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9">
  <p:sldMasterIdLst>
    <p:sldMasterId id="2147484464" r:id="rId1"/>
  </p:sldMasterIdLst>
  <p:notesMasterIdLst>
    <p:notesMasterId r:id="rId20"/>
  </p:notesMasterIdLst>
  <p:handoutMasterIdLst>
    <p:handoutMasterId r:id="rId21"/>
  </p:handoutMasterIdLst>
  <p:sldIdLst>
    <p:sldId id="263" r:id="rId2"/>
    <p:sldId id="257" r:id="rId3"/>
    <p:sldId id="271" r:id="rId4"/>
    <p:sldId id="273" r:id="rId5"/>
    <p:sldId id="302" r:id="rId6"/>
    <p:sldId id="333" r:id="rId7"/>
    <p:sldId id="316" r:id="rId8"/>
    <p:sldId id="318" r:id="rId9"/>
    <p:sldId id="319" r:id="rId10"/>
    <p:sldId id="320" r:id="rId11"/>
    <p:sldId id="321" r:id="rId12"/>
    <p:sldId id="322" r:id="rId13"/>
    <p:sldId id="323" r:id="rId14"/>
    <p:sldId id="324" r:id="rId15"/>
    <p:sldId id="328" r:id="rId16"/>
    <p:sldId id="334" r:id="rId17"/>
    <p:sldId id="332" r:id="rId18"/>
    <p:sldId id="312" r:id="rId19"/>
  </p:sldIdLst>
  <p:sldSz cx="9144000" cy="6858000" type="screen4x3"/>
  <p:notesSz cx="6797675" cy="99266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8E"/>
    <a:srgbClr val="31849B"/>
    <a:srgbClr val="215868"/>
    <a:srgbClr val="E2AC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61462" autoAdjust="0"/>
  </p:normalViewPr>
  <p:slideViewPr>
    <p:cSldViewPr>
      <p:cViewPr>
        <p:scale>
          <a:sx n="70" d="100"/>
          <a:sy n="70" d="100"/>
        </p:scale>
        <p:origin x="-22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74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599017-C74D-4782-B591-75354EE08F69}" type="datetimeFigureOut">
              <a:rPr lang="en-AU" smtClean="0"/>
              <a:t>8/09/2016</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DFA7A01-470F-40CC-BB25-67C1BC243D73}" type="slidenum">
              <a:rPr lang="en-AU" smtClean="0"/>
              <a:t>‹#›</a:t>
            </a:fld>
            <a:endParaRPr lang="en-AU"/>
          </a:p>
        </p:txBody>
      </p:sp>
    </p:spTree>
    <p:extLst>
      <p:ext uri="{BB962C8B-B14F-4D97-AF65-F5344CB8AC3E}">
        <p14:creationId xmlns:p14="http://schemas.microsoft.com/office/powerpoint/2010/main" val="2322213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38597" y="354807"/>
            <a:ext cx="4510576" cy="3384376"/>
          </a:xfrm>
          <a:prstGeom prst="rect">
            <a:avLst/>
          </a:prstGeom>
          <a:noFill/>
          <a:ln w="12700">
            <a:solidFill>
              <a:prstClr val="black"/>
            </a:solidFill>
          </a:ln>
        </p:spPr>
        <p:txBody>
          <a:bodyPr vert="horz" lIns="91312" tIns="45656" rIns="91312" bIns="45656" rtlCol="0" anchor="ctr"/>
          <a:lstStyle/>
          <a:p>
            <a:endParaRPr lang="en-AU" dirty="0"/>
          </a:p>
        </p:txBody>
      </p:sp>
      <p:sp>
        <p:nvSpPr>
          <p:cNvPr id="5" name="Notes Placeholder 4"/>
          <p:cNvSpPr>
            <a:spLocks noGrp="1"/>
          </p:cNvSpPr>
          <p:nvPr>
            <p:ph type="body" sz="quarter" idx="3"/>
          </p:nvPr>
        </p:nvSpPr>
        <p:spPr>
          <a:xfrm>
            <a:off x="446509" y="4027215"/>
            <a:ext cx="5976663" cy="5544616"/>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5"/>
          </p:nvPr>
        </p:nvSpPr>
        <p:spPr>
          <a:xfrm>
            <a:off x="3902893" y="9643838"/>
            <a:ext cx="2893209" cy="281077"/>
          </a:xfrm>
          <a:prstGeom prst="rect">
            <a:avLst/>
          </a:prstGeom>
        </p:spPr>
        <p:txBody>
          <a:bodyPr vert="horz" lIns="91312" tIns="45656" rIns="91312" bIns="45656" rtlCol="0" anchor="b"/>
          <a:lstStyle>
            <a:lvl1pPr algn="r">
              <a:defRPr sz="1200"/>
            </a:lvl1pPr>
          </a:lstStyle>
          <a:p>
            <a:fld id="{BF1DDD60-05ED-450B-BA61-A2A6598777D2}" type="slidenum">
              <a:rPr lang="en-AU" smtClean="0"/>
              <a:t>‹#›</a:t>
            </a:fld>
            <a:endParaRPr lang="en-AU" dirty="0"/>
          </a:p>
        </p:txBody>
      </p:sp>
    </p:spTree>
    <p:extLst>
      <p:ext uri="{BB962C8B-B14F-4D97-AF65-F5344CB8AC3E}">
        <p14:creationId xmlns:p14="http://schemas.microsoft.com/office/powerpoint/2010/main" val="52528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360363"/>
            <a:ext cx="4319588" cy="3240087"/>
          </a:xfrm>
        </p:spPr>
      </p:sp>
      <p:sp>
        <p:nvSpPr>
          <p:cNvPr id="3" name="Notes Placeholder 2"/>
          <p:cNvSpPr>
            <a:spLocks noGrp="1"/>
          </p:cNvSpPr>
          <p:nvPr>
            <p:ph type="body" idx="1"/>
          </p:nvPr>
        </p:nvSpPr>
        <p:spPr>
          <a:xfrm>
            <a:off x="446509" y="4171231"/>
            <a:ext cx="5976663" cy="5400600"/>
          </a:xfrm>
        </p:spPr>
        <p:txBody>
          <a:bodyPr/>
          <a:lstStyle/>
          <a:p>
            <a:r>
              <a:rPr lang="en-AU" b="1" dirty="0" smtClean="0"/>
              <a:t>Welcome</a:t>
            </a:r>
          </a:p>
          <a:p>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 would like to acknowledge the Traditional Owners of the land on which we meet today, and to pay my respects to its Elders, past and present, and to other Aboriginal and Torres Strait Islander people here today.</a:t>
            </a:r>
            <a:endParaRPr lang="en-AU" dirty="0" smtClean="0"/>
          </a:p>
          <a:p>
            <a:pPr marL="171450" indent="-171450">
              <a:buFont typeface="Arial" panose="020B0604020202020204" pitchFamily="34" charset="0"/>
              <a:buChar char="•"/>
            </a:pPr>
            <a:r>
              <a:rPr lang="en-AU" dirty="0" smtClean="0"/>
              <a:t>I would like to thank you all for taking the time to join us today for this important</a:t>
            </a:r>
            <a:r>
              <a:rPr lang="en-AU" baseline="0" dirty="0" smtClean="0"/>
              <a:t> conversation.</a:t>
            </a:r>
          </a:p>
          <a:p>
            <a:pPr marL="171450" indent="-171450">
              <a:buFont typeface="Arial" panose="020B0604020202020204" pitchFamily="34" charset="0"/>
              <a:buChar char="•"/>
            </a:pPr>
            <a:r>
              <a:rPr lang="en-AU" baseline="0" dirty="0" smtClean="0"/>
              <a:t>And I would like to introduce… who will offer their Welcome to Country </a:t>
            </a:r>
          </a:p>
        </p:txBody>
      </p:sp>
      <p:sp>
        <p:nvSpPr>
          <p:cNvPr id="4" name="Slide Number Placeholder 3"/>
          <p:cNvSpPr>
            <a:spLocks noGrp="1"/>
          </p:cNvSpPr>
          <p:nvPr>
            <p:ph type="sldNum" sz="quarter" idx="10"/>
          </p:nvPr>
        </p:nvSpPr>
        <p:spPr/>
        <p:txBody>
          <a:bodyPr/>
          <a:lstStyle/>
          <a:p>
            <a:fld id="{BF1DDD60-05ED-450B-BA61-A2A6598777D2}" type="slidenum">
              <a:rPr lang="en-AU" smtClean="0"/>
              <a:t>1</a:t>
            </a:fld>
            <a:endParaRPr lang="en-AU" dirty="0"/>
          </a:p>
        </p:txBody>
      </p:sp>
    </p:spTree>
    <p:extLst>
      <p:ext uri="{BB962C8B-B14F-4D97-AF65-F5344CB8AC3E}">
        <p14:creationId xmlns:p14="http://schemas.microsoft.com/office/powerpoint/2010/main" val="359417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Males with bachelor or above by age, field of study &amp; Indigenous status, 2011</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Indigenous students</a:t>
            </a:r>
            <a:r>
              <a:rPr lang="en-AU" baseline="0" dirty="0" smtClean="0"/>
              <a:t> </a:t>
            </a:r>
            <a:r>
              <a:rPr lang="en-AU" dirty="0" smtClean="0"/>
              <a:t>tend to enrol in higher education</a:t>
            </a:r>
            <a:r>
              <a:rPr lang="en-AU" baseline="0" dirty="0" smtClean="0"/>
              <a:t> </a:t>
            </a:r>
            <a:r>
              <a:rPr lang="en-AU" dirty="0" smtClean="0"/>
              <a:t>at</a:t>
            </a:r>
            <a:r>
              <a:rPr lang="en-AU" baseline="0" dirty="0" smtClean="0"/>
              <a:t> a later age than their non-Indigenous counterparts.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 age structure tends to be similar for Management and Commerce and other fields…</a:t>
            </a:r>
            <a:endParaRPr lang="en-US" altLang="en-US" dirty="0" smtClean="0"/>
          </a:p>
          <a:p>
            <a:pPr marL="342420" marR="0" lvl="0" indent="-342420" algn="l" defTabSz="914400" rtl="0" eaLnBrk="1" fontAlgn="auto" latinLnBrk="0" hangingPunct="1">
              <a:lnSpc>
                <a:spcPct val="100000"/>
              </a:lnSpc>
              <a:spcBef>
                <a:spcPts val="0"/>
              </a:spcBef>
              <a:spcAft>
                <a:spcPts val="0"/>
              </a:spcAft>
              <a:buClr>
                <a:srgbClr val="000000"/>
              </a:buClr>
              <a:buSzTx/>
              <a:buFont typeface="Symbol"/>
              <a:buChar char=""/>
              <a:tabLst>
                <a:tab pos="456560" algn="l"/>
              </a:tabLst>
              <a:defRPr/>
            </a:pP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Females with bachelor or above by age, field of study &amp; Indigenous status, 2011</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Although female Indigenous</a:t>
            </a:r>
            <a:r>
              <a:rPr lang="en-AU" baseline="0" dirty="0" smtClean="0"/>
              <a:t> students are slightly more inclined to enrol earlier than male.</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Labour force status for males aged 20–64 with bachelor degree by field of study, 2011</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Indigenous graduates enjoy good employment prospects, particularly those graduating in Management and Commerce. </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Labour force status for females aged 20–64 with bachelor degree by field of study, 2011</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Indigenous female</a:t>
            </a:r>
            <a:r>
              <a:rPr lang="en-AU" altLang="en-US" baseline="0" dirty="0" smtClean="0"/>
              <a:t> graduates do even better than their non-Indigenous counterparts in terms of employment outcomes.</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Labour force status for recent graduates aged 20–64 by field of study, 2010–12</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The employment outcomes of recent</a:t>
            </a:r>
            <a:r>
              <a:rPr lang="en-AU" baseline="0" dirty="0" smtClean="0"/>
              <a:t> Indigenous graduates (as measured by the Graduate Survey) are even more pronounced, irrespective of field of study.</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Current</a:t>
            </a:r>
            <a:r>
              <a:rPr lang="en-AU" b="1" baseline="0" dirty="0" smtClean="0"/>
              <a:t> practice – consultation with 15 universities</a:t>
            </a:r>
            <a:endParaRPr lang="en-AU" b="1" dirty="0" smtClean="0"/>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Universities</a:t>
            </a:r>
            <a:r>
              <a:rPr lang="en-AU" altLang="en-US" baseline="0" dirty="0" smtClean="0"/>
              <a:t> were consulted by the researchers on a number i</a:t>
            </a:r>
            <a:r>
              <a:rPr lang="en-AU" altLang="en-US" dirty="0" smtClean="0"/>
              <a:t>ssues relating</a:t>
            </a:r>
            <a:r>
              <a:rPr lang="en-AU" altLang="en-US" baseline="0" dirty="0" smtClean="0"/>
              <a:t> to current practice.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They were asked about:</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Entry requirements</a:t>
            </a:r>
            <a:endParaRPr lang="en-AU" altLang="en-US" dirty="0" smtClean="0"/>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Alternative entry programs </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Indigenous preparatory programs</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Support for Indigenous</a:t>
            </a:r>
            <a:r>
              <a:rPr lang="en-AU" altLang="en-US" baseline="0" dirty="0" smtClean="0"/>
              <a:t> students</a:t>
            </a:r>
            <a:r>
              <a:rPr lang="en-AU" altLang="en-US" dirty="0" smtClean="0"/>
              <a:t> </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Barriers</a:t>
            </a:r>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Enablers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55600"/>
            <a:ext cx="4319587" cy="3240088"/>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Current</a:t>
            </a:r>
            <a:r>
              <a:rPr lang="en-AU" b="1" baseline="0" dirty="0" smtClean="0"/>
              <a:t> practice – findings</a:t>
            </a:r>
            <a:endParaRPr lang="en-AU" b="1" dirty="0" smtClean="0"/>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The researchers made a number of observations drawn from their discussions with universities.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They found that Indigenous support centres are an important factor in student</a:t>
            </a:r>
            <a:r>
              <a:rPr lang="en-AU" altLang="en-US" baseline="0" dirty="0" smtClean="0"/>
              <a:t> success.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Mode of </a:t>
            </a:r>
            <a:r>
              <a:rPr lang="en-AU" altLang="en-US" dirty="0" smtClean="0"/>
              <a:t>teaching can</a:t>
            </a:r>
            <a:r>
              <a:rPr lang="en-AU" altLang="en-US" baseline="0" dirty="0" smtClean="0"/>
              <a:t> play a role in increasing Indigenous participation and success.</a:t>
            </a:r>
            <a:endParaRPr lang="en-AU" altLang="en-US"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Working with industry can create more employment opportunities and provide Indigenous role models (as is occurring in accountancy).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Indigenous students may need additional support to build basic competencies required for completing</a:t>
            </a:r>
            <a:r>
              <a:rPr lang="en-AU" altLang="en-US" baseline="0" dirty="0" smtClean="0"/>
              <a:t> </a:t>
            </a:r>
            <a:r>
              <a:rPr lang="en-AU" altLang="en-US" dirty="0" smtClean="0"/>
              <a:t>their studies.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Increasing Indigenous participation in business-related studies and</a:t>
            </a:r>
            <a:r>
              <a:rPr lang="en-AU" altLang="en-US" baseline="0" dirty="0" smtClean="0"/>
              <a:t> related professions</a:t>
            </a:r>
            <a:r>
              <a:rPr lang="en-AU" altLang="en-US" dirty="0" smtClean="0"/>
              <a:t> is integral to supporting the</a:t>
            </a:r>
            <a:r>
              <a:rPr lang="en-AU" altLang="en-US" baseline="0" dirty="0" smtClean="0"/>
              <a:t> rapidly expanding Indigenous business sector, and </a:t>
            </a:r>
            <a:r>
              <a:rPr lang="en-AU" altLang="en-US" dirty="0" smtClean="0"/>
              <a:t>creating</a:t>
            </a:r>
            <a:r>
              <a:rPr lang="en-AU" altLang="en-US" baseline="0" dirty="0" smtClean="0"/>
              <a:t> opportunities for economic development for Indigenous communities.</a:t>
            </a:r>
            <a:endParaRPr lang="en-AU"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252413"/>
            <a:ext cx="4321175" cy="3240087"/>
          </a:xfrm>
        </p:spPr>
      </p:sp>
      <p:sp>
        <p:nvSpPr>
          <p:cNvPr id="3" name="Notes Placeholder 2"/>
          <p:cNvSpPr>
            <a:spLocks noGrp="1"/>
          </p:cNvSpPr>
          <p:nvPr>
            <p:ph type="body" idx="1"/>
          </p:nvPr>
        </p:nvSpPr>
        <p:spPr>
          <a:xfrm>
            <a:off x="446510" y="4027215"/>
            <a:ext cx="5904656" cy="5688632"/>
          </a:xfrm>
        </p:spPr>
        <p:txBody>
          <a:bodyPr/>
          <a:lstStyle/>
          <a:p>
            <a:pPr marL="0" marR="0" indent="0" algn="l" defTabSz="914400" rtl="0" eaLnBrk="1" fontAlgn="auto" latinLnBrk="0" hangingPunct="1">
              <a:lnSpc>
                <a:spcPct val="100000"/>
              </a:lnSpc>
              <a:spcBef>
                <a:spcPts val="0"/>
              </a:spcBef>
              <a:spcAft>
                <a:spcPts val="0"/>
              </a:spcAft>
              <a:buClr>
                <a:srgbClr val="000000"/>
              </a:buClr>
              <a:buSzTx/>
              <a:buFontTx/>
              <a:buNone/>
              <a:tabLst>
                <a:tab pos="456560" algn="l"/>
              </a:tabLst>
              <a:defRPr/>
            </a:pPr>
            <a:r>
              <a:rPr lang="en-AU" sz="1200" b="1" dirty="0" smtClean="0"/>
              <a:t>What can be</a:t>
            </a:r>
            <a:r>
              <a:rPr lang="en-AU" sz="1200" b="1" baseline="0" dirty="0" smtClean="0"/>
              <a:t> done</a:t>
            </a:r>
            <a:r>
              <a:rPr lang="en-AU" sz="1200" b="1" dirty="0" smtClean="0"/>
              <a:t>?</a:t>
            </a:r>
            <a:endParaRPr lang="en-AU" sz="1200" b="0" dirty="0" smtClean="0"/>
          </a:p>
          <a:p>
            <a:pPr marL="0" marR="0" indent="0" algn="l" defTabSz="914400" rtl="0" eaLnBrk="1" fontAlgn="auto" latinLnBrk="0" hangingPunct="1">
              <a:lnSpc>
                <a:spcPct val="100000"/>
              </a:lnSpc>
              <a:spcBef>
                <a:spcPts val="0"/>
              </a:spcBef>
              <a:spcAft>
                <a:spcPts val="0"/>
              </a:spcAft>
              <a:buClr>
                <a:srgbClr val="000000"/>
              </a:buClr>
              <a:buSzTx/>
              <a:buFontTx/>
              <a:buNone/>
              <a:tabLst>
                <a:tab pos="456560" algn="l"/>
              </a:tabLst>
              <a:defRPr/>
            </a:pPr>
            <a:endParaRPr lang="en-AU" sz="1200" b="1" i="1" dirty="0" smtClean="0"/>
          </a:p>
          <a:p>
            <a:pPr marL="144000" indent="-144000" defTabSz="913120">
              <a:buClr>
                <a:srgbClr val="000000"/>
              </a:buClr>
              <a:buFont typeface="Symbol"/>
              <a:buChar char=""/>
              <a:tabLst>
                <a:tab pos="456560" algn="l"/>
              </a:tabLst>
              <a:defRPr/>
            </a:pPr>
            <a:r>
              <a:rPr lang="en-AU" dirty="0" smtClean="0"/>
              <a:t>The purpose of today’s roundtable discussion is to start the conversation.</a:t>
            </a:r>
            <a:r>
              <a:rPr lang="en-AU" baseline="0" dirty="0" smtClean="0"/>
              <a:t> </a:t>
            </a:r>
          </a:p>
          <a:p>
            <a:pPr marL="144000" indent="-144000" defTabSz="913120">
              <a:buClr>
                <a:srgbClr val="000000"/>
              </a:buClr>
              <a:buFont typeface="Symbol"/>
              <a:buChar char=""/>
              <a:tabLst>
                <a:tab pos="456560" algn="l"/>
              </a:tabLst>
              <a:defRPr/>
            </a:pPr>
            <a:r>
              <a:rPr lang="en-AU" baseline="0" dirty="0" smtClean="0"/>
              <a:t>You will be invited to consider what s</a:t>
            </a:r>
            <a:r>
              <a:rPr lang="en-AU" dirty="0" smtClean="0"/>
              <a:t>trategies you have at your disposal</a:t>
            </a:r>
            <a:r>
              <a:rPr lang="en-AU" baseline="0" dirty="0" smtClean="0"/>
              <a:t> </a:t>
            </a:r>
            <a:r>
              <a:rPr lang="en-AU" dirty="0" smtClean="0"/>
              <a:t>within your</a:t>
            </a:r>
            <a:r>
              <a:rPr lang="en-AU" baseline="0" dirty="0" smtClean="0"/>
              <a:t> sphere </a:t>
            </a:r>
            <a:r>
              <a:rPr lang="en-AU" dirty="0" smtClean="0"/>
              <a:t>of influence </a:t>
            </a:r>
            <a:r>
              <a:rPr lang="en-AU" baseline="0" dirty="0" smtClean="0"/>
              <a:t>to support change.</a:t>
            </a:r>
          </a:p>
          <a:p>
            <a:pPr marL="144000" indent="-144000" defTabSz="913120">
              <a:buClr>
                <a:srgbClr val="000000"/>
              </a:buClr>
              <a:buFont typeface="Symbol"/>
              <a:buChar char=""/>
              <a:tabLst>
                <a:tab pos="456560" algn="l"/>
              </a:tabLst>
              <a:defRPr/>
            </a:pPr>
            <a:r>
              <a:rPr lang="en-AU" baseline="0" dirty="0" smtClean="0"/>
              <a:t>As we’ve seen in other disciplines, sharing ideas about good practice is a good place to start.</a:t>
            </a:r>
          </a:p>
          <a:p>
            <a:pPr marL="144000" indent="-144000" defTabSz="913120">
              <a:buClr>
                <a:srgbClr val="000000"/>
              </a:buClr>
              <a:buFont typeface="Symbol"/>
              <a:buChar char=""/>
              <a:tabLst>
                <a:tab pos="456560" algn="l"/>
              </a:tabLst>
              <a:defRPr/>
            </a:pPr>
            <a:r>
              <a:rPr lang="en-AU" baseline="0" dirty="0" smtClean="0"/>
              <a:t>I look forward to engaging in a productive conversation with you today.</a:t>
            </a:r>
          </a:p>
        </p:txBody>
      </p:sp>
      <p:sp>
        <p:nvSpPr>
          <p:cNvPr id="4" name="Slide Number Placeholder 3"/>
          <p:cNvSpPr>
            <a:spLocks noGrp="1"/>
          </p:cNvSpPr>
          <p:nvPr>
            <p:ph type="sldNum" sz="quarter" idx="10"/>
          </p:nvPr>
        </p:nvSpPr>
        <p:spPr/>
        <p:txBody>
          <a:bodyPr/>
          <a:lstStyle/>
          <a:p>
            <a:fld id="{BF1DDD60-05ED-450B-BA61-A2A6598777D2}" type="slidenum">
              <a:rPr lang="en-AU" smtClean="0"/>
              <a:t>17</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355600"/>
            <a:ext cx="4319588" cy="3240088"/>
          </a:xfrm>
        </p:spPr>
      </p:sp>
      <p:sp>
        <p:nvSpPr>
          <p:cNvPr id="3" name="Notes Placeholder 2"/>
          <p:cNvSpPr>
            <a:spLocks noGrp="1"/>
          </p:cNvSpPr>
          <p:nvPr>
            <p:ph type="body" idx="1"/>
          </p:nvPr>
        </p:nvSpPr>
        <p:spPr>
          <a:xfrm>
            <a:off x="446509" y="3883199"/>
            <a:ext cx="5976663" cy="5688632"/>
          </a:xfrm>
        </p:spPr>
        <p:txBody>
          <a:bodyPr/>
          <a:lstStyle/>
          <a:p>
            <a:pPr marL="0" indent="0" defTabSz="913120">
              <a:buClr>
                <a:srgbClr val="000000"/>
              </a:buClr>
              <a:buFont typeface="Symbol"/>
              <a:buNone/>
              <a:tabLst>
                <a:tab pos="456560" algn="l"/>
              </a:tabLst>
              <a:defRPr/>
            </a:pPr>
            <a:endParaRPr lang="en-AU" dirty="0" smtClean="0"/>
          </a:p>
        </p:txBody>
      </p:sp>
      <p:sp>
        <p:nvSpPr>
          <p:cNvPr id="4" name="Slide Number Placeholder 3"/>
          <p:cNvSpPr>
            <a:spLocks noGrp="1"/>
          </p:cNvSpPr>
          <p:nvPr>
            <p:ph type="sldNum" sz="quarter" idx="10"/>
          </p:nvPr>
        </p:nvSpPr>
        <p:spPr/>
        <p:txBody>
          <a:bodyPr/>
          <a:lstStyle/>
          <a:p>
            <a:fld id="{BF1DDD60-05ED-450B-BA61-A2A6598777D2}" type="slidenum">
              <a:rPr lang="en-AU" smtClean="0"/>
              <a:t>18</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360363"/>
            <a:ext cx="4319588" cy="3241675"/>
          </a:xfrm>
        </p:spPr>
      </p:sp>
      <p:sp>
        <p:nvSpPr>
          <p:cNvPr id="3" name="Notes Placeholder 2"/>
          <p:cNvSpPr>
            <a:spLocks noGrp="1"/>
          </p:cNvSpPr>
          <p:nvPr>
            <p:ph type="body" idx="1"/>
          </p:nvPr>
        </p:nvSpPr>
        <p:spPr>
          <a:xfrm>
            <a:off x="679768" y="3883199"/>
            <a:ext cx="5438140" cy="5826575"/>
          </a:xfrm>
        </p:spPr>
        <p:txBody>
          <a:bodyPr/>
          <a:lstStyle/>
          <a:p>
            <a:pPr lvl="0"/>
            <a:r>
              <a:rPr lang="en-AU" b="1" dirty="0"/>
              <a:t>About </a:t>
            </a:r>
            <a:r>
              <a:rPr lang="en-AU" b="1" dirty="0" smtClean="0"/>
              <a:t>ATSIHEAC</a:t>
            </a:r>
          </a:p>
          <a:p>
            <a:pPr lvl="0"/>
            <a:endParaRPr lang="en-AU" dirty="0"/>
          </a:p>
          <a:p>
            <a:pPr marL="171450" indent="-171450">
              <a:buFont typeface="Arial" panose="020B0604020202020204" pitchFamily="34" charset="0"/>
              <a:buChar char="•"/>
            </a:pPr>
            <a:r>
              <a:rPr lang="en-AU" dirty="0"/>
              <a:t>The Council was established in 2012, following the Behrendt Review of Indigenous higher </a:t>
            </a:r>
            <a:r>
              <a:rPr lang="en-AU" dirty="0" smtClean="0"/>
              <a:t>education</a:t>
            </a:r>
            <a:endParaRPr lang="en-AU" dirty="0"/>
          </a:p>
          <a:p>
            <a:pPr marL="171450" indent="-171450">
              <a:buFont typeface="Arial" panose="020B0604020202020204" pitchFamily="34" charset="0"/>
              <a:buChar char="•"/>
            </a:pPr>
            <a:r>
              <a:rPr lang="en-AU" dirty="0"/>
              <a:t>Membership comprises Indigenous academics, and individuals selected for their expertise in business, governance and university leadership</a:t>
            </a:r>
          </a:p>
          <a:p>
            <a:pPr marL="171450" indent="-171450">
              <a:buFont typeface="Arial" panose="020B0604020202020204" pitchFamily="34" charset="0"/>
              <a:buChar char="•"/>
            </a:pPr>
            <a:r>
              <a:rPr lang="en-AU" dirty="0" smtClean="0"/>
              <a:t>Universities </a:t>
            </a:r>
            <a:r>
              <a:rPr lang="en-AU" dirty="0"/>
              <a:t>Australia and the National Aboriginal and Torres Strait Islander Higher Education </a:t>
            </a:r>
            <a:r>
              <a:rPr lang="en-AU" dirty="0" smtClean="0"/>
              <a:t>Consortium also send observers.</a:t>
            </a:r>
            <a:endParaRPr lang="en-AU" dirty="0"/>
          </a:p>
          <a:p>
            <a:pPr lvl="0"/>
            <a:endParaRPr lang="en-AU" dirty="0"/>
          </a:p>
          <a:p>
            <a:r>
              <a:rPr lang="en-AU" b="1" dirty="0"/>
              <a:t>Current </a:t>
            </a:r>
            <a:r>
              <a:rPr lang="en-AU" b="1" dirty="0" smtClean="0"/>
              <a:t>members</a:t>
            </a:r>
          </a:p>
          <a:p>
            <a:endParaRPr lang="en-AU" dirty="0"/>
          </a:p>
          <a:p>
            <a:pPr marL="171210" indent="-171210">
              <a:buFont typeface="Arial" panose="020B0604020202020204" pitchFamily="34" charset="0"/>
              <a:buChar char="•"/>
            </a:pPr>
            <a:r>
              <a:rPr lang="en-AU" dirty="0"/>
              <a:t>Professor Ian Anderson, University of Melbourne, Co-Chair and Executive Member</a:t>
            </a:r>
          </a:p>
          <a:p>
            <a:pPr marL="171210" indent="-171210">
              <a:buFont typeface="Arial" panose="020B0604020202020204" pitchFamily="34" charset="0"/>
              <a:buChar char="•"/>
            </a:pPr>
            <a:r>
              <a:rPr lang="en-AU" dirty="0"/>
              <a:t>Professor Jill Milroy, University of Western Australia, Executive Member</a:t>
            </a:r>
          </a:p>
          <a:p>
            <a:pPr marL="171210" indent="-171210">
              <a:buFont typeface="Arial" panose="020B0604020202020204" pitchFamily="34" charset="0"/>
              <a:buChar char="•"/>
            </a:pPr>
            <a:r>
              <a:rPr lang="en-AU" dirty="0"/>
              <a:t>Ms Rosie Southwood, Wesfarmers Limited, Executive Member</a:t>
            </a:r>
          </a:p>
          <a:p>
            <a:pPr marL="171210" indent="-171210">
              <a:buFont typeface="Arial" panose="020B0604020202020204" pitchFamily="34" charset="0"/>
              <a:buChar char="•"/>
            </a:pPr>
            <a:r>
              <a:rPr lang="en-AU" dirty="0"/>
              <a:t>Professor Toni Downes, Charles Sturt University</a:t>
            </a:r>
          </a:p>
          <a:p>
            <a:pPr marL="171210" indent="-171210">
              <a:buFont typeface="Arial" panose="020B0604020202020204" pitchFamily="34" charset="0"/>
              <a:buChar char="•"/>
            </a:pPr>
            <a:r>
              <a:rPr lang="en-AU" dirty="0"/>
              <a:t>Professor Sandra Eades, The University of Sydney</a:t>
            </a:r>
          </a:p>
          <a:p>
            <a:pPr marL="171210" indent="-171210">
              <a:buFont typeface="Arial" panose="020B0604020202020204" pitchFamily="34" charset="0"/>
              <a:buChar char="•"/>
            </a:pPr>
            <a:r>
              <a:rPr lang="en-AU" dirty="0"/>
              <a:t>Professor Shane Houston, The University of Sydney</a:t>
            </a:r>
          </a:p>
          <a:p>
            <a:pPr marL="171210" indent="-171210">
              <a:buFont typeface="Arial" panose="020B0604020202020204" pitchFamily="34" charset="0"/>
              <a:buChar char="•"/>
            </a:pPr>
            <a:r>
              <a:rPr lang="en-AU" dirty="0"/>
              <a:t>Professor Steven Larkin, Charles Darwin University</a:t>
            </a:r>
          </a:p>
          <a:p>
            <a:pPr marL="171210" indent="-171210">
              <a:buFont typeface="Arial" panose="020B0604020202020204" pitchFamily="34" charset="0"/>
              <a:buChar char="•"/>
            </a:pPr>
            <a:r>
              <a:rPr lang="en-AU" dirty="0"/>
              <a:t>Professor Michael McDaniel, University of Technology, Sydney</a:t>
            </a:r>
          </a:p>
          <a:p>
            <a:pPr marL="171210" indent="-171210">
              <a:buFont typeface="Arial" panose="020B0604020202020204" pitchFamily="34" charset="0"/>
              <a:buChar char="•"/>
            </a:pPr>
            <a:r>
              <a:rPr lang="en-AU" dirty="0"/>
              <a:t>Professor Michael McManus, The University of Queensland</a:t>
            </a:r>
          </a:p>
          <a:p>
            <a:pPr marL="171210" indent="-171210">
              <a:buFont typeface="Arial" panose="020B0604020202020204" pitchFamily="34" charset="0"/>
              <a:buChar char="•"/>
            </a:pPr>
            <a:r>
              <a:rPr lang="en-AU" dirty="0"/>
              <a:t>Professor Andrew Wells, University of Tasmania</a:t>
            </a:r>
          </a:p>
          <a:p>
            <a:pPr marL="171210" indent="-171210">
              <a:buFont typeface="Arial" panose="020B0604020202020204" pitchFamily="34" charset="0"/>
              <a:buChar char="•"/>
            </a:pPr>
            <a:r>
              <a:rPr lang="en-AU" dirty="0"/>
              <a:t>Professor Greg Hill, University of the Sunshine Coast</a:t>
            </a:r>
          </a:p>
          <a:p>
            <a:pPr marL="171210" indent="-171210">
              <a:buFont typeface="Arial" panose="020B0604020202020204" pitchFamily="34" charset="0"/>
              <a:buChar char="•"/>
            </a:pPr>
            <a:r>
              <a:rPr lang="en-AU" dirty="0"/>
              <a:t>Ms Jillian Miller, University of South Australia</a:t>
            </a:r>
          </a:p>
          <a:p>
            <a:pPr marL="171210" indent="-171210">
              <a:buFont typeface="Arial" panose="020B0604020202020204" pitchFamily="34" charset="0"/>
              <a:buChar char="•"/>
            </a:pPr>
            <a:r>
              <a:rPr lang="en-AU" dirty="0"/>
              <a:t>Mr Russell Taylor, Australian Institute of Aboriginal and Torres Strait Islander Studies [Observer]</a:t>
            </a:r>
          </a:p>
          <a:p>
            <a:pPr marL="171210" indent="-171210">
              <a:buFont typeface="Arial" panose="020B0604020202020204" pitchFamily="34" charset="0"/>
              <a:buChar char="•"/>
            </a:pPr>
            <a:r>
              <a:rPr lang="en-US" dirty="0"/>
              <a:t>Professor Peter Buckskin, Chair, </a:t>
            </a:r>
            <a:r>
              <a:rPr lang="en-US" dirty="0" err="1"/>
              <a:t>NATSIHEC</a:t>
            </a:r>
            <a:r>
              <a:rPr lang="en-US" dirty="0"/>
              <a:t> [Observer]</a:t>
            </a:r>
            <a:endParaRPr lang="en-AU" dirty="0"/>
          </a:p>
          <a:p>
            <a:pPr lvl="0"/>
            <a:endParaRPr lang="en-AU" u="sng" dirty="0" smtClean="0"/>
          </a:p>
          <a:p>
            <a:pPr marL="171210" indent="-171210">
              <a:buFont typeface="Arial" panose="020B0604020202020204" pitchFamily="34" charset="0"/>
              <a:buChar char="•"/>
            </a:pPr>
            <a:endParaRPr lang="en-AU" dirty="0"/>
          </a:p>
          <a:p>
            <a:endParaRPr lang="en-AU" u="sng" dirty="0"/>
          </a:p>
          <a:p>
            <a:endParaRPr lang="en-AU" dirty="0"/>
          </a:p>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2</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360363"/>
            <a:ext cx="4318000" cy="3240087"/>
          </a:xfrm>
        </p:spPr>
      </p:sp>
      <p:sp>
        <p:nvSpPr>
          <p:cNvPr id="3" name="Notes Placeholder 2"/>
          <p:cNvSpPr>
            <a:spLocks noGrp="1"/>
          </p:cNvSpPr>
          <p:nvPr>
            <p:ph type="body" idx="1"/>
          </p:nvPr>
        </p:nvSpPr>
        <p:spPr>
          <a:xfrm>
            <a:off x="446509" y="3883199"/>
            <a:ext cx="5976663" cy="5688632"/>
          </a:xfrm>
        </p:spPr>
        <p:txBody>
          <a:bodyPr/>
          <a:lstStyle/>
          <a:p>
            <a:r>
              <a:rPr lang="en-AU" b="1" dirty="0" smtClean="0"/>
              <a:t>ATSIHEAC’s reform</a:t>
            </a:r>
            <a:r>
              <a:rPr lang="en-AU" b="1" baseline="0" dirty="0" smtClean="0"/>
              <a:t> agenda</a:t>
            </a:r>
          </a:p>
          <a:p>
            <a:endParaRPr lang="en-AU" dirty="0" smtClean="0"/>
          </a:p>
          <a:p>
            <a:r>
              <a:rPr lang="en-AU" dirty="0" smtClean="0"/>
              <a:t>ATSIHEAC envisages </a:t>
            </a:r>
            <a:r>
              <a:rPr lang="en-AU" dirty="0"/>
              <a:t>a higher education sector </a:t>
            </a:r>
            <a:r>
              <a:rPr lang="en-AU" dirty="0" smtClean="0"/>
              <a:t>where:</a:t>
            </a:r>
            <a:endParaRPr lang="en-AU" dirty="0"/>
          </a:p>
          <a:p>
            <a:endParaRPr lang="en-AU" dirty="0"/>
          </a:p>
          <a:p>
            <a:pPr marL="342420" indent="-342420">
              <a:buClr>
                <a:srgbClr val="000000"/>
              </a:buClr>
              <a:buFont typeface="+mj-lt"/>
              <a:buAutoNum type="arabicPeriod"/>
              <a:tabLst>
                <a:tab pos="456560" algn="l"/>
              </a:tabLst>
            </a:pPr>
            <a:r>
              <a:rPr lang="en-AU" dirty="0" smtClean="0">
                <a:solidFill>
                  <a:srgbClr val="000000"/>
                </a:solidFill>
                <a:ea typeface="Times New Roman"/>
              </a:rPr>
              <a:t>Indigenous people succeed across a broad range of disciplines.</a:t>
            </a:r>
            <a:r>
              <a:rPr lang="en-AU" baseline="0" dirty="0" smtClean="0">
                <a:solidFill>
                  <a:srgbClr val="000000"/>
                </a:solidFill>
                <a:ea typeface="Times New Roman"/>
              </a:rPr>
              <a:t> </a:t>
            </a:r>
            <a:r>
              <a:rPr lang="en-AU" dirty="0" smtClean="0">
                <a:solidFill>
                  <a:srgbClr val="000000"/>
                </a:solidFill>
                <a:ea typeface="Times New Roman"/>
                <a:cs typeface="Times New Roman"/>
              </a:rPr>
              <a:t>A simple focus on participation is not sufficient.</a:t>
            </a:r>
            <a:endParaRPr lang="en-AU" dirty="0" smtClean="0">
              <a:latin typeface="Times New Roman"/>
              <a:ea typeface="Times New Roman"/>
              <a:cs typeface="Times New Roman"/>
            </a:endParaRPr>
          </a:p>
          <a:p>
            <a:pPr marL="342420" marR="0" indent="-342420" algn="l" defTabSz="914400" rtl="0" eaLnBrk="1" fontAlgn="auto" latinLnBrk="0" hangingPunct="1">
              <a:lnSpc>
                <a:spcPct val="100000"/>
              </a:lnSpc>
              <a:spcBef>
                <a:spcPts val="0"/>
              </a:spcBef>
              <a:spcAft>
                <a:spcPts val="0"/>
              </a:spcAft>
              <a:buClr>
                <a:srgbClr val="000000"/>
              </a:buClr>
              <a:buSzTx/>
              <a:buFont typeface="+mj-lt"/>
              <a:buAutoNum type="arabicPeriod"/>
              <a:tabLst>
                <a:tab pos="456560" algn="l"/>
              </a:tabLst>
              <a:defRPr/>
            </a:pPr>
            <a:r>
              <a:rPr lang="en-AU" dirty="0" smtClean="0">
                <a:solidFill>
                  <a:srgbClr val="000000"/>
                </a:solidFill>
                <a:ea typeface="Times New Roman"/>
              </a:rPr>
              <a:t>Indigenous knowledges and perspectives are valued and embedded across university</a:t>
            </a:r>
            <a:r>
              <a:rPr lang="en-AU" baseline="0" dirty="0" smtClean="0">
                <a:solidFill>
                  <a:srgbClr val="000000"/>
                </a:solidFill>
                <a:ea typeface="Times New Roman"/>
              </a:rPr>
              <a:t> business.</a:t>
            </a:r>
            <a:endParaRPr lang="en-AU" dirty="0" smtClean="0">
              <a:latin typeface="Times New Roman"/>
              <a:ea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Indigenous people </a:t>
            </a:r>
            <a:r>
              <a:rPr lang="en-AU" dirty="0">
                <a:solidFill>
                  <a:srgbClr val="000000"/>
                </a:solidFill>
                <a:ea typeface="Times New Roman"/>
              </a:rPr>
              <a:t>are represented at all levels of the academy, </a:t>
            </a:r>
            <a:r>
              <a:rPr lang="en-AU" dirty="0" smtClean="0">
                <a:solidFill>
                  <a:srgbClr val="000000"/>
                </a:solidFill>
                <a:ea typeface="Times New Roman"/>
              </a:rPr>
              <a:t>including</a:t>
            </a:r>
            <a:r>
              <a:rPr lang="en-AU" baseline="0" dirty="0" smtClean="0">
                <a:solidFill>
                  <a:srgbClr val="000000"/>
                </a:solidFill>
                <a:ea typeface="Times New Roman"/>
              </a:rPr>
              <a:t> in academic and decision-making roles.</a:t>
            </a:r>
            <a:endParaRPr lang="en-AU" dirty="0">
              <a:latin typeface="Times New Roman"/>
              <a:ea typeface="Times New Roman"/>
              <a:cs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Finance is sustainable and optimally </a:t>
            </a:r>
            <a:r>
              <a:rPr lang="en-AU" dirty="0">
                <a:solidFill>
                  <a:srgbClr val="000000"/>
                </a:solidFill>
                <a:ea typeface="Times New Roman"/>
              </a:rPr>
              <a:t>configured to </a:t>
            </a:r>
            <a:r>
              <a:rPr lang="en-AU" dirty="0" smtClean="0">
                <a:solidFill>
                  <a:srgbClr val="000000"/>
                </a:solidFill>
                <a:ea typeface="Times New Roman"/>
              </a:rPr>
              <a:t>maximise</a:t>
            </a:r>
            <a:r>
              <a:rPr lang="en-AU" baseline="0" dirty="0" smtClean="0">
                <a:solidFill>
                  <a:srgbClr val="000000"/>
                </a:solidFill>
                <a:ea typeface="Times New Roman"/>
              </a:rPr>
              <a:t> </a:t>
            </a:r>
            <a:r>
              <a:rPr lang="en-AU" dirty="0" smtClean="0">
                <a:solidFill>
                  <a:srgbClr val="000000"/>
                </a:solidFill>
                <a:ea typeface="Times New Roman"/>
              </a:rPr>
              <a:t>outcomes.</a:t>
            </a:r>
            <a:endParaRPr lang="en-AU" dirty="0">
              <a:latin typeface="Times New Roman"/>
              <a:ea typeface="Times New Roman"/>
            </a:endParaRPr>
          </a:p>
          <a:p>
            <a:pPr marL="342420" indent="-342420">
              <a:buClr>
                <a:srgbClr val="000000"/>
              </a:buClr>
              <a:buFont typeface="+mj-lt"/>
              <a:buAutoNum type="arabicPeriod"/>
              <a:tabLst>
                <a:tab pos="456560" algn="l"/>
              </a:tabLst>
            </a:pPr>
            <a:r>
              <a:rPr lang="en-AU" dirty="0" smtClean="0">
                <a:solidFill>
                  <a:srgbClr val="000000"/>
                </a:solidFill>
                <a:ea typeface="Times New Roman"/>
              </a:rPr>
              <a:t>Progress is monitored and reported at </a:t>
            </a:r>
            <a:r>
              <a:rPr lang="en-AU" dirty="0">
                <a:solidFill>
                  <a:srgbClr val="000000"/>
                </a:solidFill>
                <a:ea typeface="Times New Roman"/>
              </a:rPr>
              <a:t>institutional and sectoral </a:t>
            </a:r>
            <a:r>
              <a:rPr lang="en-AU" dirty="0" smtClean="0">
                <a:solidFill>
                  <a:srgbClr val="000000"/>
                </a:solidFill>
                <a:ea typeface="Times New Roman"/>
              </a:rPr>
              <a:t>levels.</a:t>
            </a:r>
            <a:endParaRPr lang="en-AU" dirty="0">
              <a:latin typeface="Times New Roman"/>
              <a:ea typeface="Times New Roman"/>
            </a:endParaRPr>
          </a:p>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3</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95288"/>
            <a:ext cx="4319587" cy="3240087"/>
          </a:xfrm>
        </p:spPr>
      </p:sp>
      <p:sp>
        <p:nvSpPr>
          <p:cNvPr id="3" name="Notes Placeholder 2"/>
          <p:cNvSpPr>
            <a:spLocks noGrp="1"/>
          </p:cNvSpPr>
          <p:nvPr>
            <p:ph type="body" idx="1"/>
          </p:nvPr>
        </p:nvSpPr>
        <p:spPr/>
        <p:txBody>
          <a:bodyPr/>
          <a:lstStyle/>
          <a:p>
            <a:pPr>
              <a:buClr>
                <a:srgbClr val="000000"/>
              </a:buClr>
              <a:tabLst>
                <a:tab pos="456560" algn="l"/>
              </a:tabLst>
            </a:pPr>
            <a:r>
              <a:rPr lang="en-AU" b="1" dirty="0" smtClean="0"/>
              <a:t>The Behrendt Review</a:t>
            </a:r>
          </a:p>
          <a:p>
            <a:pPr>
              <a:buClr>
                <a:srgbClr val="000000"/>
              </a:buClr>
              <a:tabLst>
                <a:tab pos="456560" algn="l"/>
              </a:tabLst>
            </a:pPr>
            <a:endParaRPr lang="en-AU" dirty="0"/>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Higher education plays a significant part in Indigenous social and economic development and should be conceptualised as part of broader human capital strategy.</a:t>
            </a:r>
          </a:p>
          <a:p>
            <a:pPr marL="171450" indent="-171450">
              <a:buClr>
                <a:srgbClr val="000000"/>
              </a:buClr>
              <a:buFont typeface="Arial" panose="020B0604020202020204" pitchFamily="34" charset="0"/>
              <a:buChar char="•"/>
              <a:tabLst>
                <a:tab pos="456560" algn="l"/>
              </a:tabLst>
            </a:pPr>
            <a:r>
              <a:rPr lang="en-AU" dirty="0" smtClean="0"/>
              <a:t>The </a:t>
            </a:r>
            <a:r>
              <a:rPr lang="en-AU" dirty="0"/>
              <a:t>Behrendt Review found that </a:t>
            </a:r>
            <a:r>
              <a:rPr lang="en-AU" dirty="0" smtClean="0"/>
              <a:t>the clustering</a:t>
            </a:r>
            <a:r>
              <a:rPr lang="en-AU" baseline="0" dirty="0" smtClean="0"/>
              <a:t> of </a:t>
            </a:r>
            <a:r>
              <a:rPr lang="en-AU" dirty="0" smtClean="0"/>
              <a:t>Indigenous student participation within </a:t>
            </a:r>
            <a:r>
              <a:rPr lang="en-AU" dirty="0"/>
              <a:t>a narrow range of </a:t>
            </a:r>
            <a:r>
              <a:rPr lang="en-AU" dirty="0" smtClean="0"/>
              <a:t>disciplines was working against</a:t>
            </a:r>
            <a:r>
              <a:rPr lang="en-AU" baseline="0" dirty="0" smtClean="0"/>
              <a:t> a</a:t>
            </a:r>
            <a:r>
              <a:rPr lang="en-AU" dirty="0" smtClean="0"/>
              <a:t>ccess to </a:t>
            </a:r>
            <a:r>
              <a:rPr lang="en-AU" dirty="0"/>
              <a:t>professional </a:t>
            </a:r>
            <a:r>
              <a:rPr lang="en-AU" dirty="0" smtClean="0"/>
              <a:t>careers.</a:t>
            </a:r>
            <a:endParaRPr lang="en-AU" dirty="0"/>
          </a:p>
          <a:p>
            <a:pPr marL="171450" lvl="0" indent="-171450">
              <a:buClr>
                <a:srgbClr val="000000"/>
              </a:buClr>
              <a:buFont typeface="Arial" panose="020B0604020202020204" pitchFamily="34" charset="0"/>
              <a:buChar char="•"/>
              <a:tabLst>
                <a:tab pos="456560" algn="l"/>
              </a:tabLst>
            </a:pPr>
            <a:r>
              <a:rPr lang="en-AU" dirty="0" smtClean="0"/>
              <a:t>It also reduces the capacity </a:t>
            </a:r>
            <a:r>
              <a:rPr lang="en-AU" dirty="0"/>
              <a:t>of </a:t>
            </a:r>
            <a:r>
              <a:rPr lang="en-AU" dirty="0" smtClean="0"/>
              <a:t>non-Indigenous professionals </a:t>
            </a:r>
            <a:r>
              <a:rPr lang="en-AU" dirty="0"/>
              <a:t>to understand and incorporate Indigenous knowledges and </a:t>
            </a:r>
            <a:r>
              <a:rPr lang="en-AU" dirty="0" smtClean="0"/>
              <a:t>perspectives.</a:t>
            </a:r>
            <a:endParaRPr lang="en-AU" dirty="0"/>
          </a:p>
          <a:p>
            <a:pPr marL="171450" indent="-171450">
              <a:buClr>
                <a:srgbClr val="000000"/>
              </a:buClr>
              <a:buFont typeface="Arial" panose="020B0604020202020204" pitchFamily="34" charset="0"/>
              <a:buChar char="•"/>
              <a:tabLst>
                <a:tab pos="456560" algn="l"/>
              </a:tabLst>
            </a:pPr>
            <a:endParaRPr lang="en-AU" dirty="0" smtClean="0"/>
          </a:p>
          <a:p>
            <a:pPr marL="171450" indent="-171450">
              <a:buClr>
                <a:srgbClr val="000000"/>
              </a:buClr>
              <a:buFont typeface="Arial" panose="020B0604020202020204" pitchFamily="34" charset="0"/>
              <a:buChar char="•"/>
              <a:tabLst>
                <a:tab pos="456560" algn="l"/>
              </a:tabLst>
            </a:pPr>
            <a:r>
              <a:rPr lang="en-AU" dirty="0" smtClean="0"/>
              <a:t>According to the Census, </a:t>
            </a:r>
            <a:r>
              <a:rPr lang="en-AU" baseline="0" dirty="0" smtClean="0"/>
              <a:t>Labourer is the most common occupation reported by Indigenous people, and </a:t>
            </a:r>
            <a:r>
              <a:rPr lang="en-AU" dirty="0" smtClean="0"/>
              <a:t>only 11% of Indigenous</a:t>
            </a:r>
            <a:r>
              <a:rPr lang="en-AU" baseline="0" dirty="0" smtClean="0"/>
              <a:t> people report being employed as professionals.</a:t>
            </a:r>
            <a:endParaRPr lang="en-AU" dirty="0" smtClean="0"/>
          </a:p>
          <a:p>
            <a:pPr marL="171450" indent="-171450">
              <a:buClr>
                <a:srgbClr val="000000"/>
              </a:buClr>
              <a:buFont typeface="Arial" panose="020B0604020202020204" pitchFamily="34" charset="0"/>
              <a:buChar char="•"/>
              <a:tabLst>
                <a:tab pos="456560" algn="l"/>
              </a:tabLst>
            </a:pPr>
            <a:r>
              <a:rPr lang="en-AU" dirty="0" smtClean="0"/>
              <a:t>The Behrendt </a:t>
            </a:r>
            <a:r>
              <a:rPr lang="en-AU" dirty="0"/>
              <a:t>Review highlighted the role of </a:t>
            </a:r>
            <a:r>
              <a:rPr lang="en-AU" dirty="0" smtClean="0"/>
              <a:t>faculties </a:t>
            </a:r>
            <a:r>
              <a:rPr lang="en-AU" dirty="0"/>
              <a:t>in </a:t>
            </a:r>
            <a:r>
              <a:rPr lang="en-AU" dirty="0" smtClean="0"/>
              <a:t>students’ professional preparation.</a:t>
            </a:r>
            <a:endParaRPr lang="en-AU" dirty="0"/>
          </a:p>
          <a:p>
            <a:pPr marL="171450" indent="-171450">
              <a:buClr>
                <a:srgbClr val="000000"/>
              </a:buClr>
              <a:buFont typeface="Arial" panose="020B0604020202020204" pitchFamily="34" charset="0"/>
              <a:buChar char="•"/>
              <a:tabLst>
                <a:tab pos="456560" algn="l"/>
              </a:tabLst>
            </a:pPr>
            <a:r>
              <a:rPr lang="en-AU" dirty="0"/>
              <a:t>It recommended </a:t>
            </a:r>
            <a:r>
              <a:rPr lang="en-AU" dirty="0" smtClean="0"/>
              <a:t>faculties </a:t>
            </a:r>
            <a:r>
              <a:rPr lang="en-AU" dirty="0"/>
              <a:t>work with professional bodies, employers and communities to drive growth in the number and breadth of Indigenous </a:t>
            </a:r>
            <a:r>
              <a:rPr lang="en-AU" dirty="0" smtClean="0"/>
              <a:t>professionals.</a:t>
            </a:r>
          </a:p>
          <a:p>
            <a:pPr marL="171450" indent="-171450">
              <a:buClr>
                <a:srgbClr val="000000"/>
              </a:buClr>
              <a:buFont typeface="Arial" panose="020B0604020202020204" pitchFamily="34" charset="0"/>
              <a:buChar char="•"/>
              <a:tabLst>
                <a:tab pos="456560" algn="l"/>
              </a:tabLst>
            </a:pPr>
            <a:endParaRPr lang="en-AU" dirty="0" smtClean="0"/>
          </a:p>
          <a:p>
            <a:pPr marL="171450" indent="-171450">
              <a:buClr>
                <a:srgbClr val="000000"/>
              </a:buClr>
              <a:buFont typeface="Arial" panose="020B0604020202020204" pitchFamily="34" charset="0"/>
              <a:buChar char="•"/>
              <a:tabLst>
                <a:tab pos="456560" algn="l"/>
              </a:tabLst>
            </a:pPr>
            <a:r>
              <a:rPr lang="en-AU" dirty="0" smtClean="0"/>
              <a:t>ATSIHEAC has identified business and the STEM d</a:t>
            </a:r>
            <a:r>
              <a:rPr lang="en-AU" baseline="0" dirty="0" smtClean="0"/>
              <a:t>isciplines as priorities for action. </a:t>
            </a:r>
            <a:endParaRPr lang="en-AU" dirty="0"/>
          </a:p>
          <a:p>
            <a:pPr marL="0" indent="0">
              <a:buClr>
                <a:srgbClr val="000000"/>
              </a:buClr>
              <a:buFont typeface="Symbol"/>
              <a:buNone/>
              <a:tabLst>
                <a:tab pos="456560" algn="l"/>
              </a:tabLst>
            </a:pPr>
            <a:endParaRPr lang="en-AU" dirty="0"/>
          </a:p>
          <a:p>
            <a:endParaRPr lang="en-AU" dirty="0"/>
          </a:p>
          <a:p>
            <a:r>
              <a:rPr lang="en-AU" sz="1100" i="1" dirty="0"/>
              <a:t>[Source for figures on slide: Anderson, I, 2011. Indigenous Pathways into the Professions, University of Melbourne]</a:t>
            </a:r>
          </a:p>
          <a:p>
            <a:pPr lvl="0"/>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4</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55600"/>
            <a:ext cx="4319587" cy="3240088"/>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Business-Related Studies and Indigenous Australian Students</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The Centre for Aboriginal</a:t>
            </a:r>
            <a:r>
              <a:rPr lang="en-AU" baseline="0" dirty="0" smtClean="0"/>
              <a:t> Economic Policy Research (CAEPR) was c</a:t>
            </a:r>
            <a:r>
              <a:rPr lang="en-AU" dirty="0" smtClean="0"/>
              <a:t>ommissioned </a:t>
            </a:r>
            <a:r>
              <a:rPr lang="en-AU" baseline="0" dirty="0" smtClean="0"/>
              <a:t>to provide analyse of key data relating to Indigenous participation and success in business higher education and employment outcomes.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baseline="0" dirty="0" smtClean="0"/>
              <a:t>Their research included consultation with business schools and Indigenous programs at a sample of 15 universities, regarding current practice relating to recruiting and supporting Indigenous students.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baseline="0" dirty="0" smtClean="0"/>
              <a:t>The following  tables and charts are taken from CAEPR’s report and a seminar on their findings held on 27 May.</a:t>
            </a:r>
            <a:endParaRPr lang="en-AU" sz="1200" kern="1200" dirty="0" smtClean="0">
              <a:solidFill>
                <a:schemeClr val="tx1"/>
              </a:solidFill>
              <a:effectLst/>
              <a:latin typeface="+mn-lt"/>
              <a:ea typeface="+mn-ea"/>
              <a:cs typeface="+mn-cs"/>
            </a:endParaRP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Undergraduate enrolments by Indigenous status, 2010–13</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There has been strong growth in the number of Indigenous enrolments in Management and Commerce in recent years</a:t>
            </a:r>
            <a:r>
              <a:rPr lang="en-AU" baseline="0" dirty="0" smtClean="0"/>
              <a:t> – from 884 in 2010 to 1123 in 2013.</a:t>
            </a: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But</a:t>
            </a:r>
            <a:r>
              <a:rPr lang="en-AU" baseline="0" dirty="0" smtClean="0"/>
              <a:t> the share of all enrolments in that broad field by Indigenous students has remained fairly stable at around 11%, compared to more than 18% for non-Indigenous students.</a:t>
            </a:r>
            <a:endParaRPr lang="en-AU" dirty="0" smtClean="0"/>
          </a:p>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Indigenous award completions by level, 2001–13</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dirty="0" smtClean="0"/>
              <a:t>There</a:t>
            </a:r>
            <a:r>
              <a:rPr lang="en-AU" baseline="0" dirty="0" smtClean="0"/>
              <a:t> has been a significant increase in the number of Indigenous completions in Management and Commerce – from a total of 1045 completions at all levels in 2001 to 1859 in 2013.</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 growth has been strongest at the Bachelor level, which doubled over that period.</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Award completions by field of study by Indigenous status, 2010–12</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However, Indigenous</a:t>
            </a:r>
            <a:r>
              <a:rPr lang="en-AU" altLang="en-US" baseline="0" dirty="0" smtClean="0"/>
              <a:t> students are still significantly under-represented in award completions in Management and Commerce compared to non-Indigenous students – a gap of around 6 percentage points for the period 2010-2012.</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Enrolments in enabling courses for Management and Commerce &amp; other fields of study, 2010–13</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 </a:t>
            </a:r>
            <a:r>
              <a:rPr lang="en-AU" altLang="en-US" baseline="0" dirty="0" err="1" smtClean="0"/>
              <a:t>CAEPR</a:t>
            </a:r>
            <a:r>
              <a:rPr lang="en-AU" altLang="en-US" baseline="0" dirty="0" smtClean="0"/>
              <a:t> analysis found that there was a very low participation rate by both Indigenous and non-Indigenous students in enabling courses for Management and Commerce.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This might reflect the fact that most enabling courses focus on general skills, such as literacy.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 need for discipline-specific enabling courses may be an area for further consideration by business faculties and Indigenous program areas.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There is strong demand generally from Indigenous students for enabling courses run by universities.</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8888" y="395288"/>
            <a:ext cx="4319587" cy="32400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b="1" dirty="0" smtClean="0"/>
              <a:t>Award completions by detailed field of study, 2010–12</a:t>
            </a:r>
          </a:p>
          <a:p>
            <a:pPr marL="0" marR="0" lvl="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b="1" dirty="0" smtClean="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dirty="0" smtClean="0"/>
              <a:t>A</a:t>
            </a:r>
            <a:r>
              <a:rPr lang="en-AU" altLang="en-US" baseline="0" dirty="0" smtClean="0"/>
              <a:t>ward completions by Indigenous and non-Indigenous students at the undergraduate level were particularly concentrated in the narrow field of Business and Management, Accounting and Other Management and Commerce.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tab pos="456560" algn="l"/>
              </a:tabLst>
              <a:defRPr/>
            </a:pPr>
            <a:r>
              <a:rPr lang="en-AU" altLang="en-US" baseline="0" dirty="0" smtClean="0"/>
              <a:t>The proportion of Indigenous completions in Accounting for the period 2010-2013 was more than twice that for non-Indigenous students.</a:t>
            </a:r>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5A1B5E19-3F4D-4334-899A-E3C6F919A57D}" type="slidenum">
              <a:rPr lang="en-AU" smtClean="0"/>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5A1B5E19-3F4D-4334-899A-E3C6F919A57D}"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504DA-1834-46F4-AFAE-43A44B74D83E}" type="datetimeFigureOut">
              <a:rPr lang="en-AU" smtClean="0"/>
              <a:t>8/09/2016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9504DA-1834-46F4-AFAE-43A44B74D83E}" type="datetimeFigureOut">
              <a:rPr lang="en-AU" smtClean="0"/>
              <a:t>8/09/2016</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1B5E19-3F4D-4334-899A-E3C6F919A57D}"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45232" y="969640"/>
            <a:ext cx="7643192" cy="1739280"/>
          </a:xfrm>
        </p:spPr>
        <p:txBody>
          <a:bodyPr>
            <a:scene3d>
              <a:camera prst="orthographicFront"/>
              <a:lightRig rig="soft" dir="t">
                <a:rot lat="0" lon="0" rev="17220000"/>
              </a:lightRig>
            </a:scene3d>
            <a:sp3d prstMaterial="softEdge">
              <a:contourClr>
                <a:schemeClr val="tx2">
                  <a:shade val="50000"/>
                </a:schemeClr>
              </a:contourClr>
            </a:sp3d>
          </a:bodyPr>
          <a:lstStyle/>
          <a:p>
            <a:pPr algn="ctr"/>
            <a:r>
              <a:rPr lang="en-AU" sz="3200" dirty="0">
                <a:ln>
                  <a:noFill/>
                </a:ln>
                <a:solidFill>
                  <a:schemeClr val="tx1"/>
                </a:solidFill>
                <a:effectLst/>
                <a:latin typeface="+mn-lt"/>
              </a:rPr>
              <a:t>Broadening Indigenous participation </a:t>
            </a:r>
            <a:br>
              <a:rPr lang="en-AU" sz="3200" dirty="0">
                <a:ln>
                  <a:noFill/>
                </a:ln>
                <a:solidFill>
                  <a:schemeClr val="tx1"/>
                </a:solidFill>
                <a:effectLst/>
                <a:latin typeface="+mn-lt"/>
              </a:rPr>
            </a:br>
            <a:r>
              <a:rPr lang="en-AU" sz="3200" dirty="0">
                <a:ln>
                  <a:noFill/>
                </a:ln>
                <a:solidFill>
                  <a:schemeClr val="tx1"/>
                </a:solidFill>
                <a:effectLst/>
                <a:latin typeface="+mn-lt"/>
              </a:rPr>
              <a:t>across the disciplines:</a:t>
            </a:r>
            <a:br>
              <a:rPr lang="en-AU" sz="3200" dirty="0">
                <a:ln>
                  <a:noFill/>
                </a:ln>
                <a:solidFill>
                  <a:schemeClr val="tx1"/>
                </a:solidFill>
                <a:effectLst/>
                <a:latin typeface="+mn-lt"/>
              </a:rPr>
            </a:br>
            <a:endParaRPr lang="en-AU" sz="3200" dirty="0">
              <a:ln>
                <a:noFill/>
              </a:ln>
              <a:solidFill>
                <a:schemeClr val="tx1"/>
              </a:solidFill>
              <a:effectLst/>
              <a:latin typeface="+mn-lt"/>
            </a:endParaRPr>
          </a:p>
        </p:txBody>
      </p:sp>
      <p:sp>
        <p:nvSpPr>
          <p:cNvPr id="5" name="Text Placeholder 3"/>
          <p:cNvSpPr txBox="1">
            <a:spLocks/>
          </p:cNvSpPr>
          <p:nvPr/>
        </p:nvSpPr>
        <p:spPr>
          <a:xfrm>
            <a:off x="971600" y="2351336"/>
            <a:ext cx="7086600" cy="150971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AU" sz="2400" b="1" dirty="0">
                <a:solidFill>
                  <a:srgbClr val="FFFFFF"/>
                </a:solidFill>
              </a:rPr>
              <a:t>ATSIHEAC Indigenous Business Roundtable</a:t>
            </a:r>
          </a:p>
          <a:p>
            <a:pPr marL="137160" indent="0" algn="ctr">
              <a:buNone/>
            </a:pPr>
            <a:r>
              <a:rPr lang="en-AU" sz="2400" b="1" dirty="0">
                <a:solidFill>
                  <a:srgbClr val="FFFFFF"/>
                </a:solidFill>
              </a:rPr>
              <a:t>Friday 12 June </a:t>
            </a:r>
            <a:r>
              <a:rPr lang="en-AU" sz="2400" b="1" dirty="0" smtClean="0">
                <a:solidFill>
                  <a:srgbClr val="FFFFFF"/>
                </a:solidFill>
              </a:rPr>
              <a:t>2015</a:t>
            </a:r>
            <a:endParaRPr lang="en-AU" sz="2400" b="1" dirty="0">
              <a:solidFill>
                <a:srgbClr val="FFFFFF"/>
              </a:solidFill>
            </a:endParaRPr>
          </a:p>
        </p:txBody>
      </p:sp>
      <p:sp>
        <p:nvSpPr>
          <p:cNvPr id="7" name="TextBox 6"/>
          <p:cNvSpPr txBox="1"/>
          <p:nvPr/>
        </p:nvSpPr>
        <p:spPr>
          <a:xfrm>
            <a:off x="107504" y="5541039"/>
            <a:ext cx="8568952" cy="1200329"/>
          </a:xfrm>
          <a:prstGeom prst="rect">
            <a:avLst/>
          </a:prstGeom>
          <a:noFill/>
        </p:spPr>
        <p:txBody>
          <a:bodyPr wrap="square" rtlCol="0">
            <a:spAutoFit/>
          </a:bodyPr>
          <a:lstStyle/>
          <a:p>
            <a:r>
              <a:rPr lang="en-AU" b="1" i="1" dirty="0" smtClean="0">
                <a:solidFill>
                  <a:srgbClr val="E2AC00"/>
                </a:solidFill>
              </a:rPr>
              <a:t>Professor Jill Milroy</a:t>
            </a:r>
          </a:p>
          <a:p>
            <a:r>
              <a:rPr lang="en-AU" b="1" i="1" dirty="0" smtClean="0">
                <a:solidFill>
                  <a:srgbClr val="E2AC00"/>
                </a:solidFill>
              </a:rPr>
              <a:t>Executive Member</a:t>
            </a:r>
          </a:p>
          <a:p>
            <a:r>
              <a:rPr lang="en-AU" b="1" i="1" dirty="0" smtClean="0">
                <a:solidFill>
                  <a:srgbClr val="E2AC00"/>
                </a:solidFill>
              </a:rPr>
              <a:t>Aboriginal </a:t>
            </a:r>
            <a:r>
              <a:rPr lang="en-AU" b="1" i="1" dirty="0">
                <a:solidFill>
                  <a:srgbClr val="E2AC00"/>
                </a:solidFill>
              </a:rPr>
              <a:t>and Torres Strait Islander </a:t>
            </a:r>
            <a:endParaRPr lang="en-AU" b="1" i="1" dirty="0" smtClean="0">
              <a:solidFill>
                <a:srgbClr val="E2AC00"/>
              </a:solidFill>
            </a:endParaRPr>
          </a:p>
          <a:p>
            <a:r>
              <a:rPr lang="en-AU" b="1" i="1" dirty="0" smtClean="0">
                <a:solidFill>
                  <a:srgbClr val="E2AC00"/>
                </a:solidFill>
              </a:rPr>
              <a:t>Higher </a:t>
            </a:r>
            <a:r>
              <a:rPr lang="en-AU" b="1" i="1" dirty="0">
                <a:solidFill>
                  <a:srgbClr val="E2AC00"/>
                </a:solidFill>
              </a:rPr>
              <a:t>Education Advisory </a:t>
            </a:r>
            <a:r>
              <a:rPr lang="en-AU" b="1" i="1" dirty="0" smtClean="0">
                <a:solidFill>
                  <a:srgbClr val="E2AC00"/>
                </a:solidFill>
              </a:rPr>
              <a:t>Council</a:t>
            </a:r>
            <a:endParaRPr lang="en-AU" i="1" dirty="0">
              <a:solidFill>
                <a:srgbClr val="E2AC00"/>
              </a:solidFill>
            </a:endParaRPr>
          </a:p>
        </p:txBody>
      </p:sp>
    </p:spTree>
    <p:extLst>
      <p:ext uri="{BB962C8B-B14F-4D97-AF65-F5344CB8AC3E}">
        <p14:creationId xmlns:p14="http://schemas.microsoft.com/office/powerpoint/2010/main" val="190041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11560" y="332656"/>
            <a:ext cx="8136904" cy="710952"/>
          </a:xfrm>
        </p:spPr>
        <p:txBody>
          <a:bodyPr>
            <a:normAutofit/>
            <a:scene3d>
              <a:camera prst="orthographicFront"/>
              <a:lightRig rig="soft" dir="t">
                <a:rot lat="0" lon="0" rev="16800000"/>
              </a:lightRig>
            </a:scene3d>
            <a:sp3d prstMaterial="softEdge"/>
          </a:bodyPr>
          <a:lstStyle/>
          <a:p>
            <a:r>
              <a:rPr lang="en-AU" sz="2000" dirty="0">
                <a:solidFill>
                  <a:schemeClr val="tx1"/>
                </a:solidFill>
                <a:effectLst/>
                <a:latin typeface="+mn-lt"/>
              </a:rPr>
              <a:t>Males with bachelor or above by age &amp; field of study, </a:t>
            </a:r>
            <a:r>
              <a:rPr lang="en-AU" sz="2000" dirty="0" smtClean="0">
                <a:solidFill>
                  <a:schemeClr val="tx1"/>
                </a:solidFill>
                <a:effectLst/>
                <a:latin typeface="+mn-lt"/>
              </a:rPr>
              <a:t>2011</a:t>
            </a:r>
            <a:endParaRPr lang="en-AU" sz="2000" dirty="0">
              <a:solidFill>
                <a:schemeClr val="tx1"/>
              </a:solidFill>
              <a:effectLst/>
              <a:latin typeface="+mn-lt"/>
            </a:endParaRPr>
          </a:p>
        </p:txBody>
      </p:sp>
      <p:sp>
        <p:nvSpPr>
          <p:cNvPr id="4" name="Rectangle 3"/>
          <p:cNvSpPr/>
          <p:nvPr/>
        </p:nvSpPr>
        <p:spPr>
          <a:xfrm>
            <a:off x="467544" y="6525344"/>
            <a:ext cx="8480014" cy="276999"/>
          </a:xfrm>
          <a:prstGeom prst="rect">
            <a:avLst/>
          </a:prstGeom>
        </p:spPr>
        <p:txBody>
          <a:bodyPr wrap="square">
            <a:spAutoFit/>
          </a:bodyPr>
          <a:lstStyle/>
          <a:p>
            <a:r>
              <a:rPr lang="en-GB" sz="1200" i="1" dirty="0"/>
              <a:t>Source: 2011 Census accessed using </a:t>
            </a:r>
            <a:r>
              <a:rPr lang="en-GB" sz="1200" i="1" dirty="0" err="1"/>
              <a:t>Tablebuilder</a:t>
            </a:r>
            <a:endParaRPr lang="en-AU" sz="1200" dirty="0"/>
          </a:p>
        </p:txBody>
      </p:sp>
      <p:pic>
        <p:nvPicPr>
          <p:cNvPr id="6146" name="Picture 2" descr="This slide is drawn from Census 2011 data and shows the proportion of Indigenous and non-Indigenous males with a bachelor degree or higher qualification in the broad field of Management and Commerce, compared to all other fields. Distribution is shown for three age brackets (20-34 years, 35-49 years and 50-64 years). It shows that there were significantly fewer Indigenous males in the 20-34 age bracket with a higher education qualification (around 28 per cent) than non-Indigenous men of the same age (around 38 per cent). The gap between the proportion of Indigenous and non-Indigenous men with a higher education qualification in the 35-49 age bracket was much smaller (at around 41 per cent for Indigenous men and 39 per cent for non-Indigenous men). The age distributions were similar in Management and Commerce and all other fiel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0" y="1196752"/>
            <a:ext cx="9201870" cy="486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997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11560" y="332656"/>
            <a:ext cx="8136904" cy="710952"/>
          </a:xfrm>
        </p:spPr>
        <p:txBody>
          <a:bodyPr>
            <a:normAutofit/>
            <a:scene3d>
              <a:camera prst="orthographicFront"/>
              <a:lightRig rig="soft" dir="t">
                <a:rot lat="0" lon="0" rev="16800000"/>
              </a:lightRig>
            </a:scene3d>
            <a:sp3d prstMaterial="softEdge"/>
          </a:bodyPr>
          <a:lstStyle/>
          <a:p>
            <a:r>
              <a:rPr lang="en-AU" sz="2000" dirty="0">
                <a:solidFill>
                  <a:schemeClr val="tx1"/>
                </a:solidFill>
                <a:effectLst/>
                <a:latin typeface="+mn-lt"/>
              </a:rPr>
              <a:t>Females with bachelor or above by age &amp; field of study, </a:t>
            </a:r>
            <a:r>
              <a:rPr lang="en-AU" sz="2000" dirty="0" smtClean="0">
                <a:solidFill>
                  <a:schemeClr val="tx1"/>
                </a:solidFill>
                <a:effectLst/>
                <a:latin typeface="+mn-lt"/>
              </a:rPr>
              <a:t>2011</a:t>
            </a:r>
            <a:endParaRPr lang="en-AU" sz="2000" dirty="0">
              <a:solidFill>
                <a:schemeClr val="tx1"/>
              </a:solidFill>
              <a:effectLst/>
              <a:latin typeface="+mn-lt"/>
            </a:endParaRPr>
          </a:p>
        </p:txBody>
      </p:sp>
      <p:sp>
        <p:nvSpPr>
          <p:cNvPr id="4" name="Rectangle 3"/>
          <p:cNvSpPr/>
          <p:nvPr/>
        </p:nvSpPr>
        <p:spPr>
          <a:xfrm>
            <a:off x="467544" y="6525344"/>
            <a:ext cx="8480014" cy="276999"/>
          </a:xfrm>
          <a:prstGeom prst="rect">
            <a:avLst/>
          </a:prstGeom>
        </p:spPr>
        <p:txBody>
          <a:bodyPr wrap="square">
            <a:spAutoFit/>
          </a:bodyPr>
          <a:lstStyle/>
          <a:p>
            <a:r>
              <a:rPr lang="en-GB" sz="1200" i="1" dirty="0"/>
              <a:t>Source: 2011 Census accessed using </a:t>
            </a:r>
            <a:r>
              <a:rPr lang="en-GB" sz="1200" i="1" dirty="0" err="1"/>
              <a:t>Tablebuilder</a:t>
            </a:r>
            <a:endParaRPr lang="en-AU" sz="1200" dirty="0"/>
          </a:p>
        </p:txBody>
      </p:sp>
      <p:pic>
        <p:nvPicPr>
          <p:cNvPr id="7170" name="Picture 2" descr="This slide is drawn from Census 2011 data and shows the proportion of Indigenous and non-Indigenous females with a bachelor degree or higher qualification in the broad field of Management and Commerce, compared to all other fields. As is the case for Indigenous males, there were more Indigenous females with a higher education qualification in the 35-49 age bracket (around 43 per cent) than the 20-34 age bracket (around 37 per cent), and a significant gap between Indigenous and non-Indigenous females in the 20-34 age bracket (around 37 per cent of Indigenous females held a higher education qualification compared to 50 per cent of non-Indigenous females). Both Indigenous and non-Indigenous females in the 20-34 age bracket were significantly more inclined to hold higher education qualifications than their male counterparts. The female age distribution for the field of Management and Commerce was much younger than for the other 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1"/>
            <a:ext cx="9180512" cy="447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3680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11560" y="188640"/>
            <a:ext cx="8136904" cy="710952"/>
          </a:xfrm>
        </p:spPr>
        <p:txBody>
          <a:bodyPr>
            <a:normAutofit/>
            <a:scene3d>
              <a:camera prst="orthographicFront"/>
              <a:lightRig rig="soft" dir="t">
                <a:rot lat="0" lon="0" rev="16800000"/>
              </a:lightRig>
            </a:scene3d>
            <a:sp3d prstMaterial="softEdge"/>
          </a:bodyPr>
          <a:lstStyle/>
          <a:p>
            <a:r>
              <a:rPr lang="en-AU" sz="2000" b="0" dirty="0">
                <a:solidFill>
                  <a:schemeClr val="tx1"/>
                </a:solidFill>
                <a:effectLst/>
                <a:latin typeface="+mn-lt"/>
              </a:rPr>
              <a:t>Labour force status for males aged 20–64 with bachelor degree </a:t>
            </a:r>
            <a:br>
              <a:rPr lang="en-AU" sz="2000" b="0" dirty="0">
                <a:solidFill>
                  <a:schemeClr val="tx1"/>
                </a:solidFill>
                <a:effectLst/>
                <a:latin typeface="+mn-lt"/>
              </a:rPr>
            </a:br>
            <a:r>
              <a:rPr lang="en-AU" sz="2000" b="0" dirty="0">
                <a:solidFill>
                  <a:schemeClr val="tx1"/>
                </a:solidFill>
                <a:effectLst/>
                <a:latin typeface="+mn-lt"/>
              </a:rPr>
              <a:t>by field of study, </a:t>
            </a:r>
            <a:r>
              <a:rPr lang="en-AU" sz="2000" b="0" dirty="0" smtClean="0">
                <a:solidFill>
                  <a:schemeClr val="tx1"/>
                </a:solidFill>
                <a:effectLst/>
                <a:latin typeface="+mn-lt"/>
              </a:rPr>
              <a:t>2011</a:t>
            </a:r>
            <a:endParaRPr lang="en-AU" sz="2000" b="0" dirty="0">
              <a:solidFill>
                <a:schemeClr val="tx1"/>
              </a:solidFill>
              <a:effectLst/>
              <a:latin typeface="+mn-lt"/>
            </a:endParaRPr>
          </a:p>
        </p:txBody>
      </p:sp>
      <p:sp>
        <p:nvSpPr>
          <p:cNvPr id="6" name="Rectangle 5"/>
          <p:cNvSpPr/>
          <p:nvPr/>
        </p:nvSpPr>
        <p:spPr>
          <a:xfrm>
            <a:off x="467544" y="6525344"/>
            <a:ext cx="8480014" cy="276999"/>
          </a:xfrm>
          <a:prstGeom prst="rect">
            <a:avLst/>
          </a:prstGeom>
        </p:spPr>
        <p:txBody>
          <a:bodyPr wrap="square">
            <a:spAutoFit/>
          </a:bodyPr>
          <a:lstStyle/>
          <a:p>
            <a:r>
              <a:rPr lang="en-GB" sz="1200" i="1" dirty="0"/>
              <a:t>Source: 2011 Census accessed using </a:t>
            </a:r>
            <a:r>
              <a:rPr lang="en-GB" sz="1200" i="1" dirty="0" err="1"/>
              <a:t>Tablebuilder</a:t>
            </a:r>
            <a:endParaRPr lang="en-AU" sz="1200" dirty="0"/>
          </a:p>
        </p:txBody>
      </p:sp>
      <p:graphicFrame>
        <p:nvGraphicFramePr>
          <p:cNvPr id="7" name="Table 6" descr="Please see speaking notes"/>
          <p:cNvGraphicFramePr>
            <a:graphicFrameLocks noGrp="1"/>
          </p:cNvGraphicFramePr>
          <p:nvPr>
            <p:extLst>
              <p:ext uri="{D42A27DB-BD31-4B8C-83A1-F6EECF244321}">
                <p14:modId xmlns:p14="http://schemas.microsoft.com/office/powerpoint/2010/main" val="1552580482"/>
              </p:ext>
            </p:extLst>
          </p:nvPr>
        </p:nvGraphicFramePr>
        <p:xfrm>
          <a:off x="179512" y="1196751"/>
          <a:ext cx="8712966" cy="5040563"/>
        </p:xfrm>
        <a:graphic>
          <a:graphicData uri="http://schemas.openxmlformats.org/drawingml/2006/table">
            <a:tbl>
              <a:tblPr firstRow="1" firstCol="1" bandRow="1">
                <a:tableStyleId>{5C22544A-7EE6-4342-B048-85BDC9FD1C3A}</a:tableStyleId>
              </a:tblPr>
              <a:tblGrid>
                <a:gridCol w="2489824"/>
                <a:gridCol w="1576353"/>
                <a:gridCol w="1616069"/>
                <a:gridCol w="1526235"/>
                <a:gridCol w="1504485"/>
              </a:tblGrid>
              <a:tr h="943131">
                <a:tc>
                  <a:txBody>
                    <a:bodyPr/>
                    <a:lstStyle/>
                    <a:p>
                      <a:pPr>
                        <a:spcAft>
                          <a:spcPts val="300"/>
                        </a:spcAft>
                      </a:pPr>
                      <a:r>
                        <a:rPr lang="en-GB" sz="1600" dirty="0">
                          <a:solidFill>
                            <a:schemeClr val="bg1"/>
                          </a:solidFill>
                          <a:effectLst/>
                          <a:latin typeface="Cambria" panose="02040503050406030204" pitchFamily="18" charset="0"/>
                        </a:rPr>
                        <a:t>Field of study</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dirty="0">
                          <a:solidFill>
                            <a:schemeClr val="bg1"/>
                          </a:solidFill>
                          <a:effectLst/>
                          <a:latin typeface="Cambria" panose="02040503050406030204" pitchFamily="18" charset="0"/>
                        </a:rPr>
                        <a:t>Employed</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Unemployed (%)</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Not in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labour force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Total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12179">
                <a:tc gridSpan="5">
                  <a:txBody>
                    <a:bodyPr/>
                    <a:lstStyle/>
                    <a:p>
                      <a:pPr algn="ctr">
                        <a:spcBef>
                          <a:spcPts val="300"/>
                        </a:spcBef>
                        <a:spcAft>
                          <a:spcPts val="300"/>
                        </a:spcAft>
                      </a:pPr>
                      <a:r>
                        <a:rPr lang="en-GB" sz="1600">
                          <a:solidFill>
                            <a:schemeClr val="bg1"/>
                          </a:solidFill>
                          <a:effectLst/>
                          <a:latin typeface="Cambria" panose="02040503050406030204" pitchFamily="18" charset="0"/>
                        </a:rPr>
                        <a:t>Indigenous</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12179">
                <a:tc>
                  <a:txBody>
                    <a:bodyPr/>
                    <a:lstStyle/>
                    <a:p>
                      <a:pPr>
                        <a:spcBef>
                          <a:spcPts val="300"/>
                        </a:spcBef>
                        <a:spcAft>
                          <a:spcPts val="300"/>
                        </a:spcAft>
                      </a:pPr>
                      <a:r>
                        <a:rPr lang="en-GB" sz="1600" dirty="0">
                          <a:solidFill>
                            <a:schemeClr val="bg1"/>
                          </a:solidFill>
                          <a:effectLst/>
                          <a:latin typeface="Cambria" panose="02040503050406030204" pitchFamily="18" charset="0"/>
                        </a:rPr>
                        <a:t>Management &amp; commerce</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88.9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3.4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7.7</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12179">
                <a:tc>
                  <a:txBody>
                    <a:bodyPr/>
                    <a:lstStyle/>
                    <a:p>
                      <a:pPr>
                        <a:spcBef>
                          <a:spcPts val="300"/>
                        </a:spcBef>
                        <a:spcAft>
                          <a:spcPts val="300"/>
                        </a:spcAft>
                      </a:pPr>
                      <a:r>
                        <a:rPr lang="en-GB" sz="1600">
                          <a:solidFill>
                            <a:schemeClr val="bg1"/>
                          </a:solidFill>
                          <a:effectLst/>
                          <a:latin typeface="Cambria" panose="02040503050406030204" pitchFamily="18" charset="0"/>
                        </a:rPr>
                        <a:t>Other </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84.9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4.4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512179">
                <a:tc>
                  <a:txBody>
                    <a:bodyPr/>
                    <a:lstStyle/>
                    <a:p>
                      <a:pPr>
                        <a:spcBef>
                          <a:spcPts val="300"/>
                        </a:spcBef>
                        <a:spcAft>
                          <a:spcPts val="300"/>
                        </a:spcAft>
                      </a:pPr>
                      <a:r>
                        <a:rPr lang="en-GB" sz="1600">
                          <a:solidFill>
                            <a:schemeClr val="bg1"/>
                          </a:solidFill>
                          <a:effectLst/>
                          <a:latin typeface="Cambria" panose="02040503050406030204" pitchFamily="18" charset="0"/>
                        </a:rPr>
                        <a:t>Total</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85.6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4.3</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12179">
                <a:tc gridSpan="5">
                  <a:txBody>
                    <a:bodyPr/>
                    <a:lstStyle/>
                    <a:p>
                      <a:pPr algn="ctr">
                        <a:spcBef>
                          <a:spcPts val="300"/>
                        </a:spcBef>
                        <a:spcAft>
                          <a:spcPts val="300"/>
                        </a:spcAft>
                      </a:pPr>
                      <a:r>
                        <a:rPr lang="en-GB" sz="1600">
                          <a:solidFill>
                            <a:schemeClr val="bg1"/>
                          </a:solidFill>
                          <a:effectLst/>
                          <a:latin typeface="Cambria" panose="02040503050406030204" pitchFamily="18" charset="0"/>
                        </a:rPr>
                        <a:t>Non-Indigenous</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12179">
                <a:tc>
                  <a:txBody>
                    <a:bodyPr/>
                    <a:lstStyle/>
                    <a:p>
                      <a:pPr>
                        <a:spcBef>
                          <a:spcPts val="300"/>
                        </a:spcBef>
                        <a:spcAft>
                          <a:spcPts val="300"/>
                        </a:spcAft>
                      </a:pPr>
                      <a:r>
                        <a:rPr lang="en-GB" sz="1600">
                          <a:solidFill>
                            <a:schemeClr val="bg1"/>
                          </a:solidFill>
                          <a:effectLst/>
                          <a:latin typeface="Cambria" panose="02040503050406030204" pitchFamily="18" charset="0"/>
                        </a:rPr>
                        <a:t>Management &amp; commerce</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90.0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3.4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6.6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12179">
                <a:tc>
                  <a:txBody>
                    <a:bodyPr/>
                    <a:lstStyle/>
                    <a:p>
                      <a:pPr>
                        <a:spcBef>
                          <a:spcPts val="300"/>
                        </a:spcBef>
                        <a:spcAft>
                          <a:spcPts val="300"/>
                        </a:spcAft>
                      </a:pPr>
                      <a:r>
                        <a:rPr lang="en-GB" sz="1600">
                          <a:solidFill>
                            <a:schemeClr val="bg1"/>
                          </a:solidFill>
                          <a:effectLst/>
                          <a:latin typeface="Cambria" panose="02040503050406030204" pitchFamily="18" charset="0"/>
                        </a:rPr>
                        <a:t>Other </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88.7</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2.9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512179">
                <a:tc>
                  <a:txBody>
                    <a:bodyPr/>
                    <a:lstStyle/>
                    <a:p>
                      <a:pPr>
                        <a:spcBef>
                          <a:spcPts val="300"/>
                        </a:spcBef>
                        <a:spcAft>
                          <a:spcPts val="300"/>
                        </a:spcAft>
                      </a:pPr>
                      <a:r>
                        <a:rPr lang="en-GB" sz="1600">
                          <a:solidFill>
                            <a:schemeClr val="bg1"/>
                          </a:solidFill>
                          <a:effectLst/>
                          <a:latin typeface="Cambria" panose="02040503050406030204" pitchFamily="18" charset="0"/>
                        </a:rPr>
                        <a:t>Total</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89.1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3.0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4277196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11560" y="188640"/>
            <a:ext cx="8136904" cy="710952"/>
          </a:xfrm>
        </p:spPr>
        <p:txBody>
          <a:bodyPr>
            <a:normAutofit/>
            <a:scene3d>
              <a:camera prst="orthographicFront"/>
              <a:lightRig rig="soft" dir="t">
                <a:rot lat="0" lon="0" rev="16800000"/>
              </a:lightRig>
            </a:scene3d>
            <a:sp3d prstMaterial="softEdge"/>
          </a:bodyPr>
          <a:lstStyle/>
          <a:p>
            <a:r>
              <a:rPr lang="en-AU" sz="2000" b="0" dirty="0">
                <a:solidFill>
                  <a:schemeClr val="tx1"/>
                </a:solidFill>
                <a:effectLst/>
                <a:latin typeface="+mn-lt"/>
              </a:rPr>
              <a:t>Labour force status for females aged 20–64 with bachelor degree </a:t>
            </a:r>
            <a:br>
              <a:rPr lang="en-AU" sz="2000" b="0" dirty="0">
                <a:solidFill>
                  <a:schemeClr val="tx1"/>
                </a:solidFill>
                <a:effectLst/>
                <a:latin typeface="+mn-lt"/>
              </a:rPr>
            </a:br>
            <a:r>
              <a:rPr lang="en-AU" sz="2000" b="0" dirty="0">
                <a:solidFill>
                  <a:schemeClr val="tx1"/>
                </a:solidFill>
                <a:effectLst/>
                <a:latin typeface="+mn-lt"/>
              </a:rPr>
              <a:t>by field of study, </a:t>
            </a:r>
            <a:r>
              <a:rPr lang="en-AU" sz="2000" b="0" dirty="0" smtClean="0">
                <a:solidFill>
                  <a:schemeClr val="tx1"/>
                </a:solidFill>
                <a:effectLst/>
                <a:latin typeface="+mn-lt"/>
              </a:rPr>
              <a:t>2011</a:t>
            </a:r>
            <a:endParaRPr lang="en-AU" sz="2000" b="0" dirty="0">
              <a:solidFill>
                <a:schemeClr val="tx1"/>
              </a:solidFill>
              <a:effectLst/>
              <a:latin typeface="+mn-lt"/>
            </a:endParaRPr>
          </a:p>
        </p:txBody>
      </p:sp>
      <p:sp>
        <p:nvSpPr>
          <p:cNvPr id="6" name="Rectangle 5"/>
          <p:cNvSpPr/>
          <p:nvPr/>
        </p:nvSpPr>
        <p:spPr>
          <a:xfrm>
            <a:off x="467544" y="6525344"/>
            <a:ext cx="8480014" cy="276999"/>
          </a:xfrm>
          <a:prstGeom prst="rect">
            <a:avLst/>
          </a:prstGeom>
        </p:spPr>
        <p:txBody>
          <a:bodyPr wrap="square">
            <a:spAutoFit/>
          </a:bodyPr>
          <a:lstStyle/>
          <a:p>
            <a:r>
              <a:rPr lang="en-GB" sz="1200" i="1" dirty="0"/>
              <a:t>Source: 2011 Census accessed using </a:t>
            </a:r>
            <a:r>
              <a:rPr lang="en-GB" sz="1200" i="1" dirty="0" err="1"/>
              <a:t>Tablebuilder</a:t>
            </a:r>
            <a:endParaRPr lang="en-AU" sz="1200" dirty="0"/>
          </a:p>
        </p:txBody>
      </p:sp>
      <p:graphicFrame>
        <p:nvGraphicFramePr>
          <p:cNvPr id="7" name="Table 6" descr="Please see speaking notes"/>
          <p:cNvGraphicFramePr>
            <a:graphicFrameLocks noGrp="1"/>
          </p:cNvGraphicFramePr>
          <p:nvPr>
            <p:extLst>
              <p:ext uri="{D42A27DB-BD31-4B8C-83A1-F6EECF244321}">
                <p14:modId xmlns:p14="http://schemas.microsoft.com/office/powerpoint/2010/main" val="2381524040"/>
              </p:ext>
            </p:extLst>
          </p:nvPr>
        </p:nvGraphicFramePr>
        <p:xfrm>
          <a:off x="179512" y="1412777"/>
          <a:ext cx="8712967" cy="4608510"/>
        </p:xfrm>
        <a:graphic>
          <a:graphicData uri="http://schemas.openxmlformats.org/drawingml/2006/table">
            <a:tbl>
              <a:tblPr firstRow="1" firstCol="1" bandRow="1">
                <a:tableStyleId>{5C22544A-7EE6-4342-B048-85BDC9FD1C3A}</a:tableStyleId>
              </a:tblPr>
              <a:tblGrid>
                <a:gridCol w="2883448"/>
                <a:gridCol w="1457146"/>
                <a:gridCol w="1458081"/>
                <a:gridCol w="1457146"/>
                <a:gridCol w="1457146"/>
              </a:tblGrid>
              <a:tr h="785278">
                <a:tc>
                  <a:txBody>
                    <a:bodyPr/>
                    <a:lstStyle/>
                    <a:p>
                      <a:pPr>
                        <a:spcAft>
                          <a:spcPts val="300"/>
                        </a:spcAft>
                      </a:pPr>
                      <a:r>
                        <a:rPr lang="en-GB" sz="1600">
                          <a:solidFill>
                            <a:schemeClr val="bg1"/>
                          </a:solidFill>
                          <a:effectLst/>
                          <a:latin typeface="Cambria" panose="02040503050406030204" pitchFamily="18" charset="0"/>
                        </a:rPr>
                        <a:t>Field of study</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dirty="0">
                          <a:solidFill>
                            <a:schemeClr val="bg1"/>
                          </a:solidFill>
                          <a:effectLst/>
                          <a:latin typeface="Cambria" panose="02040503050406030204" pitchFamily="18" charset="0"/>
                        </a:rPr>
                        <a:t>Employed</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Unemployed</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Not in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labour force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Total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77904">
                <a:tc gridSpan="5">
                  <a:txBody>
                    <a:bodyPr/>
                    <a:lstStyle/>
                    <a:p>
                      <a:pPr algn="ctr">
                        <a:spcBef>
                          <a:spcPts val="300"/>
                        </a:spcBef>
                        <a:spcAft>
                          <a:spcPts val="300"/>
                        </a:spcAft>
                      </a:pPr>
                      <a:r>
                        <a:rPr lang="en-GB" sz="1600" dirty="0">
                          <a:solidFill>
                            <a:schemeClr val="bg1"/>
                          </a:solidFill>
                          <a:effectLst/>
                          <a:latin typeface="Cambria" panose="02040503050406030204" pitchFamily="18" charset="0"/>
                        </a:rPr>
                        <a:t>Indigenous</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77904">
                <a:tc>
                  <a:txBody>
                    <a:bodyPr/>
                    <a:lstStyle/>
                    <a:p>
                      <a:pPr>
                        <a:spcBef>
                          <a:spcPts val="300"/>
                        </a:spcBef>
                        <a:spcAft>
                          <a:spcPts val="300"/>
                        </a:spcAft>
                      </a:pPr>
                      <a:r>
                        <a:rPr lang="en-GB" sz="1600">
                          <a:solidFill>
                            <a:schemeClr val="bg1"/>
                          </a:solidFill>
                          <a:effectLst/>
                          <a:latin typeface="Cambria" panose="02040503050406030204" pitchFamily="18" charset="0"/>
                        </a:rPr>
                        <a:t>Management &amp; commerce</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86.0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2.4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11.6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77904">
                <a:tc>
                  <a:txBody>
                    <a:bodyPr/>
                    <a:lstStyle/>
                    <a:p>
                      <a:pPr>
                        <a:spcBef>
                          <a:spcPts val="300"/>
                        </a:spcBef>
                        <a:spcAft>
                          <a:spcPts val="300"/>
                        </a:spcAft>
                      </a:pPr>
                      <a:r>
                        <a:rPr lang="en-GB" sz="1600">
                          <a:solidFill>
                            <a:schemeClr val="bg1"/>
                          </a:solidFill>
                          <a:effectLst/>
                          <a:latin typeface="Cambria" panose="02040503050406030204" pitchFamily="18" charset="0"/>
                        </a:rPr>
                        <a:t>Other </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82.8</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2.8</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14.4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77904">
                <a:tc>
                  <a:txBody>
                    <a:bodyPr/>
                    <a:lstStyle/>
                    <a:p>
                      <a:pPr>
                        <a:spcBef>
                          <a:spcPts val="300"/>
                        </a:spcBef>
                        <a:spcAft>
                          <a:spcPts val="300"/>
                        </a:spcAft>
                      </a:pPr>
                      <a:r>
                        <a:rPr lang="en-GB" sz="1600">
                          <a:solidFill>
                            <a:schemeClr val="bg1"/>
                          </a:solidFill>
                          <a:effectLst/>
                          <a:latin typeface="Cambria" panose="02040503050406030204" pitchFamily="18" charset="0"/>
                        </a:rPr>
                        <a:t>Total</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83.1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2.8</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14.1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77904">
                <a:tc gridSpan="5">
                  <a:txBody>
                    <a:bodyPr/>
                    <a:lstStyle/>
                    <a:p>
                      <a:pPr algn="ctr">
                        <a:spcBef>
                          <a:spcPts val="300"/>
                        </a:spcBef>
                        <a:spcAft>
                          <a:spcPts val="300"/>
                        </a:spcAft>
                      </a:pPr>
                      <a:r>
                        <a:rPr lang="en-GB" sz="1600">
                          <a:solidFill>
                            <a:schemeClr val="bg1"/>
                          </a:solidFill>
                          <a:effectLst/>
                          <a:latin typeface="Cambria" panose="02040503050406030204" pitchFamily="18" charset="0"/>
                        </a:rPr>
                        <a:t>Non-Indigenous</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77904">
                <a:tc>
                  <a:txBody>
                    <a:bodyPr/>
                    <a:lstStyle/>
                    <a:p>
                      <a:pPr>
                        <a:spcBef>
                          <a:spcPts val="300"/>
                        </a:spcBef>
                        <a:spcAft>
                          <a:spcPts val="300"/>
                        </a:spcAft>
                      </a:pPr>
                      <a:r>
                        <a:rPr lang="en-GB" sz="1600">
                          <a:solidFill>
                            <a:schemeClr val="bg1"/>
                          </a:solidFill>
                          <a:effectLst/>
                          <a:latin typeface="Cambria" panose="02040503050406030204" pitchFamily="18" charset="0"/>
                        </a:rPr>
                        <a:t>Management &amp; commerce</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80.6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3.9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15.5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77904">
                <a:tc>
                  <a:txBody>
                    <a:bodyPr/>
                    <a:lstStyle/>
                    <a:p>
                      <a:pPr>
                        <a:spcBef>
                          <a:spcPts val="300"/>
                        </a:spcBef>
                        <a:spcAft>
                          <a:spcPts val="300"/>
                        </a:spcAft>
                      </a:pPr>
                      <a:r>
                        <a:rPr lang="en-GB" sz="1600">
                          <a:solidFill>
                            <a:schemeClr val="bg1"/>
                          </a:solidFill>
                          <a:effectLst/>
                          <a:latin typeface="Cambria" panose="02040503050406030204" pitchFamily="18" charset="0"/>
                        </a:rPr>
                        <a:t>Other </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a:solidFill>
                            <a:schemeClr val="bg1"/>
                          </a:solidFill>
                          <a:effectLst/>
                          <a:latin typeface="Cambria" panose="02040503050406030204" pitchFamily="18" charset="0"/>
                        </a:rPr>
                        <a:t>81.3</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a:solidFill>
                            <a:schemeClr val="bg1"/>
                          </a:solidFill>
                          <a:effectLst/>
                          <a:latin typeface="Cambria" panose="02040503050406030204" pitchFamily="18" charset="0"/>
                        </a:rPr>
                        <a:t>2.5</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a:solidFill>
                            <a:schemeClr val="bg1"/>
                          </a:solidFill>
                          <a:effectLst/>
                          <a:latin typeface="Cambria" panose="02040503050406030204" pitchFamily="18" charset="0"/>
                        </a:rPr>
                        <a:t>16.1</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77904">
                <a:tc>
                  <a:txBody>
                    <a:bodyPr/>
                    <a:lstStyle/>
                    <a:p>
                      <a:pPr>
                        <a:spcBef>
                          <a:spcPts val="300"/>
                        </a:spcBef>
                        <a:spcAft>
                          <a:spcPts val="300"/>
                        </a:spcAft>
                      </a:pPr>
                      <a:r>
                        <a:rPr lang="en-GB" sz="1600" dirty="0">
                          <a:solidFill>
                            <a:schemeClr val="bg1"/>
                          </a:solidFill>
                          <a:effectLst/>
                          <a:latin typeface="Cambria" panose="02040503050406030204" pitchFamily="18" charset="0"/>
                        </a:rPr>
                        <a:t>Total</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81.2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2.8</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16.0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5525634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1560" y="269776"/>
            <a:ext cx="8136904" cy="710952"/>
          </a:xfrm>
        </p:spPr>
        <p:txBody>
          <a:bodyPr>
            <a:normAutofit/>
            <a:scene3d>
              <a:camera prst="orthographicFront"/>
              <a:lightRig rig="soft" dir="t">
                <a:rot lat="0" lon="0" rev="16800000"/>
              </a:lightRig>
            </a:scene3d>
            <a:sp3d prstMaterial="softEdge"/>
          </a:bodyPr>
          <a:lstStyle/>
          <a:p>
            <a:r>
              <a:rPr lang="en-AU" sz="2000" b="0" dirty="0">
                <a:solidFill>
                  <a:schemeClr val="tx1"/>
                </a:solidFill>
                <a:effectLst/>
                <a:latin typeface="+mn-lt"/>
              </a:rPr>
              <a:t>Labour force status for recent graduates aged 20–64 </a:t>
            </a:r>
            <a:br>
              <a:rPr lang="en-AU" sz="2000" b="0" dirty="0">
                <a:solidFill>
                  <a:schemeClr val="tx1"/>
                </a:solidFill>
                <a:effectLst/>
                <a:latin typeface="+mn-lt"/>
              </a:rPr>
            </a:br>
            <a:r>
              <a:rPr lang="en-AU" sz="2000" b="0" dirty="0">
                <a:solidFill>
                  <a:schemeClr val="tx1"/>
                </a:solidFill>
                <a:effectLst/>
                <a:latin typeface="+mn-lt"/>
              </a:rPr>
              <a:t>by field of study, </a:t>
            </a:r>
            <a:r>
              <a:rPr lang="en-AU" sz="2000" b="0" dirty="0" smtClean="0">
                <a:solidFill>
                  <a:schemeClr val="tx1"/>
                </a:solidFill>
                <a:effectLst/>
                <a:latin typeface="+mn-lt"/>
              </a:rPr>
              <a:t>2010–12</a:t>
            </a:r>
            <a:endParaRPr lang="en-AU" sz="2000" b="0" dirty="0">
              <a:solidFill>
                <a:schemeClr val="tx1"/>
              </a:solidFill>
              <a:effectLst/>
              <a:latin typeface="+mn-lt"/>
            </a:endParaRPr>
          </a:p>
        </p:txBody>
      </p:sp>
      <p:sp>
        <p:nvSpPr>
          <p:cNvPr id="5" name="Rectangle 4"/>
          <p:cNvSpPr/>
          <p:nvPr/>
        </p:nvSpPr>
        <p:spPr>
          <a:xfrm>
            <a:off x="230378" y="6453336"/>
            <a:ext cx="8518085" cy="276999"/>
          </a:xfrm>
          <a:prstGeom prst="rect">
            <a:avLst/>
          </a:prstGeom>
        </p:spPr>
        <p:txBody>
          <a:bodyPr wrap="square">
            <a:spAutoFit/>
          </a:bodyPr>
          <a:lstStyle/>
          <a:p>
            <a:r>
              <a:rPr lang="en-GB" sz="1200" i="1" dirty="0"/>
              <a:t>Source: Graduate Careers Australia, Australian Graduate Survey</a:t>
            </a:r>
            <a:endParaRPr lang="en-AU" sz="1200" i="1" dirty="0"/>
          </a:p>
        </p:txBody>
      </p:sp>
      <p:graphicFrame>
        <p:nvGraphicFramePr>
          <p:cNvPr id="7" name="Table 6" descr="Please see speaking notes"/>
          <p:cNvGraphicFramePr>
            <a:graphicFrameLocks noGrp="1"/>
          </p:cNvGraphicFramePr>
          <p:nvPr>
            <p:extLst>
              <p:ext uri="{D42A27DB-BD31-4B8C-83A1-F6EECF244321}">
                <p14:modId xmlns:p14="http://schemas.microsoft.com/office/powerpoint/2010/main" val="347956188"/>
              </p:ext>
            </p:extLst>
          </p:nvPr>
        </p:nvGraphicFramePr>
        <p:xfrm>
          <a:off x="230378" y="1844824"/>
          <a:ext cx="8734109" cy="3838218"/>
        </p:xfrm>
        <a:graphic>
          <a:graphicData uri="http://schemas.openxmlformats.org/drawingml/2006/table">
            <a:tbl>
              <a:tblPr firstRow="1" firstCol="1" bandRow="1">
                <a:tableStyleId>{5C22544A-7EE6-4342-B048-85BDC9FD1C3A}</a:tableStyleId>
              </a:tblPr>
              <a:tblGrid>
                <a:gridCol w="2890038"/>
                <a:gridCol w="1460786"/>
                <a:gridCol w="1461713"/>
                <a:gridCol w="1460786"/>
                <a:gridCol w="1460786"/>
              </a:tblGrid>
              <a:tr h="1163497">
                <a:tc>
                  <a:txBody>
                    <a:bodyPr/>
                    <a:lstStyle/>
                    <a:p>
                      <a:pPr>
                        <a:spcAft>
                          <a:spcPts val="300"/>
                        </a:spcAft>
                      </a:pPr>
                      <a:r>
                        <a:rPr lang="en-GB" sz="1600" dirty="0">
                          <a:solidFill>
                            <a:schemeClr val="bg1"/>
                          </a:solidFill>
                          <a:effectLst/>
                          <a:latin typeface="Cambria" panose="02040503050406030204" pitchFamily="18" charset="0"/>
                        </a:rPr>
                        <a:t>Field of study</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dirty="0">
                          <a:solidFill>
                            <a:schemeClr val="bg1"/>
                          </a:solidFill>
                          <a:effectLst/>
                          <a:latin typeface="Cambria" panose="02040503050406030204" pitchFamily="18" charset="0"/>
                        </a:rPr>
                        <a:t>Working or accepted a job offer</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Not working, looking for work</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Neither working nor looking for work</a:t>
                      </a:r>
                      <a:endParaRPr lang="en-AU" sz="2800" dirty="0">
                        <a:solidFill>
                          <a:schemeClr val="bg1"/>
                        </a:solidFill>
                        <a:effectLst/>
                        <a:latin typeface="Cambria" panose="02040503050406030204" pitchFamily="18" charset="0"/>
                      </a:endParaRPr>
                    </a:p>
                    <a:p>
                      <a:pPr algn="ctr">
                        <a:spcAft>
                          <a:spcPts val="300"/>
                        </a:spcAft>
                      </a:pP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Total </a:t>
                      </a:r>
                      <a:br>
                        <a:rPr lang="en-GB" sz="1600" dirty="0">
                          <a:solidFill>
                            <a:schemeClr val="bg1"/>
                          </a:solidFill>
                          <a:effectLst/>
                          <a:latin typeface="Cambria" panose="02040503050406030204" pitchFamily="18" charset="0"/>
                        </a:rPr>
                      </a:br>
                      <a:r>
                        <a:rPr lang="en-GB" sz="1600" dirty="0">
                          <a:solidFill>
                            <a:schemeClr val="bg1"/>
                          </a:solidFill>
                          <a:effectLst/>
                          <a:latin typeface="Cambria" panose="02040503050406030204" pitchFamily="18" charset="0"/>
                        </a:rPr>
                        <a:t>(%)</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30153">
                <a:tc gridSpan="5">
                  <a:txBody>
                    <a:bodyPr/>
                    <a:lstStyle/>
                    <a:p>
                      <a:pPr algn="ctr">
                        <a:spcBef>
                          <a:spcPts val="300"/>
                        </a:spcBef>
                        <a:spcAft>
                          <a:spcPts val="300"/>
                        </a:spcAft>
                      </a:pPr>
                      <a:r>
                        <a:rPr lang="en-GB" sz="1600">
                          <a:solidFill>
                            <a:schemeClr val="bg1"/>
                          </a:solidFill>
                          <a:effectLst/>
                          <a:latin typeface="Cambria" panose="02040503050406030204" pitchFamily="18" charset="0"/>
                        </a:rPr>
                        <a:t>Indigenous</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30153">
                <a:tc>
                  <a:txBody>
                    <a:bodyPr/>
                    <a:lstStyle/>
                    <a:p>
                      <a:pPr>
                        <a:spcBef>
                          <a:spcPts val="300"/>
                        </a:spcBef>
                        <a:spcAft>
                          <a:spcPts val="300"/>
                        </a:spcAft>
                      </a:pPr>
                      <a:r>
                        <a:rPr lang="en-GB" sz="1600">
                          <a:solidFill>
                            <a:schemeClr val="bg1"/>
                          </a:solidFill>
                          <a:effectLst/>
                          <a:latin typeface="Cambria" panose="02040503050406030204" pitchFamily="18" charset="0"/>
                        </a:rPr>
                        <a:t>Management &amp; commerce</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86.1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6.3</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30153">
                <a:tc>
                  <a:txBody>
                    <a:bodyPr/>
                    <a:lstStyle/>
                    <a:p>
                      <a:pPr>
                        <a:spcBef>
                          <a:spcPts val="300"/>
                        </a:spcBef>
                        <a:spcAft>
                          <a:spcPts val="300"/>
                        </a:spcAft>
                      </a:pPr>
                      <a:r>
                        <a:rPr lang="en-GB" sz="1600">
                          <a:solidFill>
                            <a:schemeClr val="bg1"/>
                          </a:solidFill>
                          <a:effectLst/>
                          <a:latin typeface="Cambria" panose="02040503050406030204" pitchFamily="18" charset="0"/>
                        </a:rPr>
                        <a:t>Total</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84.6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30153">
                <a:tc gridSpan="5">
                  <a:txBody>
                    <a:bodyPr/>
                    <a:lstStyle/>
                    <a:p>
                      <a:pPr algn="ctr">
                        <a:spcBef>
                          <a:spcPts val="300"/>
                        </a:spcBef>
                        <a:spcAft>
                          <a:spcPts val="300"/>
                        </a:spcAft>
                      </a:pPr>
                      <a:r>
                        <a:rPr lang="en-GB" sz="1600">
                          <a:solidFill>
                            <a:schemeClr val="bg1"/>
                          </a:solidFill>
                          <a:effectLst/>
                          <a:latin typeface="Cambria" panose="02040503050406030204" pitchFamily="18" charset="0"/>
                        </a:rPr>
                        <a:t>Non-Indigenous</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30153">
                <a:tc>
                  <a:txBody>
                    <a:bodyPr/>
                    <a:lstStyle/>
                    <a:p>
                      <a:pPr>
                        <a:spcBef>
                          <a:spcPts val="300"/>
                        </a:spcBef>
                        <a:spcAft>
                          <a:spcPts val="300"/>
                        </a:spcAft>
                      </a:pPr>
                      <a:r>
                        <a:rPr lang="en-GB" sz="1600">
                          <a:solidFill>
                            <a:schemeClr val="bg1"/>
                          </a:solidFill>
                          <a:effectLst/>
                          <a:latin typeface="Cambria" panose="02040503050406030204" pitchFamily="18" charset="0"/>
                        </a:rPr>
                        <a:t>Management &amp; commerce</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72.2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15.2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12.6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30153">
                <a:tc>
                  <a:txBody>
                    <a:bodyPr/>
                    <a:lstStyle/>
                    <a:p>
                      <a:pPr>
                        <a:spcBef>
                          <a:spcPts val="300"/>
                        </a:spcBef>
                        <a:spcAft>
                          <a:spcPts val="300"/>
                        </a:spcAft>
                      </a:pPr>
                      <a:r>
                        <a:rPr lang="en-GB" sz="1600">
                          <a:solidFill>
                            <a:schemeClr val="bg1"/>
                          </a:solidFill>
                          <a:effectLst/>
                          <a:latin typeface="Cambria" panose="02040503050406030204" pitchFamily="18" charset="0"/>
                        </a:rPr>
                        <a:t>Total</a:t>
                      </a:r>
                      <a:endParaRPr lang="en-AU" sz="28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77.5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11.2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11.4</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6120074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611560" y="269776"/>
            <a:ext cx="8136904" cy="710952"/>
          </a:xfrm>
        </p:spPr>
        <p:txBody>
          <a:bodyPr>
            <a:normAutofit/>
            <a:scene3d>
              <a:camera prst="orthographicFront"/>
              <a:lightRig rig="soft" dir="t">
                <a:rot lat="0" lon="0" rev="16800000"/>
              </a:lightRig>
            </a:scene3d>
            <a:sp3d prstMaterial="softEdge"/>
          </a:bodyPr>
          <a:lstStyle/>
          <a:p>
            <a:pPr algn="l"/>
            <a:r>
              <a:rPr lang="en-AU" sz="2400" dirty="0">
                <a:solidFill>
                  <a:schemeClr val="tx1"/>
                </a:solidFill>
                <a:effectLst/>
                <a:latin typeface="+mn-lt"/>
              </a:rPr>
              <a:t>Current practice – consultations with 15 </a:t>
            </a:r>
            <a:r>
              <a:rPr lang="en-AU" sz="2400" dirty="0" smtClean="0">
                <a:solidFill>
                  <a:schemeClr val="tx1"/>
                </a:solidFill>
                <a:effectLst/>
                <a:latin typeface="+mn-lt"/>
              </a:rPr>
              <a:t>universities</a:t>
            </a:r>
            <a:endParaRPr lang="en-AU" sz="2400" dirty="0">
              <a:solidFill>
                <a:schemeClr val="tx1"/>
              </a:solidFill>
              <a:effectLst/>
              <a:latin typeface="+mn-lt"/>
            </a:endParaRPr>
          </a:p>
        </p:txBody>
      </p:sp>
      <p:sp>
        <p:nvSpPr>
          <p:cNvPr id="7" name="TextBox 6"/>
          <p:cNvSpPr txBox="1"/>
          <p:nvPr/>
        </p:nvSpPr>
        <p:spPr>
          <a:xfrm>
            <a:off x="647564" y="1124744"/>
            <a:ext cx="7848872" cy="4832092"/>
          </a:xfrm>
          <a:prstGeom prst="rect">
            <a:avLst/>
          </a:prstGeom>
          <a:noFill/>
        </p:spPr>
        <p:txBody>
          <a:bodyPr wrap="square" rtlCol="0">
            <a:spAutoFit/>
          </a:bodyPr>
          <a:lstStyle/>
          <a:p>
            <a:pPr marL="358775" lvl="1" indent="-358775" defTabSz="360000">
              <a:buFont typeface="Arial" panose="020B0604020202020204" pitchFamily="34" charset="0"/>
              <a:buChar char="•"/>
            </a:pPr>
            <a:r>
              <a:rPr lang="en-AU" sz="2200" dirty="0"/>
              <a:t>What are the minimum entry requirements for your business </a:t>
            </a:r>
            <a:r>
              <a:rPr lang="en-AU" sz="2200" dirty="0" smtClean="0"/>
              <a:t>degrees? </a:t>
            </a:r>
            <a:endParaRPr lang="en-AU" sz="2200" dirty="0"/>
          </a:p>
          <a:p>
            <a:pPr marL="358775" lvl="1" indent="-358775" defTabSz="360000">
              <a:buFont typeface="Arial" panose="020B0604020202020204" pitchFamily="34" charset="0"/>
              <a:buChar char="•"/>
            </a:pPr>
            <a:r>
              <a:rPr lang="en-AU" sz="2200" dirty="0"/>
              <a:t>Do you have an alternative Indigenous entry program </a:t>
            </a:r>
            <a:r>
              <a:rPr lang="en-AU" sz="2200" dirty="0" smtClean="0"/>
              <a:t>? </a:t>
            </a:r>
            <a:endParaRPr lang="en-AU" sz="2200" dirty="0"/>
          </a:p>
          <a:p>
            <a:pPr marL="358775" lvl="1" indent="-358775" defTabSz="360000">
              <a:buFont typeface="Arial" panose="020B0604020202020204" pitchFamily="34" charset="0"/>
              <a:buChar char="•"/>
            </a:pPr>
            <a:r>
              <a:rPr lang="en-AU" sz="2200" dirty="0"/>
              <a:t>Does your university have an Indigenous foundation, or Indigenous university preparation program or associate degree? Does this include business-related studies?</a:t>
            </a:r>
          </a:p>
          <a:p>
            <a:pPr marL="358775" lvl="1" indent="-358775" defTabSz="360000">
              <a:buFont typeface="Arial" panose="020B0604020202020204" pitchFamily="34" charset="0"/>
              <a:buChar char="•"/>
            </a:pPr>
            <a:r>
              <a:rPr lang="en-AU" sz="2200" dirty="0"/>
              <a:t>Do your Indigenous business students access the Indigenous Tutorial Assistance </a:t>
            </a:r>
            <a:r>
              <a:rPr lang="en-AU" sz="2200" dirty="0" smtClean="0"/>
              <a:t>Scheme? </a:t>
            </a:r>
            <a:endParaRPr lang="en-AU" sz="2200" dirty="0"/>
          </a:p>
          <a:p>
            <a:pPr marL="358775" lvl="1" indent="-358775" defTabSz="360000">
              <a:buFont typeface="Arial" panose="020B0604020202020204" pitchFamily="34" charset="0"/>
              <a:buChar char="•"/>
            </a:pPr>
            <a:r>
              <a:rPr lang="en-AU" sz="2200" dirty="0"/>
              <a:t>What would attract more Indigenous students into business studies?</a:t>
            </a:r>
          </a:p>
          <a:p>
            <a:pPr marL="358775" lvl="1" indent="-358775" defTabSz="360000">
              <a:buFont typeface="Arial" panose="020B0604020202020204" pitchFamily="34" charset="0"/>
              <a:buChar char="•"/>
            </a:pPr>
            <a:r>
              <a:rPr lang="en-AU" sz="2200" dirty="0"/>
              <a:t>What support do Indigenous students require in business degrees?</a:t>
            </a:r>
          </a:p>
          <a:p>
            <a:pPr marL="358775" lvl="1" indent="-358775" defTabSz="360000">
              <a:buFont typeface="Arial" panose="020B0604020202020204" pitchFamily="34" charset="0"/>
              <a:buChar char="•"/>
            </a:pPr>
            <a:r>
              <a:rPr lang="en-AU" sz="2200" dirty="0"/>
              <a:t>What do you think are the impediments to Indigenous students enrolling in business degrees</a:t>
            </a:r>
          </a:p>
        </p:txBody>
      </p:sp>
    </p:spTree>
    <p:extLst>
      <p:ext uri="{BB962C8B-B14F-4D97-AF65-F5344CB8AC3E}">
        <p14:creationId xmlns:p14="http://schemas.microsoft.com/office/powerpoint/2010/main" val="115185793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835696" y="557808"/>
            <a:ext cx="5616624" cy="710952"/>
          </a:xfrm>
        </p:spPr>
        <p:txBody>
          <a:bodyPr>
            <a:normAutofit/>
            <a:scene3d>
              <a:camera prst="orthographicFront"/>
              <a:lightRig rig="soft" dir="t">
                <a:rot lat="0" lon="0" rev="16800000"/>
              </a:lightRig>
            </a:scene3d>
            <a:sp3d prstMaterial="softEdge"/>
          </a:bodyPr>
          <a:lstStyle/>
          <a:p>
            <a:pPr algn="l"/>
            <a:r>
              <a:rPr lang="en-AU" sz="2400" dirty="0">
                <a:solidFill>
                  <a:schemeClr val="tx1"/>
                </a:solidFill>
                <a:effectLst/>
                <a:latin typeface="+mn-lt"/>
              </a:rPr>
              <a:t>Current practice – </a:t>
            </a:r>
            <a:r>
              <a:rPr lang="en-AU" sz="2400" dirty="0" smtClean="0">
                <a:solidFill>
                  <a:schemeClr val="tx1"/>
                </a:solidFill>
                <a:effectLst/>
                <a:latin typeface="+mn-lt"/>
              </a:rPr>
              <a:t>summary </a:t>
            </a:r>
            <a:r>
              <a:rPr lang="en-AU" sz="2400" dirty="0">
                <a:solidFill>
                  <a:schemeClr val="tx1"/>
                </a:solidFill>
                <a:effectLst/>
                <a:latin typeface="+mn-lt"/>
              </a:rPr>
              <a:t>remarks</a:t>
            </a:r>
          </a:p>
        </p:txBody>
      </p:sp>
      <p:sp>
        <p:nvSpPr>
          <p:cNvPr id="7" name="TextBox 6"/>
          <p:cNvSpPr txBox="1"/>
          <p:nvPr/>
        </p:nvSpPr>
        <p:spPr>
          <a:xfrm>
            <a:off x="879814" y="1844824"/>
            <a:ext cx="7384372" cy="3785652"/>
          </a:xfrm>
          <a:prstGeom prst="rect">
            <a:avLst/>
          </a:prstGeom>
          <a:noFill/>
        </p:spPr>
        <p:txBody>
          <a:bodyPr wrap="square" rtlCol="0">
            <a:spAutoFit/>
          </a:bodyPr>
          <a:lstStyle/>
          <a:p>
            <a:pPr marL="358775" lvl="1" indent="-358775" defTabSz="360000">
              <a:buFont typeface="Arial" panose="020B0604020202020204" pitchFamily="34" charset="0"/>
              <a:buChar char="•"/>
            </a:pPr>
            <a:r>
              <a:rPr lang="en-AU" sz="2400" dirty="0" smtClean="0"/>
              <a:t>Support </a:t>
            </a:r>
            <a:r>
              <a:rPr lang="en-AU" sz="2400" dirty="0"/>
              <a:t>centres are </a:t>
            </a:r>
            <a:r>
              <a:rPr lang="en-AU" sz="2400" dirty="0" smtClean="0"/>
              <a:t>important </a:t>
            </a:r>
            <a:r>
              <a:rPr lang="en-AU" sz="2400" dirty="0"/>
              <a:t>factor in student </a:t>
            </a:r>
            <a:r>
              <a:rPr lang="en-AU" sz="2400" dirty="0" smtClean="0"/>
              <a:t>success</a:t>
            </a:r>
            <a:endParaRPr lang="en-AU" sz="2400" dirty="0"/>
          </a:p>
          <a:p>
            <a:pPr marL="358775" lvl="1" indent="-358775" defTabSz="360000">
              <a:buFont typeface="Arial" panose="020B0604020202020204" pitchFamily="34" charset="0"/>
              <a:buChar char="•"/>
            </a:pPr>
            <a:r>
              <a:rPr lang="en-AU" sz="2400" dirty="0"/>
              <a:t>Mode of teaching can play a role </a:t>
            </a:r>
            <a:endParaRPr lang="en-AU" sz="2400" dirty="0" smtClean="0"/>
          </a:p>
          <a:p>
            <a:pPr marL="358775" lvl="1" indent="-358775" defTabSz="360000">
              <a:buFont typeface="Arial" panose="020B0604020202020204" pitchFamily="34" charset="0"/>
              <a:buChar char="•"/>
            </a:pPr>
            <a:r>
              <a:rPr lang="en-AU" sz="2400" dirty="0" smtClean="0"/>
              <a:t>Working </a:t>
            </a:r>
            <a:r>
              <a:rPr lang="en-AU" sz="2400" dirty="0"/>
              <a:t>with industry </a:t>
            </a:r>
            <a:r>
              <a:rPr lang="en-AU" sz="2400" dirty="0" smtClean="0"/>
              <a:t>provides Indigenous </a:t>
            </a:r>
            <a:r>
              <a:rPr lang="en-AU" sz="2400" dirty="0"/>
              <a:t>role </a:t>
            </a:r>
            <a:r>
              <a:rPr lang="en-AU" sz="2400" dirty="0" smtClean="0"/>
              <a:t>models</a:t>
            </a:r>
            <a:endParaRPr lang="en-AU" sz="2400" dirty="0"/>
          </a:p>
          <a:p>
            <a:pPr marL="358775" lvl="1" indent="-358775" defTabSz="360000">
              <a:buFont typeface="Arial" panose="020B0604020202020204" pitchFamily="34" charset="0"/>
              <a:buChar char="•"/>
            </a:pPr>
            <a:r>
              <a:rPr lang="en-AU" sz="2400" dirty="0" smtClean="0"/>
              <a:t>Students </a:t>
            </a:r>
            <a:r>
              <a:rPr lang="en-AU" sz="2400" dirty="0"/>
              <a:t>may need </a:t>
            </a:r>
            <a:r>
              <a:rPr lang="en-AU" sz="2400" dirty="0" smtClean="0"/>
              <a:t>support </a:t>
            </a:r>
            <a:r>
              <a:rPr lang="en-AU" sz="2400" dirty="0"/>
              <a:t>to build basic competencies </a:t>
            </a:r>
            <a:endParaRPr lang="en-AU" sz="2400" dirty="0" smtClean="0"/>
          </a:p>
          <a:p>
            <a:pPr marL="358775" lvl="1" indent="-358775" defTabSz="360000">
              <a:buFont typeface="Arial" panose="020B0604020202020204" pitchFamily="34" charset="0"/>
              <a:buChar char="•"/>
            </a:pPr>
            <a:r>
              <a:rPr lang="en-AU" sz="2400" dirty="0" smtClean="0"/>
              <a:t>Increasing Indigenous participation in business studies </a:t>
            </a:r>
            <a:r>
              <a:rPr lang="en-AU" sz="2400" dirty="0"/>
              <a:t>and related professions </a:t>
            </a:r>
            <a:r>
              <a:rPr lang="en-AU" sz="2400" dirty="0" smtClean="0"/>
              <a:t>supports </a:t>
            </a:r>
            <a:r>
              <a:rPr lang="en-AU" sz="2400" dirty="0"/>
              <a:t>Indigenous </a:t>
            </a:r>
            <a:r>
              <a:rPr lang="en-AU" sz="2400" dirty="0" smtClean="0"/>
              <a:t>business and economic </a:t>
            </a:r>
            <a:r>
              <a:rPr lang="en-AU" sz="2400" dirty="0"/>
              <a:t>development </a:t>
            </a:r>
          </a:p>
        </p:txBody>
      </p:sp>
    </p:spTree>
    <p:extLst>
      <p:ext uri="{BB962C8B-B14F-4D97-AF65-F5344CB8AC3E}">
        <p14:creationId xmlns:p14="http://schemas.microsoft.com/office/powerpoint/2010/main" val="444861359"/>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2420888"/>
            <a:ext cx="5616624" cy="710952"/>
          </a:xfrm>
        </p:spPr>
        <p:txBody>
          <a:bodyPr>
            <a:normAutofit/>
            <a:scene3d>
              <a:camera prst="orthographicFront"/>
              <a:lightRig rig="soft" dir="t">
                <a:rot lat="0" lon="0" rev="16800000"/>
              </a:lightRig>
            </a:scene3d>
            <a:sp3d prstMaterial="softEdge"/>
          </a:bodyPr>
          <a:lstStyle/>
          <a:p>
            <a:pPr algn="l"/>
            <a:r>
              <a:rPr lang="en-AU" sz="2800" dirty="0" smtClean="0">
                <a:solidFill>
                  <a:schemeClr val="tx1"/>
                </a:solidFill>
                <a:effectLst/>
                <a:latin typeface="+mn-lt"/>
              </a:rPr>
              <a:t>What can be done?</a:t>
            </a:r>
            <a:endParaRPr lang="en-AU" sz="2800" dirty="0">
              <a:solidFill>
                <a:schemeClr val="tx1"/>
              </a:solidFill>
              <a:effectLst/>
              <a:latin typeface="+mn-lt"/>
            </a:endParaRPr>
          </a:p>
        </p:txBody>
      </p:sp>
    </p:spTree>
    <p:extLst>
      <p:ext uri="{BB962C8B-B14F-4D97-AF65-F5344CB8AC3E}">
        <p14:creationId xmlns:p14="http://schemas.microsoft.com/office/powerpoint/2010/main" val="3780194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orat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76733"/>
            <a:ext cx="9144000" cy="5740029"/>
          </a:xfrm>
          <a:prstGeom prst="rect">
            <a:avLst/>
          </a:prstGeom>
        </p:spPr>
      </p:pic>
      <p:sp>
        <p:nvSpPr>
          <p:cNvPr id="4" name="Title 3"/>
          <p:cNvSpPr>
            <a:spLocks noGrp="1"/>
          </p:cNvSpPr>
          <p:nvPr>
            <p:ph type="title"/>
          </p:nvPr>
        </p:nvSpPr>
        <p:spPr>
          <a:xfrm>
            <a:off x="1907704" y="116632"/>
            <a:ext cx="5544616" cy="494928"/>
          </a:xfrm>
        </p:spPr>
        <p:txBody>
          <a:bodyPr>
            <a:normAutofit/>
            <a:scene3d>
              <a:camera prst="orthographicFront"/>
              <a:lightRig rig="soft" dir="t">
                <a:rot lat="0" lon="0" rev="16800000"/>
              </a:lightRig>
            </a:scene3d>
            <a:sp3d prstMaterial="softEdge"/>
          </a:bodyPr>
          <a:lstStyle/>
          <a:p>
            <a:pPr algn="l"/>
            <a:r>
              <a:rPr lang="en-AU" sz="2400" dirty="0" smtClean="0">
                <a:solidFill>
                  <a:schemeClr val="bg1"/>
                </a:solidFill>
                <a:effectLst/>
                <a:latin typeface="+mn-lt"/>
              </a:rPr>
              <a:t>Thank you</a:t>
            </a:r>
            <a:endParaRPr lang="en-AU" sz="2400" dirty="0">
              <a:solidFill>
                <a:schemeClr val="bg1"/>
              </a:solidFill>
              <a:effectLst/>
              <a:latin typeface="+mn-lt"/>
            </a:endParaRPr>
          </a:p>
        </p:txBody>
      </p:sp>
    </p:spTree>
    <p:extLst>
      <p:ext uri="{BB962C8B-B14F-4D97-AF65-F5344CB8AC3E}">
        <p14:creationId xmlns:p14="http://schemas.microsoft.com/office/powerpoint/2010/main" val="239618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4569142"/>
            <a:ext cx="8229600" cy="1143000"/>
          </a:xfrm>
        </p:spPr>
        <p:txBody>
          <a:bodyPr>
            <a:noAutofit/>
            <a:scene3d>
              <a:camera prst="orthographicFront"/>
              <a:lightRig rig="soft" dir="t">
                <a:rot lat="0" lon="0" rev="16800000"/>
              </a:lightRig>
            </a:scene3d>
            <a:sp3d prstMaterial="softEdge"/>
          </a:bodyPr>
          <a:lstStyle/>
          <a:p>
            <a:r>
              <a:rPr lang="en-AU" sz="2400" b="0" dirty="0">
                <a:solidFill>
                  <a:schemeClr val="tx1"/>
                </a:solidFill>
                <a:effectLst/>
                <a:latin typeface="+mn-lt"/>
              </a:rPr>
              <a:t>Aboriginal and Torres Strait Islander </a:t>
            </a:r>
            <a:br>
              <a:rPr lang="en-AU" sz="2400" b="0" dirty="0">
                <a:solidFill>
                  <a:schemeClr val="tx1"/>
                </a:solidFill>
                <a:effectLst/>
                <a:latin typeface="+mn-lt"/>
              </a:rPr>
            </a:br>
            <a:r>
              <a:rPr lang="en-AU" sz="2400" b="0" dirty="0">
                <a:solidFill>
                  <a:schemeClr val="tx1"/>
                </a:solidFill>
                <a:effectLst/>
                <a:latin typeface="+mn-lt"/>
              </a:rPr>
              <a:t>Higher Education Advisory Council </a:t>
            </a:r>
          </a:p>
        </p:txBody>
      </p:sp>
      <p:pic>
        <p:nvPicPr>
          <p:cNvPr id="4" name="Picture 2" descr="Photo of the Aboriginal and Torres Straight Islander Higher Education Advisory Counc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92696"/>
            <a:ext cx="9144000" cy="344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9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971600" y="692696"/>
            <a:ext cx="6552728" cy="1143000"/>
          </a:xfrm>
        </p:spPr>
        <p:txBody>
          <a:bodyPr>
            <a:normAutofit/>
            <a:scene3d>
              <a:camera prst="orthographicFront"/>
              <a:lightRig rig="soft" dir="t">
                <a:rot lat="0" lon="0" rev="16800000"/>
              </a:lightRig>
            </a:scene3d>
            <a:sp3d prstMaterial="softEdge"/>
          </a:bodyPr>
          <a:lstStyle/>
          <a:p>
            <a:pPr algn="l"/>
            <a:r>
              <a:rPr lang="en-AU" sz="2400" dirty="0">
                <a:solidFill>
                  <a:schemeClr val="tx1"/>
                </a:solidFill>
                <a:effectLst/>
                <a:latin typeface="+mn-lt"/>
              </a:rPr>
              <a:t>ATSIHEAC policy development </a:t>
            </a:r>
            <a:r>
              <a:rPr lang="en-AU" sz="2400" dirty="0" smtClean="0">
                <a:solidFill>
                  <a:schemeClr val="tx1"/>
                </a:solidFill>
                <a:effectLst/>
                <a:latin typeface="+mn-lt"/>
              </a:rPr>
              <a:t>framework</a:t>
            </a:r>
            <a:endParaRPr lang="en-AU" sz="2400" dirty="0">
              <a:solidFill>
                <a:schemeClr val="tx1"/>
              </a:solidFill>
              <a:effectLst/>
              <a:latin typeface="+mn-lt"/>
            </a:endParaRPr>
          </a:p>
        </p:txBody>
      </p:sp>
      <p:sp>
        <p:nvSpPr>
          <p:cNvPr id="2" name="Rectangle 1"/>
          <p:cNvSpPr/>
          <p:nvPr/>
        </p:nvSpPr>
        <p:spPr>
          <a:xfrm>
            <a:off x="539552" y="1851789"/>
            <a:ext cx="8208912" cy="2585323"/>
          </a:xfrm>
          <a:prstGeom prst="rect">
            <a:avLst/>
          </a:prstGeom>
        </p:spPr>
        <p:txBody>
          <a:bodyPr wrap="square">
            <a:spAutoFit/>
          </a:bodyPr>
          <a:lstStyle/>
          <a:p>
            <a:pPr marL="914400" lvl="1" indent="-457200">
              <a:buFont typeface="+mj-lt"/>
              <a:buAutoNum type="arabicPeriod"/>
            </a:pPr>
            <a:r>
              <a:rPr lang="en-AU" sz="2400" dirty="0" smtClean="0"/>
              <a:t>Broadening access across the disciplines</a:t>
            </a:r>
            <a:endParaRPr lang="en-AU" sz="2400" dirty="0"/>
          </a:p>
          <a:p>
            <a:pPr marL="914400" lvl="1" indent="-457200">
              <a:buFont typeface="+mj-lt"/>
              <a:buAutoNum type="arabicPeriod"/>
            </a:pPr>
            <a:r>
              <a:rPr lang="en-AU" sz="2400" dirty="0" smtClean="0"/>
              <a:t>Whole of University Strategy</a:t>
            </a:r>
          </a:p>
          <a:p>
            <a:pPr marL="914400" lvl="1" indent="-457200">
              <a:buFont typeface="+mj-lt"/>
              <a:buAutoNum type="arabicPeriod"/>
            </a:pPr>
            <a:r>
              <a:rPr lang="en-AU" sz="2400" dirty="0" smtClean="0"/>
              <a:t>Academic Workforce</a:t>
            </a:r>
            <a:endParaRPr lang="en-AU" sz="2400" dirty="0"/>
          </a:p>
          <a:p>
            <a:pPr marL="914400" lvl="1" indent="-457200">
              <a:buFont typeface="+mj-lt"/>
              <a:buAutoNum type="arabicPeriod"/>
            </a:pPr>
            <a:r>
              <a:rPr lang="en-AU" sz="2400" dirty="0"/>
              <a:t>Sustainable </a:t>
            </a:r>
            <a:r>
              <a:rPr lang="en-AU" sz="2400" dirty="0" smtClean="0"/>
              <a:t>financing</a:t>
            </a:r>
            <a:endParaRPr lang="en-AU" sz="2400" dirty="0"/>
          </a:p>
          <a:p>
            <a:pPr marL="914400" lvl="1" indent="-457200">
              <a:buFont typeface="+mj-lt"/>
              <a:buAutoNum type="arabicPeriod"/>
            </a:pPr>
            <a:r>
              <a:rPr lang="en-AU" sz="2400" dirty="0" smtClean="0"/>
              <a:t>System level performance monitoring</a:t>
            </a:r>
          </a:p>
          <a:p>
            <a:pPr marL="800100" lvl="1" indent="-342900">
              <a:buFont typeface="Arial" panose="020B0604020202020204" pitchFamily="34" charset="0"/>
              <a:buChar char="•"/>
            </a:pPr>
            <a:endParaRPr lang="en-AU" sz="2400" dirty="0"/>
          </a:p>
          <a:p>
            <a:pPr lvl="1"/>
            <a:endParaRPr lang="en-AU" dirty="0"/>
          </a:p>
        </p:txBody>
      </p:sp>
    </p:spTree>
    <p:extLst>
      <p:ext uri="{BB962C8B-B14F-4D97-AF65-F5344CB8AC3E}">
        <p14:creationId xmlns:p14="http://schemas.microsoft.com/office/powerpoint/2010/main" val="3103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692696"/>
            <a:ext cx="6552728" cy="1143000"/>
          </a:xfrm>
        </p:spPr>
        <p:txBody>
          <a:bodyPr>
            <a:normAutofit/>
            <a:scene3d>
              <a:camera prst="orthographicFront"/>
              <a:lightRig rig="soft" dir="t">
                <a:rot lat="0" lon="0" rev="16800000"/>
              </a:lightRig>
            </a:scene3d>
            <a:sp3d prstMaterial="softEdge"/>
          </a:bodyPr>
          <a:lstStyle/>
          <a:p>
            <a:pPr algn="l"/>
            <a:r>
              <a:rPr lang="en-AU" sz="2400" dirty="0" smtClean="0">
                <a:solidFill>
                  <a:schemeClr val="tx1"/>
                </a:solidFill>
                <a:effectLst/>
                <a:latin typeface="+mn-lt"/>
              </a:rPr>
              <a:t>Why business?</a:t>
            </a:r>
            <a:endParaRPr lang="en-AU" sz="2400" dirty="0">
              <a:solidFill>
                <a:schemeClr val="tx1"/>
              </a:solidFill>
              <a:effectLst/>
              <a:latin typeface="+mn-lt"/>
            </a:endParaRPr>
          </a:p>
        </p:txBody>
      </p:sp>
      <p:sp>
        <p:nvSpPr>
          <p:cNvPr id="3" name="Rectangle 2"/>
          <p:cNvSpPr/>
          <p:nvPr/>
        </p:nvSpPr>
        <p:spPr>
          <a:xfrm>
            <a:off x="899592" y="1844824"/>
            <a:ext cx="7776864" cy="3785652"/>
          </a:xfrm>
          <a:prstGeom prst="rect">
            <a:avLst/>
          </a:prstGeom>
        </p:spPr>
        <p:txBody>
          <a:bodyPr wrap="square">
            <a:spAutoFit/>
          </a:bodyPr>
          <a:lstStyle/>
          <a:p>
            <a:pPr marL="342900" lvl="1" indent="-342900">
              <a:buFont typeface="Arial" panose="020B0604020202020204" pitchFamily="34" charset="0"/>
              <a:buChar char="•"/>
            </a:pPr>
            <a:r>
              <a:rPr lang="en-AU" sz="2000" dirty="0" smtClean="0"/>
              <a:t>11% of Indigenous people are employed in professional occupations, compared to 20% of non-Indigenous people</a:t>
            </a:r>
          </a:p>
          <a:p>
            <a:pPr lvl="1"/>
            <a:endParaRPr lang="en-AU" sz="2000" dirty="0"/>
          </a:p>
          <a:p>
            <a:pPr marL="342900" lvl="1" indent="-342900">
              <a:buFont typeface="Arial" panose="020B0604020202020204" pitchFamily="34" charset="0"/>
              <a:buChar char="•"/>
            </a:pPr>
            <a:r>
              <a:rPr lang="en-AU" sz="2000" dirty="0" smtClean="0"/>
              <a:t>Most </a:t>
            </a:r>
            <a:r>
              <a:rPr lang="en-AU" sz="2000" dirty="0"/>
              <a:t>common occupation group for employed </a:t>
            </a:r>
            <a:r>
              <a:rPr lang="en-AU" sz="2000" dirty="0" smtClean="0"/>
              <a:t>people:</a:t>
            </a:r>
          </a:p>
          <a:p>
            <a:pPr marL="800100" lvl="2" indent="-342900">
              <a:buFont typeface="Arial" panose="020B0604020202020204" pitchFamily="34" charset="0"/>
              <a:buChar char="•"/>
            </a:pPr>
            <a:r>
              <a:rPr lang="en-AU" sz="2000" dirty="0" smtClean="0"/>
              <a:t>For Indigenous people - Labourer </a:t>
            </a:r>
            <a:r>
              <a:rPr lang="en-AU" sz="2000" dirty="0"/>
              <a:t>(</a:t>
            </a:r>
            <a:r>
              <a:rPr lang="en-AU" sz="2000" dirty="0" smtClean="0"/>
              <a:t>24%) </a:t>
            </a:r>
          </a:p>
          <a:p>
            <a:pPr marL="800100" lvl="2" indent="-342900">
              <a:buFont typeface="Arial" panose="020B0604020202020204" pitchFamily="34" charset="0"/>
              <a:buChar char="•"/>
            </a:pPr>
            <a:r>
              <a:rPr lang="en-AU" sz="2000" dirty="0" smtClean="0"/>
              <a:t>For non-Indigenous </a:t>
            </a:r>
            <a:r>
              <a:rPr lang="en-AU" sz="2000" dirty="0"/>
              <a:t>people </a:t>
            </a:r>
            <a:r>
              <a:rPr lang="en-AU" sz="2000" dirty="0" smtClean="0"/>
              <a:t>- Professional (20%)</a:t>
            </a:r>
          </a:p>
          <a:p>
            <a:pPr marL="800100" lvl="2" indent="-342900">
              <a:buFont typeface="Arial" panose="020B0604020202020204" pitchFamily="34" charset="0"/>
              <a:buChar char="•"/>
            </a:pPr>
            <a:endParaRPr lang="en-AU" sz="2000" b="1" dirty="0"/>
          </a:p>
          <a:p>
            <a:pPr marL="342900" lvl="1" indent="-342900">
              <a:buFont typeface="Arial" panose="020B0604020202020204" pitchFamily="34" charset="0"/>
              <a:buChar char="•"/>
            </a:pPr>
            <a:r>
              <a:rPr lang="en-AU" sz="2000" dirty="0"/>
              <a:t>Participation clustered in three fields of </a:t>
            </a:r>
            <a:r>
              <a:rPr lang="en-AU" sz="2000" dirty="0" smtClean="0"/>
              <a:t>study</a:t>
            </a:r>
            <a:endParaRPr lang="en-AU" sz="2000" dirty="0"/>
          </a:p>
          <a:p>
            <a:pPr marL="342900" lvl="1" indent="-342900">
              <a:buFont typeface="Arial" panose="020B0604020202020204" pitchFamily="34" charset="0"/>
              <a:buChar char="•"/>
            </a:pPr>
            <a:endParaRPr lang="en-AU" sz="2000" b="1" dirty="0"/>
          </a:p>
          <a:p>
            <a:endParaRPr lang="en-AU" sz="2400" b="1" dirty="0" smtClean="0"/>
          </a:p>
          <a:p>
            <a:r>
              <a:rPr lang="en-AU" i="1" dirty="0" smtClean="0"/>
              <a:t>Drawn </a:t>
            </a:r>
            <a:r>
              <a:rPr lang="en-AU" i="1" dirty="0"/>
              <a:t>from </a:t>
            </a:r>
            <a:r>
              <a:rPr lang="en-AU" i="1" dirty="0" smtClean="0"/>
              <a:t>Census data 2006 </a:t>
            </a:r>
            <a:r>
              <a:rPr lang="en-AU" i="1" dirty="0"/>
              <a:t>and </a:t>
            </a:r>
            <a:r>
              <a:rPr lang="en-AU" i="1" dirty="0" smtClean="0"/>
              <a:t>2011</a:t>
            </a:r>
            <a:endParaRPr lang="en-AU" b="1" i="1" dirty="0"/>
          </a:p>
          <a:p>
            <a:endParaRPr lang="en-AU" dirty="0"/>
          </a:p>
        </p:txBody>
      </p:sp>
    </p:spTree>
    <p:extLst>
      <p:ext uri="{BB962C8B-B14F-4D97-AF65-F5344CB8AC3E}">
        <p14:creationId xmlns:p14="http://schemas.microsoft.com/office/powerpoint/2010/main" val="30028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187624" y="-99392"/>
            <a:ext cx="8280920" cy="1143000"/>
          </a:xfrm>
        </p:spPr>
        <p:txBody>
          <a:bodyPr>
            <a:normAutofit/>
            <a:scene3d>
              <a:camera prst="orthographicFront"/>
              <a:lightRig rig="soft" dir="t">
                <a:rot lat="0" lon="0" rev="16800000"/>
              </a:lightRig>
            </a:scene3d>
            <a:sp3d prstMaterial="softEdge"/>
          </a:bodyPr>
          <a:lstStyle/>
          <a:p>
            <a:pPr algn="l"/>
            <a:r>
              <a:rPr lang="en-AU" sz="2000" b="0" dirty="0">
                <a:solidFill>
                  <a:schemeClr val="tx1"/>
                </a:solidFill>
                <a:effectLst/>
                <a:latin typeface="+mn-lt"/>
              </a:rPr>
              <a:t>Undergraduate enrolments by Indigenous status, </a:t>
            </a:r>
            <a:r>
              <a:rPr lang="en-AU" sz="2000" b="0" dirty="0" smtClean="0">
                <a:solidFill>
                  <a:schemeClr val="tx1"/>
                </a:solidFill>
                <a:effectLst/>
                <a:latin typeface="+mn-lt"/>
              </a:rPr>
              <a:t>2010–13</a:t>
            </a:r>
            <a:endParaRPr lang="en-AU" sz="2000" b="0" dirty="0">
              <a:solidFill>
                <a:schemeClr val="tx1"/>
              </a:solidFill>
              <a:effectLst/>
              <a:latin typeface="+mn-lt"/>
            </a:endParaRPr>
          </a:p>
        </p:txBody>
      </p:sp>
      <p:sp>
        <p:nvSpPr>
          <p:cNvPr id="4" name="Rectangle 3"/>
          <p:cNvSpPr/>
          <p:nvPr/>
        </p:nvSpPr>
        <p:spPr>
          <a:xfrm>
            <a:off x="467544" y="6525344"/>
            <a:ext cx="8480014" cy="276999"/>
          </a:xfrm>
          <a:prstGeom prst="rect">
            <a:avLst/>
          </a:prstGeom>
        </p:spPr>
        <p:txBody>
          <a:bodyPr wrap="square">
            <a:spAutoFit/>
          </a:bodyPr>
          <a:lstStyle/>
          <a:p>
            <a:r>
              <a:rPr lang="en-GB" sz="1200" i="1" dirty="0"/>
              <a:t>Source: Australian Government Department of Education, Higher Education Statistics Collection</a:t>
            </a:r>
            <a:endParaRPr lang="en-AU" sz="1200" dirty="0"/>
          </a:p>
        </p:txBody>
      </p:sp>
      <p:graphicFrame>
        <p:nvGraphicFramePr>
          <p:cNvPr id="6" name="Table 5" descr="Please see speaking notes"/>
          <p:cNvGraphicFramePr>
            <a:graphicFrameLocks noGrp="1"/>
          </p:cNvGraphicFramePr>
          <p:nvPr>
            <p:extLst>
              <p:ext uri="{D42A27DB-BD31-4B8C-83A1-F6EECF244321}">
                <p14:modId xmlns:p14="http://schemas.microsoft.com/office/powerpoint/2010/main" val="4114493344"/>
              </p:ext>
            </p:extLst>
          </p:nvPr>
        </p:nvGraphicFramePr>
        <p:xfrm>
          <a:off x="323528" y="1052736"/>
          <a:ext cx="8496945" cy="5040560"/>
        </p:xfrm>
        <a:graphic>
          <a:graphicData uri="http://schemas.openxmlformats.org/drawingml/2006/table">
            <a:tbl>
              <a:tblPr firstRow="1" firstCol="1" bandRow="1">
                <a:tableStyleId>{5C22544A-7EE6-4342-B048-85BDC9FD1C3A}</a:tableStyleId>
              </a:tblPr>
              <a:tblGrid>
                <a:gridCol w="3668305"/>
                <a:gridCol w="1207160"/>
                <a:gridCol w="1207160"/>
                <a:gridCol w="1207160"/>
                <a:gridCol w="1207160"/>
              </a:tblGrid>
              <a:tr h="553796">
                <a:tc>
                  <a:txBody>
                    <a:bodyPr/>
                    <a:lstStyle/>
                    <a:p>
                      <a:endParaRPr lang="en-AU" sz="1600" b="1" dirty="0">
                        <a:solidFill>
                          <a:schemeClr val="bg1"/>
                        </a:solidFill>
                        <a:effectLst/>
                        <a:latin typeface="Cambria" panose="020405030504060302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0"/>
                        </a:spcAft>
                      </a:pPr>
                      <a:r>
                        <a:rPr lang="en-GB" sz="1600" b="1" dirty="0">
                          <a:solidFill>
                            <a:schemeClr val="bg1"/>
                          </a:solidFill>
                          <a:effectLst/>
                          <a:latin typeface="Cambria" panose="02040503050406030204" pitchFamily="18" charset="0"/>
                        </a:rPr>
                        <a:t>2010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b="1" dirty="0">
                          <a:solidFill>
                            <a:schemeClr val="bg1"/>
                          </a:solidFill>
                          <a:effectLst/>
                          <a:latin typeface="Cambria" panose="02040503050406030204" pitchFamily="18" charset="0"/>
                        </a:rPr>
                        <a:t>2011</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b="1" dirty="0">
                          <a:solidFill>
                            <a:schemeClr val="bg1"/>
                          </a:solidFill>
                          <a:effectLst/>
                          <a:latin typeface="Cambria" panose="02040503050406030204" pitchFamily="18" charset="0"/>
                        </a:rPr>
                        <a:t>2012</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b="1" dirty="0">
                          <a:solidFill>
                            <a:schemeClr val="bg1"/>
                          </a:solidFill>
                          <a:effectLst/>
                          <a:latin typeface="Cambria" panose="02040503050406030204" pitchFamily="18" charset="0"/>
                        </a:rPr>
                        <a:t>2013</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53796">
                <a:tc gridSpan="5">
                  <a:txBody>
                    <a:bodyPr/>
                    <a:lstStyle/>
                    <a:p>
                      <a:pPr algn="ctr">
                        <a:spcBef>
                          <a:spcPts val="300"/>
                        </a:spcBef>
                        <a:spcAft>
                          <a:spcPts val="0"/>
                        </a:spcAft>
                      </a:pPr>
                      <a:r>
                        <a:rPr lang="en-GB" sz="1600" b="1" dirty="0">
                          <a:solidFill>
                            <a:schemeClr val="bg1"/>
                          </a:solidFill>
                          <a:effectLst/>
                          <a:latin typeface="Cambria" panose="02040503050406030204" pitchFamily="18" charset="0"/>
                        </a:rPr>
                        <a:t>Indigenous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53796">
                <a:tc>
                  <a:txBody>
                    <a:bodyPr/>
                    <a:lstStyle/>
                    <a:p>
                      <a:pPr>
                        <a:spcBef>
                          <a:spcPts val="300"/>
                        </a:spcBef>
                        <a:spcAft>
                          <a:spcPts val="0"/>
                        </a:spcAft>
                      </a:pPr>
                      <a:r>
                        <a:rPr lang="en-GB" sz="1600" b="1" dirty="0">
                          <a:solidFill>
                            <a:schemeClr val="bg1"/>
                          </a:solidFill>
                          <a:effectLst/>
                          <a:latin typeface="Cambria" panose="02040503050406030204" pitchFamily="18" charset="0"/>
                        </a:rPr>
                        <a:t>M&amp;C enrolments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884</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1,066</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1,042</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1,123</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53796">
                <a:tc>
                  <a:txBody>
                    <a:bodyPr/>
                    <a:lstStyle/>
                    <a:p>
                      <a:pPr>
                        <a:spcBef>
                          <a:spcPts val="300"/>
                        </a:spcBef>
                        <a:spcAft>
                          <a:spcPts val="0"/>
                        </a:spcAft>
                      </a:pPr>
                      <a:r>
                        <a:rPr lang="en-GB" sz="1600" b="1" dirty="0">
                          <a:solidFill>
                            <a:schemeClr val="bg1"/>
                          </a:solidFill>
                          <a:effectLst/>
                          <a:latin typeface="Cambria" panose="02040503050406030204" pitchFamily="18" charset="0"/>
                        </a:rPr>
                        <a:t>All enrolments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8,273</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8,879</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9,461</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10,342</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581994">
                <a:tc>
                  <a:txBody>
                    <a:bodyPr/>
                    <a:lstStyle/>
                    <a:p>
                      <a:pPr>
                        <a:spcBef>
                          <a:spcPts val="300"/>
                        </a:spcBef>
                        <a:spcAft>
                          <a:spcPts val="0"/>
                        </a:spcAft>
                      </a:pPr>
                      <a:r>
                        <a:rPr lang="en-GB" sz="1600" b="1" dirty="0">
                          <a:solidFill>
                            <a:schemeClr val="bg1"/>
                          </a:solidFill>
                          <a:effectLst/>
                          <a:latin typeface="Cambria" panose="02040503050406030204" pitchFamily="18" charset="0"/>
                        </a:rPr>
                        <a:t>Percentage of all enrolments that were in M&amp;C </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10.7</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12.0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11.0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10.9</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53796">
                <a:tc gridSpan="5">
                  <a:txBody>
                    <a:bodyPr/>
                    <a:lstStyle/>
                    <a:p>
                      <a:pPr algn="ctr">
                        <a:spcBef>
                          <a:spcPts val="300"/>
                        </a:spcBef>
                        <a:spcAft>
                          <a:spcPts val="0"/>
                        </a:spcAft>
                      </a:pPr>
                      <a:r>
                        <a:rPr lang="en-GB" sz="1600" b="1" dirty="0">
                          <a:solidFill>
                            <a:schemeClr val="bg1"/>
                          </a:solidFill>
                          <a:effectLst/>
                          <a:latin typeface="Cambria" panose="02040503050406030204" pitchFamily="18" charset="0"/>
                        </a:rPr>
                        <a:t>Non-Indigenous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53796">
                <a:tc>
                  <a:txBody>
                    <a:bodyPr/>
                    <a:lstStyle/>
                    <a:p>
                      <a:pPr>
                        <a:spcBef>
                          <a:spcPts val="300"/>
                        </a:spcBef>
                        <a:spcAft>
                          <a:spcPts val="0"/>
                        </a:spcAft>
                      </a:pPr>
                      <a:r>
                        <a:rPr lang="en-GB" sz="1600" b="1" dirty="0">
                          <a:solidFill>
                            <a:schemeClr val="bg1"/>
                          </a:solidFill>
                          <a:effectLst/>
                          <a:latin typeface="Cambria" panose="02040503050406030204" pitchFamily="18" charset="0"/>
                        </a:rPr>
                        <a:t>M&amp;C enrolments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121,501</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121,805</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125,631</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129,870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553796">
                <a:tc>
                  <a:txBody>
                    <a:bodyPr/>
                    <a:lstStyle/>
                    <a:p>
                      <a:pPr>
                        <a:spcBef>
                          <a:spcPts val="300"/>
                        </a:spcBef>
                        <a:spcAft>
                          <a:spcPts val="0"/>
                        </a:spcAft>
                      </a:pPr>
                      <a:r>
                        <a:rPr lang="en-GB" sz="1600" b="1" dirty="0">
                          <a:solidFill>
                            <a:schemeClr val="bg1"/>
                          </a:solidFill>
                          <a:effectLst/>
                          <a:latin typeface="Cambria" panose="02040503050406030204" pitchFamily="18" charset="0"/>
                        </a:rPr>
                        <a:t>All enrolments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616,570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639,604</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676,000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713,350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581994">
                <a:tc>
                  <a:txBody>
                    <a:bodyPr/>
                    <a:lstStyle/>
                    <a:p>
                      <a:pPr>
                        <a:spcBef>
                          <a:spcPts val="300"/>
                        </a:spcBef>
                        <a:spcAft>
                          <a:spcPts val="0"/>
                        </a:spcAft>
                      </a:pPr>
                      <a:r>
                        <a:rPr lang="en-GB" sz="1600" b="1" dirty="0">
                          <a:solidFill>
                            <a:schemeClr val="bg1"/>
                          </a:solidFill>
                          <a:effectLst/>
                          <a:latin typeface="Cambria" panose="02040503050406030204" pitchFamily="18" charset="0"/>
                        </a:rPr>
                        <a:t>Percentage of all enrolments that were in M&amp;C</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19.7</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19.0</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18.6</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0"/>
                        </a:spcAft>
                      </a:pPr>
                      <a:r>
                        <a:rPr lang="en-GB" sz="1600" b="1" dirty="0">
                          <a:solidFill>
                            <a:schemeClr val="bg1"/>
                          </a:solidFill>
                          <a:effectLst/>
                          <a:latin typeface="Cambria" panose="02040503050406030204" pitchFamily="18" charset="0"/>
                        </a:rPr>
                        <a:t>18.2</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6795878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1691680" y="-99392"/>
            <a:ext cx="8280920" cy="1143000"/>
          </a:xfrm>
        </p:spPr>
        <p:txBody>
          <a:bodyPr>
            <a:normAutofit/>
            <a:scene3d>
              <a:camera prst="orthographicFront"/>
              <a:lightRig rig="soft" dir="t">
                <a:rot lat="0" lon="0" rev="16800000"/>
              </a:lightRig>
            </a:scene3d>
            <a:sp3d prstMaterial="softEdge"/>
          </a:bodyPr>
          <a:lstStyle/>
          <a:p>
            <a:pPr algn="l"/>
            <a:r>
              <a:rPr lang="en-AU" sz="2000" b="0" dirty="0">
                <a:solidFill>
                  <a:schemeClr val="tx1"/>
                </a:solidFill>
                <a:effectLst/>
                <a:latin typeface="+mn-lt"/>
              </a:rPr>
              <a:t>Indigenous award completions by level, </a:t>
            </a:r>
            <a:r>
              <a:rPr lang="en-AU" sz="2000" b="0" dirty="0" smtClean="0">
                <a:solidFill>
                  <a:schemeClr val="tx1"/>
                </a:solidFill>
                <a:effectLst/>
                <a:latin typeface="+mn-lt"/>
              </a:rPr>
              <a:t>2001–13</a:t>
            </a:r>
            <a:endParaRPr lang="en-AU" sz="2000" b="0" dirty="0">
              <a:solidFill>
                <a:schemeClr val="tx1"/>
              </a:solidFill>
              <a:effectLst/>
              <a:latin typeface="+mn-lt"/>
            </a:endParaRPr>
          </a:p>
        </p:txBody>
      </p:sp>
      <p:sp>
        <p:nvSpPr>
          <p:cNvPr id="4" name="Rectangle 3"/>
          <p:cNvSpPr/>
          <p:nvPr/>
        </p:nvSpPr>
        <p:spPr>
          <a:xfrm>
            <a:off x="467544" y="6525344"/>
            <a:ext cx="8480014" cy="276999"/>
          </a:xfrm>
          <a:prstGeom prst="rect">
            <a:avLst/>
          </a:prstGeom>
        </p:spPr>
        <p:txBody>
          <a:bodyPr wrap="square">
            <a:spAutoFit/>
          </a:bodyPr>
          <a:lstStyle/>
          <a:p>
            <a:r>
              <a:rPr lang="en-GB" sz="1200" i="1" dirty="0"/>
              <a:t>Source: Australian Government Department of Education, Higher Education Statistics Collection</a:t>
            </a:r>
            <a:endParaRPr lang="en-AU" sz="1200" dirty="0"/>
          </a:p>
        </p:txBody>
      </p:sp>
      <p:graphicFrame>
        <p:nvGraphicFramePr>
          <p:cNvPr id="6" name="Table 5" descr="Please see speaking notes"/>
          <p:cNvGraphicFramePr>
            <a:graphicFrameLocks noGrp="1"/>
          </p:cNvGraphicFramePr>
          <p:nvPr>
            <p:extLst>
              <p:ext uri="{D42A27DB-BD31-4B8C-83A1-F6EECF244321}">
                <p14:modId xmlns:p14="http://schemas.microsoft.com/office/powerpoint/2010/main" val="3761099046"/>
              </p:ext>
            </p:extLst>
          </p:nvPr>
        </p:nvGraphicFramePr>
        <p:xfrm>
          <a:off x="323528" y="1124744"/>
          <a:ext cx="8496943" cy="4968552"/>
        </p:xfrm>
        <a:graphic>
          <a:graphicData uri="http://schemas.openxmlformats.org/drawingml/2006/table">
            <a:tbl>
              <a:tblPr firstRow="1" firstCol="1" bandRow="1">
                <a:tableStyleId>{5C22544A-7EE6-4342-B048-85BDC9FD1C3A}</a:tableStyleId>
              </a:tblPr>
              <a:tblGrid>
                <a:gridCol w="2813138"/>
                <a:gridCol w="1136761"/>
                <a:gridCol w="1136761"/>
                <a:gridCol w="1136761"/>
                <a:gridCol w="1136761"/>
                <a:gridCol w="1136761"/>
              </a:tblGrid>
              <a:tr h="621069">
                <a:tc>
                  <a:txBody>
                    <a:bodyPr/>
                    <a:lstStyle/>
                    <a:p>
                      <a:pPr>
                        <a:spcAft>
                          <a:spcPts val="300"/>
                        </a:spcAft>
                      </a:pPr>
                      <a:r>
                        <a:rPr lang="en-GB" sz="1600" b="1" dirty="0">
                          <a:solidFill>
                            <a:schemeClr val="bg1"/>
                          </a:solidFill>
                          <a:effectLst/>
                          <a:latin typeface="Cambria" panose="02040503050406030204" pitchFamily="18" charset="0"/>
                        </a:rPr>
                        <a:t>Level of course</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b="1">
                          <a:solidFill>
                            <a:schemeClr val="bg1"/>
                          </a:solidFill>
                          <a:effectLst/>
                          <a:latin typeface="Cambria" panose="02040503050406030204" pitchFamily="18" charset="0"/>
                        </a:rPr>
                        <a:t>2001</a:t>
                      </a:r>
                      <a:endParaRPr lang="en-AU" sz="2800" b="1">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b="1">
                          <a:solidFill>
                            <a:schemeClr val="bg1"/>
                          </a:solidFill>
                          <a:effectLst/>
                          <a:latin typeface="Cambria" panose="02040503050406030204" pitchFamily="18" charset="0"/>
                        </a:rPr>
                        <a:t>2006</a:t>
                      </a:r>
                      <a:endParaRPr lang="en-AU" sz="2800" b="1">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b="1">
                          <a:solidFill>
                            <a:schemeClr val="bg1"/>
                          </a:solidFill>
                          <a:effectLst/>
                          <a:latin typeface="Cambria" panose="02040503050406030204" pitchFamily="18" charset="0"/>
                        </a:rPr>
                        <a:t>2010</a:t>
                      </a:r>
                      <a:endParaRPr lang="en-AU" sz="2800" b="1">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b="1">
                          <a:solidFill>
                            <a:schemeClr val="bg1"/>
                          </a:solidFill>
                          <a:effectLst/>
                          <a:latin typeface="Cambria" panose="02040503050406030204" pitchFamily="18" charset="0"/>
                        </a:rPr>
                        <a:t>2012</a:t>
                      </a:r>
                      <a:endParaRPr lang="en-AU" sz="2800" b="1">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b="1" dirty="0">
                          <a:solidFill>
                            <a:schemeClr val="bg1"/>
                          </a:solidFill>
                          <a:effectLst/>
                          <a:latin typeface="Cambria" panose="02040503050406030204" pitchFamily="18" charset="0"/>
                        </a:rPr>
                        <a:t>2013</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Doctorate</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8</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18</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30</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28</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32</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Masters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96</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118</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165</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198</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232</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Graduate diploma</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136</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161</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219</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253</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276</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Bachelor degree</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600</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869</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921</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985</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1,189</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Associate degree</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19</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57</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61</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57</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73</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Diploma/other</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186</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137</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41</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a:solidFill>
                            <a:schemeClr val="bg1"/>
                          </a:solidFill>
                          <a:effectLst/>
                          <a:latin typeface="Cambria" panose="02040503050406030204" pitchFamily="18" charset="0"/>
                        </a:rPr>
                        <a:t>106</a:t>
                      </a:r>
                      <a:endParaRPr lang="en-AU" sz="2800" b="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57</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621069">
                <a:tc>
                  <a:txBody>
                    <a:bodyPr/>
                    <a:lstStyle/>
                    <a:p>
                      <a:pPr>
                        <a:spcBef>
                          <a:spcPts val="300"/>
                        </a:spcBef>
                        <a:spcAft>
                          <a:spcPts val="300"/>
                        </a:spcAft>
                      </a:pPr>
                      <a:r>
                        <a:rPr lang="en-GB" sz="1600" b="1" dirty="0">
                          <a:solidFill>
                            <a:schemeClr val="bg1"/>
                          </a:solidFill>
                          <a:effectLst/>
                          <a:latin typeface="Cambria" panose="02040503050406030204" pitchFamily="18" charset="0"/>
                        </a:rPr>
                        <a:t>All Indigenous award completions</a:t>
                      </a:r>
                      <a:endParaRPr lang="en-AU" sz="2800" b="1"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1,045</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1,360</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1,437</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1,627</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b="0" dirty="0">
                          <a:solidFill>
                            <a:schemeClr val="bg1"/>
                          </a:solidFill>
                          <a:effectLst/>
                          <a:latin typeface="Cambria" panose="02040503050406030204" pitchFamily="18" charset="0"/>
                        </a:rPr>
                        <a:t>1,859</a:t>
                      </a:r>
                      <a:endParaRPr lang="en-AU" sz="2800" b="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bl>
          </a:graphicData>
        </a:graphic>
      </p:graphicFrame>
    </p:spTree>
    <p:extLst>
      <p:ext uri="{BB962C8B-B14F-4D97-AF65-F5344CB8AC3E}">
        <p14:creationId xmlns:p14="http://schemas.microsoft.com/office/powerpoint/2010/main" val="42308342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413792"/>
            <a:ext cx="8136904" cy="710952"/>
          </a:xfrm>
        </p:spPr>
        <p:txBody>
          <a:bodyPr>
            <a:normAutofit/>
            <a:scene3d>
              <a:camera prst="orthographicFront"/>
              <a:lightRig rig="soft" dir="t">
                <a:rot lat="0" lon="0" rev="16800000"/>
              </a:lightRig>
            </a:scene3d>
            <a:sp3d prstMaterial="softEdge"/>
          </a:bodyPr>
          <a:lstStyle/>
          <a:p>
            <a:pPr algn="l"/>
            <a:r>
              <a:rPr lang="en-AU" sz="2000" b="0" dirty="0">
                <a:solidFill>
                  <a:schemeClr val="tx1"/>
                </a:solidFill>
                <a:effectLst/>
                <a:latin typeface="+mn-lt"/>
              </a:rPr>
              <a:t>Award completions by field of study by Indigenous status, 2010–12</a:t>
            </a:r>
            <a:br>
              <a:rPr lang="en-AU" sz="2000" b="0" dirty="0">
                <a:solidFill>
                  <a:schemeClr val="tx1"/>
                </a:solidFill>
                <a:effectLst/>
                <a:latin typeface="+mn-lt"/>
              </a:rPr>
            </a:br>
            <a:endParaRPr lang="en-AU" sz="2000" b="0" dirty="0">
              <a:solidFill>
                <a:schemeClr val="tx1"/>
              </a:solidFill>
              <a:effectLst/>
              <a:latin typeface="+mn-lt"/>
            </a:endParaRPr>
          </a:p>
        </p:txBody>
      </p:sp>
      <p:pic>
        <p:nvPicPr>
          <p:cNvPr id="2050" name="Picture 2" descr="This slide shows award completions by broad field of study for the period 2010 to 2012 for both Indigenous and non-Indigenous students. Indigenous completions in the broad field of Management and Commerce accounted for around 14 per cent of all Indigenous student completions in that period, but this was significantly lower than the proportion for non-Indigenous students, which accounted for over 20 per cent of all non-Indigenous award completions for that peri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577"/>
            <a:ext cx="919581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3500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611560" y="485800"/>
            <a:ext cx="8136904" cy="710952"/>
          </a:xfrm>
        </p:spPr>
        <p:txBody>
          <a:bodyPr>
            <a:normAutofit/>
            <a:scene3d>
              <a:camera prst="orthographicFront"/>
              <a:lightRig rig="soft" dir="t">
                <a:rot lat="0" lon="0" rev="16800000"/>
              </a:lightRig>
            </a:scene3d>
            <a:sp3d prstMaterial="softEdge"/>
          </a:bodyPr>
          <a:lstStyle/>
          <a:p>
            <a:r>
              <a:rPr lang="en-AU" sz="2000" dirty="0">
                <a:solidFill>
                  <a:schemeClr val="tx1"/>
                </a:solidFill>
                <a:effectLst/>
                <a:latin typeface="+mn-lt"/>
              </a:rPr>
              <a:t>Enrolments in enabling courses for Management and Commerce</a:t>
            </a:r>
            <a:br>
              <a:rPr lang="en-AU" sz="2000" dirty="0">
                <a:solidFill>
                  <a:schemeClr val="tx1"/>
                </a:solidFill>
                <a:effectLst/>
                <a:latin typeface="+mn-lt"/>
              </a:rPr>
            </a:br>
            <a:r>
              <a:rPr lang="en-AU" sz="2000" dirty="0">
                <a:solidFill>
                  <a:schemeClr val="tx1"/>
                </a:solidFill>
                <a:effectLst/>
                <a:latin typeface="+mn-lt"/>
              </a:rPr>
              <a:t>&amp; other fields of study, </a:t>
            </a:r>
            <a:r>
              <a:rPr lang="en-AU" sz="2000" dirty="0" smtClean="0">
                <a:solidFill>
                  <a:schemeClr val="tx1"/>
                </a:solidFill>
                <a:effectLst/>
                <a:latin typeface="+mn-lt"/>
              </a:rPr>
              <a:t>2010–13</a:t>
            </a:r>
            <a:endParaRPr lang="en-AU" sz="2000" dirty="0">
              <a:solidFill>
                <a:schemeClr val="tx1"/>
              </a:solidFill>
              <a:effectLst/>
              <a:latin typeface="+mn-lt"/>
            </a:endParaRPr>
          </a:p>
        </p:txBody>
      </p:sp>
      <p:sp>
        <p:nvSpPr>
          <p:cNvPr id="6" name="Rectangle 5"/>
          <p:cNvSpPr/>
          <p:nvPr/>
        </p:nvSpPr>
        <p:spPr>
          <a:xfrm>
            <a:off x="467544" y="6525344"/>
            <a:ext cx="8480014" cy="276999"/>
          </a:xfrm>
          <a:prstGeom prst="rect">
            <a:avLst/>
          </a:prstGeom>
        </p:spPr>
        <p:txBody>
          <a:bodyPr wrap="square">
            <a:spAutoFit/>
          </a:bodyPr>
          <a:lstStyle/>
          <a:p>
            <a:r>
              <a:rPr lang="en-GB" sz="1200" i="1" dirty="0"/>
              <a:t>Source: Australian Government Department of Education, Higher Education Statistics Collection</a:t>
            </a:r>
            <a:endParaRPr lang="en-AU" sz="1200" dirty="0"/>
          </a:p>
        </p:txBody>
      </p:sp>
      <p:graphicFrame>
        <p:nvGraphicFramePr>
          <p:cNvPr id="7" name="Table 6" descr="See speaking notes"/>
          <p:cNvGraphicFramePr>
            <a:graphicFrameLocks noGrp="1"/>
          </p:cNvGraphicFramePr>
          <p:nvPr>
            <p:extLst>
              <p:ext uri="{D42A27DB-BD31-4B8C-83A1-F6EECF244321}">
                <p14:modId xmlns:p14="http://schemas.microsoft.com/office/powerpoint/2010/main" val="4172452723"/>
              </p:ext>
            </p:extLst>
          </p:nvPr>
        </p:nvGraphicFramePr>
        <p:xfrm>
          <a:off x="611560" y="1844824"/>
          <a:ext cx="7992886" cy="3168354"/>
        </p:xfrm>
        <a:graphic>
          <a:graphicData uri="http://schemas.openxmlformats.org/drawingml/2006/table">
            <a:tbl>
              <a:tblPr firstRow="1" firstCol="1" bandRow="1">
                <a:tableStyleId>{5C22544A-7EE6-4342-B048-85BDC9FD1C3A}</a:tableStyleId>
              </a:tblPr>
              <a:tblGrid>
                <a:gridCol w="2685098"/>
                <a:gridCol w="1326323"/>
                <a:gridCol w="1327155"/>
                <a:gridCol w="1327155"/>
                <a:gridCol w="1327155"/>
              </a:tblGrid>
              <a:tr h="452622">
                <a:tc>
                  <a:txBody>
                    <a:bodyPr/>
                    <a:lstStyle/>
                    <a:p>
                      <a:pPr>
                        <a:spcAft>
                          <a:spcPts val="300"/>
                        </a:spcAft>
                      </a:pPr>
                      <a:r>
                        <a:rPr lang="en-GB" sz="1500" dirty="0">
                          <a:solidFill>
                            <a:schemeClr val="bg1"/>
                          </a:solidFill>
                          <a:effectLst/>
                          <a:latin typeface="Cambria" panose="02040503050406030204" pitchFamily="18" charset="0"/>
                        </a:rPr>
                        <a:t>Type of enabling course</a:t>
                      </a:r>
                      <a:endParaRPr lang="en-AU" sz="15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Aft>
                          <a:spcPts val="300"/>
                        </a:spcAft>
                      </a:pPr>
                      <a:r>
                        <a:rPr lang="en-GB" sz="1600" dirty="0">
                          <a:solidFill>
                            <a:schemeClr val="bg1"/>
                          </a:solidFill>
                          <a:effectLst/>
                          <a:latin typeface="Cambria" panose="02040503050406030204" pitchFamily="18" charset="0"/>
                        </a:rPr>
                        <a:t>2010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2011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2012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Aft>
                          <a:spcPts val="300"/>
                        </a:spcAft>
                      </a:pPr>
                      <a:r>
                        <a:rPr lang="en-GB" sz="1600" dirty="0">
                          <a:solidFill>
                            <a:schemeClr val="bg1"/>
                          </a:solidFill>
                          <a:effectLst/>
                          <a:latin typeface="Cambria" panose="02040503050406030204" pitchFamily="18" charset="0"/>
                        </a:rPr>
                        <a:t>2013</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52622">
                <a:tc gridSpan="5">
                  <a:txBody>
                    <a:bodyPr/>
                    <a:lstStyle/>
                    <a:p>
                      <a:pPr algn="ctr">
                        <a:spcBef>
                          <a:spcPts val="300"/>
                        </a:spcBef>
                        <a:spcAft>
                          <a:spcPts val="300"/>
                        </a:spcAft>
                      </a:pPr>
                      <a:r>
                        <a:rPr lang="en-GB" sz="1500" dirty="0">
                          <a:solidFill>
                            <a:schemeClr val="bg1"/>
                          </a:solidFill>
                          <a:effectLst/>
                          <a:latin typeface="Cambria" panose="02040503050406030204" pitchFamily="18" charset="0"/>
                        </a:rPr>
                        <a:t>Indigenous</a:t>
                      </a:r>
                      <a:endParaRPr lang="en-AU" sz="15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52622">
                <a:tc>
                  <a:txBody>
                    <a:bodyPr/>
                    <a:lstStyle/>
                    <a:p>
                      <a:pPr>
                        <a:spcBef>
                          <a:spcPts val="300"/>
                        </a:spcBef>
                        <a:spcAft>
                          <a:spcPts val="300"/>
                        </a:spcAft>
                      </a:pPr>
                      <a:r>
                        <a:rPr lang="en-GB" sz="1500" dirty="0">
                          <a:solidFill>
                            <a:schemeClr val="bg1"/>
                          </a:solidFill>
                          <a:effectLst/>
                          <a:latin typeface="Cambria" panose="02040503050406030204" pitchFamily="18" charset="0"/>
                        </a:rPr>
                        <a:t>Management &amp; commerce</a:t>
                      </a:r>
                      <a:endParaRPr lang="en-AU" sz="15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&lt;5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&lt;5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&lt;5</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52622">
                <a:tc>
                  <a:txBody>
                    <a:bodyPr/>
                    <a:lstStyle/>
                    <a:p>
                      <a:pPr>
                        <a:spcBef>
                          <a:spcPts val="300"/>
                        </a:spcBef>
                        <a:spcAft>
                          <a:spcPts val="300"/>
                        </a:spcAft>
                      </a:pPr>
                      <a:r>
                        <a:rPr lang="en-GB" sz="1500" dirty="0">
                          <a:solidFill>
                            <a:schemeClr val="bg1"/>
                          </a:solidFill>
                          <a:effectLst/>
                          <a:latin typeface="Cambria" panose="02040503050406030204" pitchFamily="18" charset="0"/>
                        </a:rPr>
                        <a:t>All fields</a:t>
                      </a:r>
                      <a:endParaRPr lang="en-AU" sz="15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1,008</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962</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1,137</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1,236</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52622">
                <a:tc gridSpan="5">
                  <a:txBody>
                    <a:bodyPr/>
                    <a:lstStyle/>
                    <a:p>
                      <a:pPr algn="ctr">
                        <a:spcBef>
                          <a:spcPts val="300"/>
                        </a:spcBef>
                        <a:spcAft>
                          <a:spcPts val="300"/>
                        </a:spcAft>
                      </a:pPr>
                      <a:r>
                        <a:rPr lang="en-GB" sz="1500">
                          <a:solidFill>
                            <a:schemeClr val="bg1"/>
                          </a:solidFill>
                          <a:effectLst/>
                          <a:latin typeface="Cambria" panose="02040503050406030204" pitchFamily="18" charset="0"/>
                        </a:rPr>
                        <a:t>Non-Indigenous</a:t>
                      </a:r>
                      <a:endParaRPr lang="en-AU" sz="15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52622">
                <a:tc>
                  <a:txBody>
                    <a:bodyPr/>
                    <a:lstStyle/>
                    <a:p>
                      <a:pPr>
                        <a:spcBef>
                          <a:spcPts val="300"/>
                        </a:spcBef>
                        <a:spcAft>
                          <a:spcPts val="300"/>
                        </a:spcAft>
                      </a:pPr>
                      <a:r>
                        <a:rPr lang="en-GB" sz="1500">
                          <a:solidFill>
                            <a:schemeClr val="bg1"/>
                          </a:solidFill>
                          <a:effectLst/>
                          <a:latin typeface="Cambria" panose="02040503050406030204" pitchFamily="18" charset="0"/>
                        </a:rPr>
                        <a:t>Management &amp; commerce </a:t>
                      </a:r>
                      <a:endParaRPr lang="en-AU" sz="150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61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73</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81</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99</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452622">
                <a:tc>
                  <a:txBody>
                    <a:bodyPr/>
                    <a:lstStyle/>
                    <a:p>
                      <a:pPr>
                        <a:spcBef>
                          <a:spcPts val="300"/>
                        </a:spcBef>
                        <a:spcAft>
                          <a:spcPts val="300"/>
                        </a:spcAft>
                      </a:pPr>
                      <a:r>
                        <a:rPr lang="en-GB" sz="1500" dirty="0">
                          <a:solidFill>
                            <a:schemeClr val="bg1"/>
                          </a:solidFill>
                          <a:effectLst/>
                          <a:latin typeface="Cambria" panose="02040503050406030204" pitchFamily="18" charset="0"/>
                        </a:rPr>
                        <a:t>All fields</a:t>
                      </a:r>
                      <a:endParaRPr lang="en-AU" sz="15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14,750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15,973</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17,627</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rPr>
                        <a:t>19,700</a:t>
                      </a:r>
                      <a:endParaRPr lang="en-AU" sz="2800" dirty="0">
                        <a:solidFill>
                          <a:schemeClr val="bg1"/>
                        </a:solidFill>
                        <a:effectLst/>
                        <a:latin typeface="Cambria" panose="02040503050406030204" pitchFamily="18" charset="0"/>
                        <a:ea typeface="Calibri"/>
                        <a:cs typeface="Times New Roman"/>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66892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11560" y="404664"/>
            <a:ext cx="8136904" cy="710952"/>
          </a:xfrm>
        </p:spPr>
        <p:txBody>
          <a:bodyPr>
            <a:normAutofit/>
            <a:scene3d>
              <a:camera prst="orthographicFront"/>
              <a:lightRig rig="soft" dir="t">
                <a:rot lat="0" lon="0" rev="16800000"/>
              </a:lightRig>
            </a:scene3d>
            <a:sp3d prstMaterial="softEdge"/>
          </a:bodyPr>
          <a:lstStyle/>
          <a:p>
            <a:r>
              <a:rPr lang="en-AU" sz="2000" dirty="0">
                <a:solidFill>
                  <a:schemeClr val="tx1"/>
                </a:solidFill>
                <a:effectLst/>
                <a:latin typeface="+mn-lt"/>
              </a:rPr>
              <a:t>Award completions by detailed field of study, </a:t>
            </a:r>
            <a:r>
              <a:rPr lang="en-AU" sz="2000" dirty="0" smtClean="0">
                <a:solidFill>
                  <a:schemeClr val="tx1"/>
                </a:solidFill>
                <a:effectLst/>
                <a:latin typeface="+mn-lt"/>
              </a:rPr>
              <a:t>2010–12</a:t>
            </a:r>
            <a:endParaRPr lang="en-AU" sz="2000" dirty="0">
              <a:solidFill>
                <a:schemeClr val="tx1"/>
              </a:solidFill>
              <a:effectLst/>
              <a:latin typeface="+mn-lt"/>
            </a:endParaRPr>
          </a:p>
        </p:txBody>
      </p:sp>
      <p:sp>
        <p:nvSpPr>
          <p:cNvPr id="8" name="Rectangle 7"/>
          <p:cNvSpPr/>
          <p:nvPr/>
        </p:nvSpPr>
        <p:spPr>
          <a:xfrm>
            <a:off x="467544" y="6525344"/>
            <a:ext cx="8480014" cy="276999"/>
          </a:xfrm>
          <a:prstGeom prst="rect">
            <a:avLst/>
          </a:prstGeom>
        </p:spPr>
        <p:txBody>
          <a:bodyPr wrap="square">
            <a:spAutoFit/>
          </a:bodyPr>
          <a:lstStyle/>
          <a:p>
            <a:r>
              <a:rPr lang="en-GB" sz="1200" i="1" dirty="0"/>
              <a:t>Source: Australian Government Department of Education, Higher Education Statistics Collection</a:t>
            </a:r>
            <a:endParaRPr lang="en-AU" sz="1200" dirty="0"/>
          </a:p>
        </p:txBody>
      </p:sp>
      <p:graphicFrame>
        <p:nvGraphicFramePr>
          <p:cNvPr id="6" name="Table 5" descr="See speaking notes"/>
          <p:cNvGraphicFramePr>
            <a:graphicFrameLocks noGrp="1"/>
          </p:cNvGraphicFramePr>
          <p:nvPr>
            <p:extLst>
              <p:ext uri="{D42A27DB-BD31-4B8C-83A1-F6EECF244321}">
                <p14:modId xmlns:p14="http://schemas.microsoft.com/office/powerpoint/2010/main" val="495380675"/>
              </p:ext>
            </p:extLst>
          </p:nvPr>
        </p:nvGraphicFramePr>
        <p:xfrm>
          <a:off x="179514" y="1340768"/>
          <a:ext cx="8784974" cy="4672197"/>
        </p:xfrm>
        <a:graphic>
          <a:graphicData uri="http://schemas.openxmlformats.org/drawingml/2006/table">
            <a:tbl>
              <a:tblPr firstRow="1" firstCol="1" bandRow="1">
                <a:tableStyleId>{5C22544A-7EE6-4342-B048-85BDC9FD1C3A}</a:tableStyleId>
              </a:tblPr>
              <a:tblGrid>
                <a:gridCol w="2592286"/>
                <a:gridCol w="1331047"/>
                <a:gridCol w="1620547"/>
                <a:gridCol w="1620547"/>
                <a:gridCol w="1620547"/>
              </a:tblGrid>
              <a:tr h="224651">
                <a:tc>
                  <a:txBody>
                    <a:bodyPr/>
                    <a:lstStyle/>
                    <a:p>
                      <a:endParaRPr lang="en-AU" sz="1600" dirty="0">
                        <a:solidFill>
                          <a:schemeClr val="bg1"/>
                        </a:solidFill>
                        <a:effectLst/>
                        <a:latin typeface="Cambria" panose="02040503050406030204" pitchFamily="18" charset="0"/>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gridSpan="2">
                  <a:txBody>
                    <a:bodyPr/>
                    <a:lstStyle/>
                    <a:p>
                      <a:pPr algn="ctr">
                        <a:spcAft>
                          <a:spcPts val="300"/>
                        </a:spcAft>
                      </a:pPr>
                      <a:r>
                        <a:rPr lang="en-GB" sz="1600" dirty="0">
                          <a:solidFill>
                            <a:schemeClr val="bg1"/>
                          </a:solidFill>
                          <a:effectLst/>
                          <a:latin typeface="Cambria" panose="02040503050406030204" pitchFamily="18" charset="0"/>
                          <a:cs typeface="Times New Roman" panose="02020603050405020304" pitchFamily="18" charset="0"/>
                        </a:rPr>
                        <a:t>Indigenous</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hMerge="1">
                  <a:txBody>
                    <a:bodyPr/>
                    <a:lstStyle/>
                    <a:p>
                      <a:endParaRPr lang="en-AU"/>
                    </a:p>
                  </a:txBody>
                  <a:tcPr/>
                </a:tc>
                <a:tc gridSpan="2">
                  <a:txBody>
                    <a:bodyPr/>
                    <a:lstStyle/>
                    <a:p>
                      <a:pPr algn="ctr">
                        <a:spcAft>
                          <a:spcPts val="300"/>
                        </a:spcAft>
                      </a:pPr>
                      <a:r>
                        <a:rPr lang="en-GB" sz="1600" dirty="0">
                          <a:solidFill>
                            <a:schemeClr val="bg1"/>
                          </a:solidFill>
                          <a:effectLst/>
                          <a:latin typeface="Cambria" panose="02040503050406030204" pitchFamily="18" charset="0"/>
                          <a:cs typeface="Times New Roman" panose="02020603050405020304" pitchFamily="18" charset="0"/>
                        </a:rPr>
                        <a:t>Non-Indigenous</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hMerge="1">
                  <a:txBody>
                    <a:bodyPr/>
                    <a:lstStyle/>
                    <a:p>
                      <a:endParaRPr lang="en-AU"/>
                    </a:p>
                  </a:txBody>
                  <a:tcPr/>
                </a:tc>
              </a:tr>
              <a:tr h="332522">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 </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Post-graduate</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Undergraduate</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Postgraduate</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Undergraduate</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24651">
                <a:tc gridSpan="5">
                  <a:txBody>
                    <a:bodyPr/>
                    <a:lstStyle/>
                    <a:p>
                      <a:pPr algn="ct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Percentage</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General M&amp;C</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2.4</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7.9</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4.3</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16.7</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Accounting</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4.9</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24.0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9.6</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10.9</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27131">
                <a:tc>
                  <a:txBody>
                    <a:bodyPr/>
                    <a:lstStyle/>
                    <a:p>
                      <a:pP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Business &amp; management</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82.0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47.6</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68.1</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51.1</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332522">
                <a:tc>
                  <a:txBody>
                    <a:bodyPr/>
                    <a:lstStyle/>
                    <a:p>
                      <a:pP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Sales &amp; marketing</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5.8</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4.3</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6.1</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7.3</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Tourism</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24651">
                <a:tc>
                  <a:txBody>
                    <a:bodyPr/>
                    <a:lstStyle/>
                    <a:p>
                      <a:pP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Office studies</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498784">
                <a:tc>
                  <a:txBody>
                    <a:bodyPr/>
                    <a:lstStyle/>
                    <a:p>
                      <a:pP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Banking, finance &amp; related fields</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np</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7.4</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4.1</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Other M&amp;C</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2.9</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15.0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4.7</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11.0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Total M&amp;C</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100.0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100.0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100.0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100.0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24651">
                <a:tc gridSpan="5">
                  <a:txBody>
                    <a:bodyPr/>
                    <a:lstStyle/>
                    <a:p>
                      <a:pPr algn="ct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Number</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24651">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Total M&amp;C</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206</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466</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41,447</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72,430</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rgbClr val="A5B88E"/>
                    </a:solidFill>
                  </a:tcPr>
                </a:tc>
              </a:tr>
              <a:tr h="211102">
                <a:tc>
                  <a:txBody>
                    <a:bodyPr/>
                    <a:lstStyle/>
                    <a:p>
                      <a:pPr>
                        <a:spcBef>
                          <a:spcPts val="300"/>
                        </a:spcBef>
                        <a:spcAft>
                          <a:spcPts val="300"/>
                        </a:spcAft>
                      </a:pPr>
                      <a:r>
                        <a:rPr lang="en-GB" sz="1600">
                          <a:solidFill>
                            <a:schemeClr val="bg1"/>
                          </a:solidFill>
                          <a:effectLst/>
                          <a:latin typeface="Cambria" panose="02040503050406030204" pitchFamily="18" charset="0"/>
                          <a:cs typeface="Times New Roman" panose="02020603050405020304" pitchFamily="18" charset="0"/>
                        </a:rPr>
                        <a:t>Economics &amp; econometrics</a:t>
                      </a:r>
                      <a:endParaRPr lang="en-AU" sz="280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tx1"/>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&lt;5</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5</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952</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c>
                  <a:txBody>
                    <a:bodyPr/>
                    <a:lstStyle/>
                    <a:p>
                      <a:pPr algn="ctr">
                        <a:spcBef>
                          <a:spcPts val="300"/>
                        </a:spcBef>
                        <a:spcAft>
                          <a:spcPts val="300"/>
                        </a:spcAft>
                      </a:pPr>
                      <a:r>
                        <a:rPr lang="en-GB" sz="1600" dirty="0">
                          <a:solidFill>
                            <a:schemeClr val="bg1"/>
                          </a:solidFill>
                          <a:effectLst/>
                          <a:latin typeface="Cambria" panose="02040503050406030204" pitchFamily="18" charset="0"/>
                          <a:cs typeface="Times New Roman" panose="02020603050405020304" pitchFamily="18" charset="0"/>
                        </a:rPr>
                        <a:t>4,797</a:t>
                      </a:r>
                      <a:endParaRPr lang="en-AU" sz="2800" dirty="0">
                        <a:solidFill>
                          <a:schemeClr val="bg1"/>
                        </a:solidFill>
                        <a:effectLst/>
                        <a:latin typeface="Cambria" panose="02040503050406030204" pitchFamily="18" charset="0"/>
                        <a:ea typeface="Calibri"/>
                        <a:cs typeface="Times New Roman" panose="02020603050405020304" pitchFamily="18" charset="0"/>
                      </a:endParaRPr>
                    </a:p>
                  </a:txBody>
                  <a:tcPr marL="68580" marR="68580" marT="0" marB="0" anchor="ctr">
                    <a:lnL w="12700" cap="flat" cmpd="sng" algn="ctr">
                      <a:solidFill>
                        <a:srgbClr val="A5B88E"/>
                      </a:solidFill>
                      <a:prstDash val="solid"/>
                      <a:round/>
                      <a:headEnd type="none" w="med" len="med"/>
                      <a:tailEnd type="none" w="med" len="med"/>
                    </a:lnL>
                    <a:lnR w="12700" cap="flat" cmpd="sng" algn="ctr">
                      <a:solidFill>
                        <a:srgbClr val="A5B88E"/>
                      </a:solidFill>
                      <a:prstDash val="solid"/>
                      <a:round/>
                      <a:headEnd type="none" w="med" len="med"/>
                      <a:tailEnd type="none" w="med" len="med"/>
                    </a:lnR>
                    <a:lnT w="12700" cap="flat" cmpd="sng" algn="ctr">
                      <a:solidFill>
                        <a:srgbClr val="A5B88E"/>
                      </a:solidFill>
                      <a:prstDash val="solid"/>
                      <a:round/>
                      <a:headEnd type="none" w="med" len="med"/>
                      <a:tailEnd type="none" w="med" len="med"/>
                    </a:lnT>
                    <a:lnB w="12700" cap="flat" cmpd="sng" algn="ctr">
                      <a:solidFill>
                        <a:srgbClr val="A5B88E"/>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71477025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0b7a4f13-4dc2-4c93-95f2-b1be2de1e0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0</TotalTime>
  <Words>2157</Words>
  <Application>Microsoft Office PowerPoint</Application>
  <PresentationFormat>On-screen Show (4:3)</PresentationFormat>
  <Paragraphs>480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Broadening Indigenous participation  across the disciplines: </vt:lpstr>
      <vt:lpstr>Aboriginal and Torres Strait Islander  Higher Education Advisory Council </vt:lpstr>
      <vt:lpstr>ATSIHEAC policy development framework</vt:lpstr>
      <vt:lpstr>Why business?</vt:lpstr>
      <vt:lpstr>Undergraduate enrolments by Indigenous status, 2010–13</vt:lpstr>
      <vt:lpstr>Indigenous award completions by level, 2001–13</vt:lpstr>
      <vt:lpstr>Award completions by field of study by Indigenous status, 2010–12 </vt:lpstr>
      <vt:lpstr>Enrolments in enabling courses for Management and Commerce &amp; other fields of study, 2010–13</vt:lpstr>
      <vt:lpstr>Award completions by detailed field of study, 2010–12</vt:lpstr>
      <vt:lpstr>Males with bachelor or above by age &amp; field of study, 2011</vt:lpstr>
      <vt:lpstr>Females with bachelor or above by age &amp; field of study, 2011</vt:lpstr>
      <vt:lpstr>Labour force status for males aged 20–64 with bachelor degree  by field of study, 2011</vt:lpstr>
      <vt:lpstr>Labour force status for females aged 20–64 with bachelor degree  by field of study, 2011</vt:lpstr>
      <vt:lpstr>Labour force status for recent graduates aged 20–64  by field of study, 2010–12</vt:lpstr>
      <vt:lpstr>Current practice – consultations with 15 universities</vt:lpstr>
      <vt:lpstr>Current practice – summary remarks</vt:lpstr>
      <vt:lpstr>What can be done?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2016-07-29T03:00:24Z</dcterms:created>
  <dcterms:modified xsi:type="dcterms:W3CDTF">2016-09-08T05:58:44Z</dcterms:modified>
</cp:coreProperties>
</file>