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9">
  <p:sldMasterIdLst>
    <p:sldMasterId id="2147484464" r:id="rId1"/>
  </p:sldMasterIdLst>
  <p:notesMasterIdLst>
    <p:notesMasterId r:id="rId16"/>
  </p:notesMasterIdLst>
  <p:handoutMasterIdLst>
    <p:handoutMasterId r:id="rId17"/>
  </p:handoutMasterIdLst>
  <p:sldIdLst>
    <p:sldId id="263" r:id="rId2"/>
    <p:sldId id="257" r:id="rId3"/>
    <p:sldId id="271" r:id="rId4"/>
    <p:sldId id="273" r:id="rId5"/>
    <p:sldId id="312" r:id="rId6"/>
    <p:sldId id="313" r:id="rId7"/>
    <p:sldId id="302" r:id="rId8"/>
    <p:sldId id="316" r:id="rId9"/>
    <p:sldId id="304" r:id="rId10"/>
    <p:sldId id="314" r:id="rId11"/>
    <p:sldId id="317" r:id="rId12"/>
    <p:sldId id="311" r:id="rId13"/>
    <p:sldId id="318" r:id="rId14"/>
    <p:sldId id="285" r:id="rId15"/>
  </p:sldIdLst>
  <p:sldSz cx="9144000" cy="6858000" type="screen4x3"/>
  <p:notesSz cx="6797675" cy="9926638"/>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2" autoAdjust="0"/>
    <p:restoredTop sz="50847" autoAdjust="0"/>
  </p:normalViewPr>
  <p:slideViewPr>
    <p:cSldViewPr>
      <p:cViewPr varScale="1">
        <p:scale>
          <a:sx n="58" d="100"/>
          <a:sy n="58" d="100"/>
        </p:scale>
        <p:origin x="-254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810" y="-5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D599017-C74D-4782-B591-75354EE08F69}" type="datetimeFigureOut">
              <a:rPr lang="en-AU" smtClean="0"/>
              <a:t>8/09/2016</a:t>
            </a:fld>
            <a:endParaRPr lang="en-AU"/>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DFA7A01-470F-40CC-BB25-67C1BC243D73}" type="slidenum">
              <a:rPr lang="en-AU" smtClean="0"/>
              <a:t>‹#›</a:t>
            </a:fld>
            <a:endParaRPr lang="en-AU"/>
          </a:p>
        </p:txBody>
      </p:sp>
    </p:spTree>
    <p:extLst>
      <p:ext uri="{BB962C8B-B14F-4D97-AF65-F5344CB8AC3E}">
        <p14:creationId xmlns:p14="http://schemas.microsoft.com/office/powerpoint/2010/main" val="2322213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318717" y="354807"/>
            <a:ext cx="2767708" cy="2076667"/>
          </a:xfrm>
          <a:prstGeom prst="rect">
            <a:avLst/>
          </a:prstGeom>
          <a:noFill/>
          <a:ln w="12700">
            <a:solidFill>
              <a:prstClr val="black"/>
            </a:solidFill>
          </a:ln>
        </p:spPr>
        <p:txBody>
          <a:bodyPr vert="horz" lIns="91312" tIns="45656" rIns="91312" bIns="45656" rtlCol="0" anchor="ctr"/>
          <a:lstStyle/>
          <a:p>
            <a:endParaRPr lang="en-AU" dirty="0"/>
          </a:p>
        </p:txBody>
      </p:sp>
      <p:sp>
        <p:nvSpPr>
          <p:cNvPr id="5" name="Notes Placeholder 4"/>
          <p:cNvSpPr>
            <a:spLocks noGrp="1"/>
          </p:cNvSpPr>
          <p:nvPr>
            <p:ph type="body" sz="quarter" idx="3"/>
          </p:nvPr>
        </p:nvSpPr>
        <p:spPr>
          <a:xfrm>
            <a:off x="446509" y="2587055"/>
            <a:ext cx="5976663" cy="6984776"/>
          </a:xfrm>
          <a:prstGeom prst="rect">
            <a:avLst/>
          </a:prstGeom>
        </p:spPr>
        <p:txBody>
          <a:bodyPr vert="horz" lIns="91312" tIns="45656" rIns="91312" bIns="45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6"/>
          <p:cNvSpPr>
            <a:spLocks noGrp="1"/>
          </p:cNvSpPr>
          <p:nvPr>
            <p:ph type="sldNum" sz="quarter" idx="5"/>
          </p:nvPr>
        </p:nvSpPr>
        <p:spPr>
          <a:xfrm>
            <a:off x="3902893" y="9643838"/>
            <a:ext cx="2893209" cy="281077"/>
          </a:xfrm>
          <a:prstGeom prst="rect">
            <a:avLst/>
          </a:prstGeom>
        </p:spPr>
        <p:txBody>
          <a:bodyPr vert="horz" lIns="91312" tIns="45656" rIns="91312" bIns="45656" rtlCol="0" anchor="b"/>
          <a:lstStyle>
            <a:lvl1pPr algn="r">
              <a:defRPr sz="1200"/>
            </a:lvl1pPr>
          </a:lstStyle>
          <a:p>
            <a:fld id="{BF1DDD60-05ED-450B-BA61-A2A6598777D2}" type="slidenum">
              <a:rPr lang="en-AU" smtClean="0"/>
              <a:t>‹#›</a:t>
            </a:fld>
            <a:endParaRPr lang="en-AU" dirty="0"/>
          </a:p>
        </p:txBody>
      </p:sp>
    </p:spTree>
    <p:extLst>
      <p:ext uri="{BB962C8B-B14F-4D97-AF65-F5344CB8AC3E}">
        <p14:creationId xmlns:p14="http://schemas.microsoft.com/office/powerpoint/2010/main" val="52528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4513" y="355600"/>
            <a:ext cx="3359150" cy="2519363"/>
          </a:xfrm>
        </p:spPr>
      </p:sp>
      <p:sp>
        <p:nvSpPr>
          <p:cNvPr id="3" name="Notes Placeholder 2"/>
          <p:cNvSpPr>
            <a:spLocks noGrp="1"/>
          </p:cNvSpPr>
          <p:nvPr>
            <p:ph type="body" idx="1"/>
          </p:nvPr>
        </p:nvSpPr>
        <p:spPr>
          <a:xfrm>
            <a:off x="446509" y="3307135"/>
            <a:ext cx="5976663" cy="6264696"/>
          </a:xfrm>
        </p:spPr>
        <p:txBody>
          <a:bodyPr/>
          <a:lstStyle/>
          <a:p>
            <a:pPr>
              <a:spcAft>
                <a:spcPts val="1800"/>
              </a:spcAft>
            </a:pPr>
            <a:r>
              <a:rPr lang="en-AU" sz="1400" b="1" kern="0" cap="all" dirty="0" smtClean="0">
                <a:effectLst/>
                <a:latin typeface="Corbel"/>
                <a:ea typeface="Times New Roman"/>
                <a:cs typeface="Times New Roman"/>
              </a:rPr>
              <a:t>I</a:t>
            </a:r>
            <a:r>
              <a:rPr lang="en-AU" sz="1400" b="1" kern="0" cap="none" baseline="0" dirty="0" smtClean="0">
                <a:effectLst/>
                <a:latin typeface="Corbel"/>
                <a:ea typeface="Times New Roman"/>
                <a:cs typeface="Times New Roman"/>
              </a:rPr>
              <a:t>ntroduction</a:t>
            </a:r>
            <a:endParaRPr lang="en-AU" sz="1400" b="1" kern="0" cap="all" dirty="0" smtClean="0">
              <a:effectLst/>
              <a:latin typeface="Corbel"/>
              <a:ea typeface="Times New Roman"/>
              <a:cs typeface="Times New Roman"/>
            </a:endParaRP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rPr>
              <a:t>I would like to </a:t>
            </a:r>
            <a:r>
              <a:rPr lang="en-AU" sz="1200" kern="1200" dirty="0" smtClean="0">
                <a:solidFill>
                  <a:schemeClr val="tx1"/>
                </a:solidFill>
                <a:effectLst/>
                <a:latin typeface="+mn-lt"/>
                <a:ea typeface="+mn-ea"/>
                <a:cs typeface="+mn-cs"/>
              </a:rPr>
              <a:t>pay my respects to the traditional owners of this country, the Kaurna people </a:t>
            </a:r>
            <a:r>
              <a:rPr lang="en-AU" sz="1200" i="1" kern="1200" dirty="0" smtClean="0">
                <a:solidFill>
                  <a:schemeClr val="tx1"/>
                </a:solidFill>
                <a:effectLst/>
                <a:latin typeface="+mn-lt"/>
                <a:ea typeface="+mn-ea"/>
                <a:cs typeface="+mn-cs"/>
              </a:rPr>
              <a:t>[pronounced:</a:t>
            </a:r>
            <a:r>
              <a:rPr lang="en-AU" sz="1200" i="1" kern="1200" baseline="0" dirty="0" smtClean="0">
                <a:solidFill>
                  <a:schemeClr val="tx1"/>
                </a:solidFill>
                <a:effectLst/>
                <a:latin typeface="+mn-lt"/>
                <a:ea typeface="+mn-ea"/>
                <a:cs typeface="+mn-cs"/>
              </a:rPr>
              <a:t> gowna]</a:t>
            </a:r>
            <a:r>
              <a:rPr lang="en-AU" sz="1200" kern="1200" dirty="0" smtClean="0">
                <a:solidFill>
                  <a:schemeClr val="tx1"/>
                </a:solidFill>
                <a:effectLst/>
                <a:latin typeface="+mn-lt"/>
                <a:ea typeface="+mn-ea"/>
                <a:cs typeface="+mn-cs"/>
              </a:rPr>
              <a:t>, and their elders past and present,</a:t>
            </a:r>
            <a:r>
              <a:rPr lang="en-AU" sz="1200" kern="1200" baseline="0" dirty="0" smtClean="0">
                <a:solidFill>
                  <a:schemeClr val="tx1"/>
                </a:solidFill>
                <a:effectLst/>
                <a:latin typeface="+mn-lt"/>
                <a:ea typeface="+mn-ea"/>
                <a:cs typeface="+mn-cs"/>
              </a:rPr>
              <a:t> and to </a:t>
            </a:r>
            <a:r>
              <a:rPr lang="en-AU" sz="1200" kern="1200" dirty="0" smtClean="0">
                <a:solidFill>
                  <a:schemeClr val="tx1"/>
                </a:solidFill>
                <a:effectLst/>
                <a:latin typeface="+mn-lt"/>
                <a:ea typeface="+mn-ea"/>
                <a:cs typeface="+mn-cs"/>
              </a:rPr>
              <a:t>Uncle Lewis O’Brien for his welcome to country. </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I’d also like to pay my respects to other Aboriginal and Torres Strait Islander people here today.</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0" i="0" u="none" strike="noStrike" kern="1200" cap="none" spc="0" normalizeH="0" baseline="0" noProof="0" dirty="0" smtClean="0">
              <a:ln>
                <a:noFill/>
              </a:ln>
              <a:solidFill>
                <a:schemeClr val="tx1"/>
              </a:solidFill>
              <a:effectLst/>
              <a:uLnTx/>
              <a:uFillTx/>
              <a:latin typeface="+mn-lt"/>
              <a:ea typeface="+mn-ea"/>
              <a:cs typeface="+mn-cs"/>
            </a:endParaRP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schemeClr val="tx1"/>
                </a:solidFill>
                <a:effectLst/>
                <a:uLnTx/>
                <a:uFillTx/>
                <a:latin typeface="+mn-lt"/>
                <a:ea typeface="+mn-ea"/>
                <a:cs typeface="+mn-cs"/>
              </a:rPr>
              <a:t>I’m delighted to be here today and to have the opportunity to talk to you about the work of my council – the Aboriginal and Torres Strait Islander Higher Education Advisory Council – particularly its work to shape the national agenda for Indigenous participation in STEM educ.</a:t>
            </a:r>
            <a:endParaRPr kumimoji="0" lang="en-AU" sz="1200" b="0" i="0" u="none" strike="noStrike" kern="1200" cap="none" spc="0" normalizeH="0" baseline="0" noProof="0" dirty="0" smtClean="0">
              <a:ln>
                <a:noFill/>
              </a:ln>
              <a:solidFill>
                <a:prstClr val="black"/>
              </a:solidFill>
              <a:effectLst/>
              <a:uLnTx/>
              <a:uFillTx/>
              <a:latin typeface="+mn-lt"/>
            </a:endParaRPr>
          </a:p>
          <a:p>
            <a:pPr>
              <a:spcAft>
                <a:spcPts val="1800"/>
              </a:spcAft>
            </a:pPr>
            <a:endParaRPr lang="en-AU" sz="1400" b="1" kern="0" cap="all" dirty="0" smtClean="0">
              <a:effectLst/>
              <a:latin typeface="Corbel"/>
              <a:ea typeface="Times New Roman"/>
              <a:cs typeface="Times New Roman"/>
            </a:endParaRPr>
          </a:p>
          <a:p>
            <a:pPr>
              <a:spcAft>
                <a:spcPts val="1800"/>
              </a:spcAft>
            </a:pPr>
            <a:endParaRPr lang="en-AU" sz="1400" b="1" kern="0" cap="all" dirty="0" smtClean="0">
              <a:effectLst/>
              <a:latin typeface="Corbel"/>
              <a:ea typeface="Times New Roman"/>
              <a:cs typeface="Times New Roman"/>
            </a:endParaRPr>
          </a:p>
          <a:p>
            <a:pPr>
              <a:spcAft>
                <a:spcPts val="1800"/>
              </a:spcAft>
            </a:pPr>
            <a:endParaRPr lang="en-AU" sz="1200" dirty="0" smtClean="0">
              <a:effectLst/>
              <a:latin typeface="+mn-lt"/>
              <a:ea typeface="Calibri"/>
              <a:cs typeface="Times New Roman"/>
            </a:endParaRPr>
          </a:p>
          <a:p>
            <a:pPr marL="180000" indent="-180000" defTabSz="180000">
              <a:lnSpc>
                <a:spcPct val="100000"/>
              </a:lnSpc>
              <a:spcAft>
                <a:spcPts val="0"/>
              </a:spcAft>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BF1DDD60-05ED-450B-BA61-A2A6598777D2}" type="slidenum">
              <a:rPr lang="en-AU" smtClean="0"/>
              <a:t>1</a:t>
            </a:fld>
            <a:endParaRPr lang="en-AU" dirty="0"/>
          </a:p>
        </p:txBody>
      </p:sp>
    </p:spTree>
    <p:extLst>
      <p:ext uri="{BB962C8B-B14F-4D97-AF65-F5344CB8AC3E}">
        <p14:creationId xmlns:p14="http://schemas.microsoft.com/office/powerpoint/2010/main" val="3594170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319338" y="355600"/>
            <a:ext cx="2767012" cy="20764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r>
              <a:rPr lang="en-AU" b="1" dirty="0" smtClean="0"/>
              <a:t>NAPLAN Numeracy 2008 to</a:t>
            </a:r>
            <a:r>
              <a:rPr lang="en-AU" b="1" baseline="0" dirty="0" smtClean="0"/>
              <a:t> </a:t>
            </a:r>
            <a:r>
              <a:rPr lang="en-AU" b="1" dirty="0" smtClean="0"/>
              <a:t>2013</a:t>
            </a:r>
          </a:p>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endParaRPr lang="en-AU" dirty="0" smtClean="0"/>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baseline="0" dirty="0" smtClean="0"/>
              <a:t>Results for NAPLAN Numeracy between 2008 and 2013 indicate no change in % of Indigenous students at or above the national minimum standard in Years 3, 5 and 7, and a decrease in Year 9.</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baseline="0" dirty="0" smtClean="0"/>
              <a:t>There have been some statistically significant, positive changes in the mean scores for all students in Years 3 and 5 in jurisdictions with higher proportions of Indigenous students, but the changes are not recorded as significant for Indigenous students.</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b="0" baseline="0" dirty="0" smtClean="0">
                <a:solidFill>
                  <a:srgbClr val="C00000"/>
                </a:solidFill>
              </a:rPr>
              <a:t>Indigenous students have made gains in NAPLAN numeracy from Year 3 to Year 7 and from Year 5 to Year 9 that are similar to the gains made by non-Indigenous students in the same cohorts.</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910" indent="-285350" eaLnBrk="0" hangingPunct="0">
              <a:spcBef>
                <a:spcPct val="30000"/>
              </a:spcBef>
              <a:defRPr sz="1200">
                <a:solidFill>
                  <a:schemeClr val="tx1"/>
                </a:solidFill>
                <a:latin typeface="Arial" charset="0"/>
                <a:ea typeface="MS PGothic" pitchFamily="34" charset="-128"/>
              </a:defRPr>
            </a:lvl2pPr>
            <a:lvl3pPr marL="1141400" indent="-228280" eaLnBrk="0" hangingPunct="0">
              <a:spcBef>
                <a:spcPct val="30000"/>
              </a:spcBef>
              <a:defRPr sz="1200">
                <a:solidFill>
                  <a:schemeClr val="tx1"/>
                </a:solidFill>
                <a:latin typeface="Arial" charset="0"/>
                <a:ea typeface="MS PGothic" pitchFamily="34" charset="-128"/>
              </a:defRPr>
            </a:lvl3pPr>
            <a:lvl4pPr marL="1597960" indent="-228280" eaLnBrk="0" hangingPunct="0">
              <a:spcBef>
                <a:spcPct val="30000"/>
              </a:spcBef>
              <a:defRPr sz="1200">
                <a:solidFill>
                  <a:schemeClr val="tx1"/>
                </a:solidFill>
                <a:latin typeface="Arial" charset="0"/>
                <a:ea typeface="MS PGothic" pitchFamily="34" charset="-128"/>
              </a:defRPr>
            </a:lvl4pPr>
            <a:lvl5pPr marL="2054520" indent="-228280" eaLnBrk="0" hangingPunct="0">
              <a:spcBef>
                <a:spcPct val="30000"/>
              </a:spcBef>
              <a:defRPr sz="1200">
                <a:solidFill>
                  <a:schemeClr val="tx1"/>
                </a:solidFill>
                <a:latin typeface="Arial" charset="0"/>
                <a:ea typeface="MS PGothic" pitchFamily="34" charset="-128"/>
              </a:defRPr>
            </a:lvl5pPr>
            <a:lvl6pPr marL="2511080" indent="-228280" eaLnBrk="0" fontAlgn="base" hangingPunct="0">
              <a:spcBef>
                <a:spcPct val="30000"/>
              </a:spcBef>
              <a:spcAft>
                <a:spcPct val="0"/>
              </a:spcAft>
              <a:defRPr sz="1200">
                <a:solidFill>
                  <a:schemeClr val="tx1"/>
                </a:solidFill>
                <a:latin typeface="Arial" charset="0"/>
                <a:ea typeface="MS PGothic" pitchFamily="34" charset="-128"/>
              </a:defRPr>
            </a:lvl6pPr>
            <a:lvl7pPr marL="2967639" indent="-228280" eaLnBrk="0" fontAlgn="base" hangingPunct="0">
              <a:spcBef>
                <a:spcPct val="30000"/>
              </a:spcBef>
              <a:spcAft>
                <a:spcPct val="0"/>
              </a:spcAft>
              <a:defRPr sz="1200">
                <a:solidFill>
                  <a:schemeClr val="tx1"/>
                </a:solidFill>
                <a:latin typeface="Arial" charset="0"/>
                <a:ea typeface="MS PGothic" pitchFamily="34" charset="-128"/>
              </a:defRPr>
            </a:lvl7pPr>
            <a:lvl8pPr marL="3424199" indent="-228280" eaLnBrk="0" fontAlgn="base" hangingPunct="0">
              <a:spcBef>
                <a:spcPct val="30000"/>
              </a:spcBef>
              <a:spcAft>
                <a:spcPct val="0"/>
              </a:spcAft>
              <a:defRPr sz="1200">
                <a:solidFill>
                  <a:schemeClr val="tx1"/>
                </a:solidFill>
                <a:latin typeface="Arial" charset="0"/>
                <a:ea typeface="MS PGothic" pitchFamily="34" charset="-128"/>
              </a:defRPr>
            </a:lvl8pPr>
            <a:lvl9pPr marL="3880759" indent="-2282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471AD7D-41FA-4F20-9231-D8789C867538}"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319338" y="355600"/>
            <a:ext cx="2767012" cy="20764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r>
              <a:rPr lang="en-AU" b="1" dirty="0" smtClean="0"/>
              <a:t>TIMSS Mathematics proficiency 1995 to 2011</a:t>
            </a:r>
          </a:p>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endParaRPr lang="en-AU" dirty="0" smtClean="0"/>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b="0" baseline="0" dirty="0" smtClean="0"/>
              <a:t>Year 4</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b="0" baseline="0" dirty="0" smtClean="0"/>
              <a:t>Indigenous students in Year 4 are more likely to be at or below the Intermediate International Benchmark.</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b="0" baseline="0" dirty="0" smtClean="0"/>
              <a:t>Non-Indigenous students are generally closer to the High International Benchmark.</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b="0" baseline="0" dirty="0" smtClean="0"/>
              <a:t>More than 50% of Indigenous students in Year 4 did not reach the Intermediate benchmark, including 28% who did not reach the Low International Benchmark.</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b="0" baseline="0" dirty="0" smtClean="0"/>
              <a:t>Year 8</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b="0" baseline="0" dirty="0" smtClean="0"/>
              <a:t>Only 1% of Indigenous students in Year 8 achieved the Advanced benchmark, compared to 9% of non-Indigenous students.</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b="0" baseline="0" dirty="0" smtClean="0"/>
              <a:t>32% of Year 8 Indigenous students did not reach the Low benchmark, compared to 9% of non-Indigenous students.</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baseline="0" dirty="0" smtClean="0"/>
              <a:t>Comparisons of TIMSS data between 1995 and 2011 indicate no change in mathematics performance among Indigenous students in Year 8.</a:t>
            </a:r>
          </a:p>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endParaRPr lang="en-AU" b="1"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910" indent="-285350" eaLnBrk="0" hangingPunct="0">
              <a:spcBef>
                <a:spcPct val="30000"/>
              </a:spcBef>
              <a:defRPr sz="1200">
                <a:solidFill>
                  <a:schemeClr val="tx1"/>
                </a:solidFill>
                <a:latin typeface="Arial" charset="0"/>
                <a:ea typeface="MS PGothic" pitchFamily="34" charset="-128"/>
              </a:defRPr>
            </a:lvl2pPr>
            <a:lvl3pPr marL="1141400" indent="-228280" eaLnBrk="0" hangingPunct="0">
              <a:spcBef>
                <a:spcPct val="30000"/>
              </a:spcBef>
              <a:defRPr sz="1200">
                <a:solidFill>
                  <a:schemeClr val="tx1"/>
                </a:solidFill>
                <a:latin typeface="Arial" charset="0"/>
                <a:ea typeface="MS PGothic" pitchFamily="34" charset="-128"/>
              </a:defRPr>
            </a:lvl3pPr>
            <a:lvl4pPr marL="1597960" indent="-228280" eaLnBrk="0" hangingPunct="0">
              <a:spcBef>
                <a:spcPct val="30000"/>
              </a:spcBef>
              <a:defRPr sz="1200">
                <a:solidFill>
                  <a:schemeClr val="tx1"/>
                </a:solidFill>
                <a:latin typeface="Arial" charset="0"/>
                <a:ea typeface="MS PGothic" pitchFamily="34" charset="-128"/>
              </a:defRPr>
            </a:lvl4pPr>
            <a:lvl5pPr marL="2054520" indent="-228280" eaLnBrk="0" hangingPunct="0">
              <a:spcBef>
                <a:spcPct val="30000"/>
              </a:spcBef>
              <a:defRPr sz="1200">
                <a:solidFill>
                  <a:schemeClr val="tx1"/>
                </a:solidFill>
                <a:latin typeface="Arial" charset="0"/>
                <a:ea typeface="MS PGothic" pitchFamily="34" charset="-128"/>
              </a:defRPr>
            </a:lvl5pPr>
            <a:lvl6pPr marL="2511080" indent="-228280" eaLnBrk="0" fontAlgn="base" hangingPunct="0">
              <a:spcBef>
                <a:spcPct val="30000"/>
              </a:spcBef>
              <a:spcAft>
                <a:spcPct val="0"/>
              </a:spcAft>
              <a:defRPr sz="1200">
                <a:solidFill>
                  <a:schemeClr val="tx1"/>
                </a:solidFill>
                <a:latin typeface="Arial" charset="0"/>
                <a:ea typeface="MS PGothic" pitchFamily="34" charset="-128"/>
              </a:defRPr>
            </a:lvl6pPr>
            <a:lvl7pPr marL="2967639" indent="-228280" eaLnBrk="0" fontAlgn="base" hangingPunct="0">
              <a:spcBef>
                <a:spcPct val="30000"/>
              </a:spcBef>
              <a:spcAft>
                <a:spcPct val="0"/>
              </a:spcAft>
              <a:defRPr sz="1200">
                <a:solidFill>
                  <a:schemeClr val="tx1"/>
                </a:solidFill>
                <a:latin typeface="Arial" charset="0"/>
                <a:ea typeface="MS PGothic" pitchFamily="34" charset="-128"/>
              </a:defRPr>
            </a:lvl7pPr>
            <a:lvl8pPr marL="3424199" indent="-228280" eaLnBrk="0" fontAlgn="base" hangingPunct="0">
              <a:spcBef>
                <a:spcPct val="30000"/>
              </a:spcBef>
              <a:spcAft>
                <a:spcPct val="0"/>
              </a:spcAft>
              <a:defRPr sz="1200">
                <a:solidFill>
                  <a:schemeClr val="tx1"/>
                </a:solidFill>
                <a:latin typeface="Arial" charset="0"/>
                <a:ea typeface="MS PGothic" pitchFamily="34" charset="-128"/>
              </a:defRPr>
            </a:lvl8pPr>
            <a:lvl9pPr marL="3880759" indent="-2282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471AD7D-41FA-4F20-9231-D8789C867538}"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9338" y="355600"/>
            <a:ext cx="2767012" cy="2076450"/>
          </a:xfrm>
        </p:spPr>
      </p:sp>
      <p:sp>
        <p:nvSpPr>
          <p:cNvPr id="3" name="Notes Placeholder 2"/>
          <p:cNvSpPr>
            <a:spLocks noGrp="1"/>
          </p:cNvSpPr>
          <p:nvPr>
            <p:ph type="body" idx="1"/>
          </p:nvPr>
        </p:nvSpPr>
        <p:spPr/>
        <p:txBody>
          <a:bodyPr/>
          <a:lstStyle/>
          <a:p>
            <a:pPr>
              <a:buClr>
                <a:srgbClr val="000000"/>
              </a:buClr>
              <a:tabLst>
                <a:tab pos="456560" algn="l"/>
              </a:tabLst>
            </a:pPr>
            <a:r>
              <a:rPr lang="en-AU" b="1" dirty="0" smtClean="0"/>
              <a:t>The national</a:t>
            </a:r>
            <a:r>
              <a:rPr lang="en-AU" b="1" baseline="0" dirty="0" smtClean="0"/>
              <a:t> challenge</a:t>
            </a:r>
          </a:p>
          <a:p>
            <a:pPr>
              <a:buClr>
                <a:srgbClr val="000000"/>
              </a:buClr>
              <a:tabLst>
                <a:tab pos="456560" algn="l"/>
              </a:tabLst>
            </a:pPr>
            <a:endParaRPr lang="en-AU" b="1" baseline="0" dirty="0" smtClean="0"/>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There is a yawning gap between the experiences of Indigenous and non-Indigenous students in STEM education.</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The maths and science proficiency of Indigenous school students is well below that of their non-Indigenous peers.</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The rates at which Indigenous people access and succeed at STEM in higher education are well below parity.</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These gaps have resisted improvement, e</a:t>
            </a:r>
            <a:r>
              <a:rPr lang="en-AU" sz="1200" kern="1200" dirty="0" smtClean="0">
                <a:solidFill>
                  <a:schemeClr val="tx1"/>
                </a:solidFill>
                <a:effectLst/>
                <a:latin typeface="+mn-lt"/>
                <a:ea typeface="+mn-ea"/>
                <a:cs typeface="+mn-cs"/>
              </a:rPr>
              <a:t>ven in the face of increasing school retention rates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and overall student performance.</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This is not translating into the high performance required for transition to higher education and STEM-based professions.</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A particular </a:t>
            </a:r>
            <a:r>
              <a:rPr lang="en-AU" sz="1200" kern="1200" dirty="0" smtClean="0">
                <a:solidFill>
                  <a:schemeClr val="tx1"/>
                </a:solidFill>
                <a:effectLst/>
                <a:latin typeface="+mn-lt"/>
                <a:ea typeface="+mn-ea"/>
                <a:cs typeface="+mn-cs"/>
              </a:rPr>
              <a:t>challenge for schools,</a:t>
            </a:r>
            <a:r>
              <a:rPr lang="en-AU" sz="1200" kern="1200" baseline="0" dirty="0" smtClean="0">
                <a:solidFill>
                  <a:schemeClr val="tx1"/>
                </a:solidFill>
                <a:effectLst/>
                <a:latin typeface="+mn-lt"/>
                <a:ea typeface="+mn-ea"/>
                <a:cs typeface="+mn-cs"/>
              </a:rPr>
              <a:t> universities and </a:t>
            </a:r>
            <a:r>
              <a:rPr lang="en-AU" sz="1200" kern="1200" dirty="0" smtClean="0">
                <a:solidFill>
                  <a:schemeClr val="tx1"/>
                </a:solidFill>
                <a:effectLst/>
                <a:latin typeface="+mn-lt"/>
                <a:ea typeface="+mn-ea"/>
                <a:cs typeface="+mn-cs"/>
              </a:rPr>
              <a:t>education policy</a:t>
            </a:r>
            <a:r>
              <a:rPr lang="en-AU" sz="1200" kern="1200" baseline="0" dirty="0" smtClean="0">
                <a:solidFill>
                  <a:schemeClr val="tx1"/>
                </a:solidFill>
                <a:effectLst/>
                <a:latin typeface="+mn-lt"/>
                <a:ea typeface="+mn-ea"/>
                <a:cs typeface="+mn-cs"/>
              </a:rPr>
              <a:t> makers is to </a:t>
            </a:r>
            <a:r>
              <a:rPr lang="en-US" altLang="en-US" baseline="0" dirty="0" smtClean="0"/>
              <a:t>improve outcomes for the highest performing students – the top 25% of Indigenous students.</a:t>
            </a:r>
            <a:endParaRPr lang="en-US" altLang="en-US" dirty="0" smtClean="0"/>
          </a:p>
        </p:txBody>
      </p:sp>
      <p:sp>
        <p:nvSpPr>
          <p:cNvPr id="4" name="Slide Number Placeholder 3"/>
          <p:cNvSpPr>
            <a:spLocks noGrp="1"/>
          </p:cNvSpPr>
          <p:nvPr>
            <p:ph type="sldNum" sz="quarter" idx="10"/>
          </p:nvPr>
        </p:nvSpPr>
        <p:spPr/>
        <p:txBody>
          <a:bodyPr/>
          <a:lstStyle/>
          <a:p>
            <a:fld id="{BF1DDD60-05ED-450B-BA61-A2A6598777D2}" type="slidenum">
              <a:rPr lang="en-AU" smtClean="0"/>
              <a:t>12</a:t>
            </a:fld>
            <a:endParaRPr lang="en-AU" dirty="0"/>
          </a:p>
        </p:txBody>
      </p:sp>
    </p:spTree>
    <p:extLst>
      <p:ext uri="{BB962C8B-B14F-4D97-AF65-F5344CB8AC3E}">
        <p14:creationId xmlns:p14="http://schemas.microsoft.com/office/powerpoint/2010/main" val="26592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9338" y="355600"/>
            <a:ext cx="2767012" cy="2076450"/>
          </a:xfrm>
        </p:spPr>
      </p:sp>
      <p:sp>
        <p:nvSpPr>
          <p:cNvPr id="3" name="Notes Placeholder 2"/>
          <p:cNvSpPr>
            <a:spLocks noGrp="1"/>
          </p:cNvSpPr>
          <p:nvPr>
            <p:ph type="body" idx="1"/>
          </p:nvPr>
        </p:nvSpPr>
        <p:spPr/>
        <p:txBody>
          <a:bodyPr/>
          <a:lstStyle/>
          <a:p>
            <a:pPr>
              <a:buClr>
                <a:srgbClr val="000000"/>
              </a:buClr>
              <a:tabLst>
                <a:tab pos="456560" algn="l"/>
              </a:tabLst>
            </a:pPr>
            <a:r>
              <a:rPr lang="en-AU" b="1" dirty="0" smtClean="0"/>
              <a:t>A national</a:t>
            </a:r>
            <a:r>
              <a:rPr lang="en-AU" b="1" baseline="0" dirty="0" smtClean="0"/>
              <a:t> Indigenous STEM agenda</a:t>
            </a:r>
          </a:p>
          <a:p>
            <a:pPr>
              <a:buClr>
                <a:srgbClr val="000000"/>
              </a:buClr>
              <a:tabLst>
                <a:tab pos="456560" algn="l"/>
              </a:tabLst>
            </a:pPr>
            <a:endParaRPr lang="en-AU" b="1" baseline="0" dirty="0" smtClean="0"/>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In December last year, ATSIHEAC commenced a roundtable discussion with key players. </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Participants recommended strategies for action. </a:t>
            </a:r>
            <a:r>
              <a:rPr lang="en-AU" baseline="0" smtClean="0"/>
              <a:t>In </a:t>
            </a:r>
            <a:r>
              <a:rPr lang="en-AU" baseline="0" dirty="0" smtClean="0"/>
              <a:t>particular:</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Collaborating with Deans of STEM in the university sector to improve the participation and success of Indigenous students</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Leveraging the national policy agenda to support Indigenous STEM education and transition to the professions.</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Throughout 2014, I’ve met with most of the peak bodies representing the</a:t>
            </a:r>
            <a:r>
              <a:rPr lang="en-AU" sz="1200" kern="1200" baseline="0" dirty="0" smtClean="0">
                <a:solidFill>
                  <a:schemeClr val="tx1"/>
                </a:solidFill>
                <a:effectLst/>
                <a:latin typeface="+mn-lt"/>
                <a:ea typeface="+mn-ea"/>
                <a:cs typeface="+mn-cs"/>
              </a:rPr>
              <a:t> Deans of STEM. </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Those conversations are helping to inform the development of </a:t>
            </a:r>
            <a:r>
              <a:rPr lang="en-AU" sz="1200" kern="1200" baseline="0" dirty="0" err="1" smtClean="0">
                <a:solidFill>
                  <a:schemeClr val="tx1"/>
                </a:solidFill>
                <a:effectLst/>
                <a:latin typeface="+mn-lt"/>
                <a:ea typeface="+mn-ea"/>
                <a:cs typeface="+mn-cs"/>
              </a:rPr>
              <a:t>ATSIHEAC’s</a:t>
            </a:r>
            <a:r>
              <a:rPr lang="en-AU" sz="1200" kern="1200" baseline="0" dirty="0" smtClean="0">
                <a:solidFill>
                  <a:schemeClr val="tx1"/>
                </a:solidFill>
                <a:effectLst/>
                <a:latin typeface="+mn-lt"/>
                <a:ea typeface="+mn-ea"/>
                <a:cs typeface="+mn-cs"/>
              </a:rPr>
              <a:t> STEM agenda.</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In the policy space, I have commenced a dialogue with the Chief Scientist.</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I’m keen to build on the momentum Professor Chubb has created with the release of his proposal for a national approach to STEM.</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He has secured Government support for a more strategic approach – to position STEM within national economic policy. </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I support his view that Australia needs to shift away from an </a:t>
            </a:r>
            <a:r>
              <a:rPr lang="en-AU" baseline="0" dirty="0" err="1" smtClean="0"/>
              <a:t>incrementalist</a:t>
            </a:r>
            <a:r>
              <a:rPr lang="en-AU" baseline="0" dirty="0" smtClean="0"/>
              <a:t> mindset and have a sensible debate on the future.</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This applies equally to improving Indigenous access to the economic and professional life of this nation.</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Incremental change will not see improvement for Indigenous people within our lifetimes.</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I applaud the work that </a:t>
            </a:r>
            <a:r>
              <a:rPr lang="en-AU" baseline="0" dirty="0" err="1" smtClean="0"/>
              <a:t>ATSIMA</a:t>
            </a:r>
            <a:r>
              <a:rPr lang="en-AU" baseline="0" dirty="0" smtClean="0"/>
              <a:t> is doing to promote the national debate. </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I look forward to your contribution to building a national approach to Indigenous STEM education.</a:t>
            </a:r>
          </a:p>
        </p:txBody>
      </p:sp>
      <p:sp>
        <p:nvSpPr>
          <p:cNvPr id="4" name="Slide Number Placeholder 3"/>
          <p:cNvSpPr>
            <a:spLocks noGrp="1"/>
          </p:cNvSpPr>
          <p:nvPr>
            <p:ph type="sldNum" sz="quarter" idx="10"/>
          </p:nvPr>
        </p:nvSpPr>
        <p:spPr/>
        <p:txBody>
          <a:bodyPr/>
          <a:lstStyle/>
          <a:p>
            <a:fld id="{BF1DDD60-05ED-450B-BA61-A2A6598777D2}" type="slidenum">
              <a:rPr lang="en-AU" smtClean="0"/>
              <a:t>13</a:t>
            </a:fld>
            <a:endParaRPr lang="en-AU" dirty="0"/>
          </a:p>
        </p:txBody>
      </p:sp>
    </p:spTree>
    <p:extLst>
      <p:ext uri="{BB962C8B-B14F-4D97-AF65-F5344CB8AC3E}">
        <p14:creationId xmlns:p14="http://schemas.microsoft.com/office/powerpoint/2010/main" val="26592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0050" y="355600"/>
            <a:ext cx="3703638" cy="2778125"/>
          </a:xfrm>
        </p:spPr>
      </p:sp>
      <p:sp>
        <p:nvSpPr>
          <p:cNvPr id="3" name="Notes Placeholder 2"/>
          <p:cNvSpPr>
            <a:spLocks noGrp="1"/>
          </p:cNvSpPr>
          <p:nvPr>
            <p:ph type="body" idx="1"/>
          </p:nvPr>
        </p:nvSpPr>
        <p:spPr>
          <a:xfrm>
            <a:off x="446509" y="3307135"/>
            <a:ext cx="5976663" cy="6264696"/>
          </a:xfrm>
        </p:spPr>
        <p:txBody>
          <a:bodyPr/>
          <a:lstStyle/>
          <a:p>
            <a:pPr marL="0" indent="0">
              <a:buFont typeface="Symbol"/>
              <a:buNone/>
            </a:pPr>
            <a:endParaRPr lang="en-AU" dirty="0">
              <a:latin typeface="Corbel"/>
              <a:ea typeface="Calibri"/>
              <a:cs typeface="Times New Roman"/>
            </a:endParaRPr>
          </a:p>
        </p:txBody>
      </p:sp>
      <p:sp>
        <p:nvSpPr>
          <p:cNvPr id="4" name="Slide Number Placeholder 3"/>
          <p:cNvSpPr>
            <a:spLocks noGrp="1"/>
          </p:cNvSpPr>
          <p:nvPr>
            <p:ph type="sldNum" sz="quarter" idx="10"/>
          </p:nvPr>
        </p:nvSpPr>
        <p:spPr/>
        <p:txBody>
          <a:bodyPr/>
          <a:lstStyle/>
          <a:p>
            <a:fld id="{BF1DDD60-05ED-450B-BA61-A2A6598777D2}" type="slidenum">
              <a:rPr lang="en-AU" smtClean="0"/>
              <a:t>14</a:t>
            </a:fld>
            <a:endParaRPr lang="en-AU" dirty="0"/>
          </a:p>
        </p:txBody>
      </p:sp>
    </p:spTree>
    <p:extLst>
      <p:ext uri="{BB962C8B-B14F-4D97-AF65-F5344CB8AC3E}">
        <p14:creationId xmlns:p14="http://schemas.microsoft.com/office/powerpoint/2010/main" val="2659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9338" y="355600"/>
            <a:ext cx="2767012" cy="2076450"/>
          </a:xfrm>
        </p:spPr>
      </p:sp>
      <p:sp>
        <p:nvSpPr>
          <p:cNvPr id="3" name="Notes Placeholder 2"/>
          <p:cNvSpPr>
            <a:spLocks noGrp="1"/>
          </p:cNvSpPr>
          <p:nvPr>
            <p:ph type="body" idx="1"/>
          </p:nvPr>
        </p:nvSpPr>
        <p:spPr>
          <a:xfrm>
            <a:off x="679768" y="3307135"/>
            <a:ext cx="5438140" cy="6402639"/>
          </a:xfrm>
        </p:spPr>
        <p:txBody>
          <a:bodyPr/>
          <a:lstStyle/>
          <a:p>
            <a:pPr lvl="0"/>
            <a:r>
              <a:rPr lang="en-AU" b="1" dirty="0"/>
              <a:t>About </a:t>
            </a:r>
            <a:r>
              <a:rPr lang="en-AU" b="1" dirty="0" smtClean="0"/>
              <a:t>ATSIHEAC</a:t>
            </a:r>
          </a:p>
          <a:p>
            <a:pPr lvl="0"/>
            <a:endParaRPr lang="en-AU" dirty="0"/>
          </a:p>
          <a:p>
            <a:pPr marL="180000" indent="-180000" defTabSz="180000">
              <a:buFont typeface="Arial" panose="020B0604020202020204" pitchFamily="34" charset="0"/>
              <a:buChar char="•"/>
            </a:pPr>
            <a:r>
              <a:rPr lang="en-AU" dirty="0"/>
              <a:t>The Council was established in 2012, following the </a:t>
            </a:r>
            <a:r>
              <a:rPr lang="en-AU" i="1" dirty="0" smtClean="0"/>
              <a:t>Review </a:t>
            </a:r>
            <a:r>
              <a:rPr lang="en-AU" i="1" dirty="0"/>
              <a:t>of </a:t>
            </a:r>
            <a:r>
              <a:rPr lang="en-AU" i="1" baseline="0" dirty="0" smtClean="0"/>
              <a:t>H</a:t>
            </a:r>
            <a:r>
              <a:rPr lang="en-AU" i="1" dirty="0" smtClean="0"/>
              <a:t>igher Education</a:t>
            </a:r>
            <a:r>
              <a:rPr lang="en-AU" i="1" baseline="0" dirty="0" smtClean="0"/>
              <a:t> Access and Outcomes for A</a:t>
            </a:r>
            <a:r>
              <a:rPr lang="en-AU" i="1" dirty="0" smtClean="0"/>
              <a:t>boriginal and Torres Strait</a:t>
            </a:r>
            <a:r>
              <a:rPr lang="en-AU" i="1" baseline="0" dirty="0" smtClean="0"/>
              <a:t> Islander People</a:t>
            </a:r>
            <a:r>
              <a:rPr lang="en-AU" baseline="0" dirty="0" smtClean="0"/>
              <a:t>, which was led by Professor Larissa Behrendt.</a:t>
            </a:r>
            <a:endParaRPr lang="en-AU" dirty="0" smtClean="0"/>
          </a:p>
          <a:p>
            <a:pPr marL="180000" indent="-180000" defTabSz="180000">
              <a:buFont typeface="Arial" panose="020B0604020202020204" pitchFamily="34" charset="0"/>
              <a:buChar char="•"/>
            </a:pPr>
            <a:r>
              <a:rPr lang="en-AU" sz="1200" dirty="0" smtClean="0">
                <a:effectLst/>
                <a:latin typeface="+mn-lt"/>
                <a:ea typeface="Calibri"/>
                <a:cs typeface="Times New Roman"/>
              </a:rPr>
              <a:t>Council’s </a:t>
            </a:r>
            <a:r>
              <a:rPr lang="en-AU" sz="1200" baseline="0" dirty="0" smtClean="0">
                <a:effectLst/>
                <a:latin typeface="+mn-lt"/>
                <a:ea typeface="Calibri"/>
                <a:cs typeface="Times New Roman"/>
              </a:rPr>
              <a:t>role is to </a:t>
            </a:r>
            <a:r>
              <a:rPr lang="en-AU" sz="1200" dirty="0" smtClean="0">
                <a:effectLst/>
                <a:latin typeface="+mn-lt"/>
                <a:ea typeface="Calibri"/>
                <a:cs typeface="Times New Roman"/>
              </a:rPr>
              <a:t>provide independent advice to the Australian Government on Indigenous higher education, including progressing the agenda set by the </a:t>
            </a:r>
            <a:r>
              <a:rPr lang="en-AU" sz="1200" i="0" dirty="0" smtClean="0">
                <a:effectLst/>
                <a:latin typeface="+mn-lt"/>
                <a:ea typeface="Calibri"/>
                <a:cs typeface="Times New Roman"/>
              </a:rPr>
              <a:t>Review.</a:t>
            </a:r>
          </a:p>
          <a:p>
            <a:pPr marL="180000" indent="-180000" defTabSz="180000">
              <a:buFont typeface="Arial" panose="020B0604020202020204" pitchFamily="34" charset="0"/>
              <a:buChar char="•"/>
            </a:pPr>
            <a:r>
              <a:rPr lang="en-AU" i="0" dirty="0" smtClean="0"/>
              <a:t>Membership</a:t>
            </a:r>
            <a:r>
              <a:rPr lang="en-AU" dirty="0" smtClean="0"/>
              <a:t> </a:t>
            </a:r>
            <a:r>
              <a:rPr lang="en-AU" dirty="0"/>
              <a:t>comprises Indigenous academics, and individuals selected for their expertise in business, governance and university </a:t>
            </a:r>
            <a:r>
              <a:rPr lang="en-AU" dirty="0" smtClean="0"/>
              <a:t>leadership.</a:t>
            </a:r>
            <a:endParaRPr lang="en-AU" dirty="0"/>
          </a:p>
          <a:p>
            <a:pPr marL="180000" indent="-180000" defTabSz="180000">
              <a:buFont typeface="Arial" panose="020B0604020202020204" pitchFamily="34" charset="0"/>
              <a:buChar char="•"/>
            </a:pPr>
            <a:r>
              <a:rPr lang="en-AU" dirty="0" smtClean="0"/>
              <a:t>Universities </a:t>
            </a:r>
            <a:r>
              <a:rPr lang="en-AU" dirty="0"/>
              <a:t>Australia and the National Aboriginal and Torres Strait Islander Higher Education </a:t>
            </a:r>
            <a:r>
              <a:rPr lang="en-AU" dirty="0" smtClean="0"/>
              <a:t>Consortium also send observers.</a:t>
            </a:r>
            <a:endParaRPr lang="en-AU" dirty="0"/>
          </a:p>
          <a:p>
            <a:pPr lvl="0"/>
            <a:endParaRPr lang="en-AU" dirty="0"/>
          </a:p>
          <a:p>
            <a:r>
              <a:rPr lang="en-AU" b="1" dirty="0"/>
              <a:t>Current </a:t>
            </a:r>
            <a:r>
              <a:rPr lang="en-AU" b="1" dirty="0" smtClean="0"/>
              <a:t>members</a:t>
            </a:r>
          </a:p>
          <a:p>
            <a:endParaRPr lang="en-AU" dirty="0"/>
          </a:p>
          <a:p>
            <a:pPr marL="180000" indent="-180000" defTabSz="180000">
              <a:buFont typeface="Arial" panose="020B0604020202020204" pitchFamily="34" charset="0"/>
              <a:buChar char="•"/>
            </a:pPr>
            <a:r>
              <a:rPr lang="en-AU" dirty="0"/>
              <a:t>Professor Ian Anderson, University of Melbourne, Co-Chair and Executive Member</a:t>
            </a:r>
          </a:p>
          <a:p>
            <a:pPr marL="180000" indent="-180000" defTabSz="180000">
              <a:buFont typeface="Arial" panose="020B0604020202020204" pitchFamily="34" charset="0"/>
              <a:buChar char="•"/>
            </a:pPr>
            <a:r>
              <a:rPr lang="en-AU" dirty="0"/>
              <a:t>Professor Jill Milroy, University of Western Australia, Executive Member</a:t>
            </a:r>
          </a:p>
          <a:p>
            <a:pPr marL="180000" indent="-180000" defTabSz="180000">
              <a:buFont typeface="Arial" panose="020B0604020202020204" pitchFamily="34" charset="0"/>
              <a:buChar char="•"/>
            </a:pPr>
            <a:r>
              <a:rPr lang="en-AU" dirty="0"/>
              <a:t>Ms Rosie Southwood, Wesfarmers Limited, Executive Member</a:t>
            </a:r>
          </a:p>
          <a:p>
            <a:pPr marL="180000" indent="-180000" defTabSz="180000">
              <a:buFont typeface="Arial" panose="020B0604020202020204" pitchFamily="34" charset="0"/>
              <a:buChar char="•"/>
            </a:pPr>
            <a:r>
              <a:rPr lang="en-AU" dirty="0"/>
              <a:t>Professor Toni Downes, Charles Sturt University</a:t>
            </a:r>
          </a:p>
          <a:p>
            <a:pPr marL="180000" indent="-180000" defTabSz="180000">
              <a:buFont typeface="Arial" panose="020B0604020202020204" pitchFamily="34" charset="0"/>
              <a:buChar char="•"/>
            </a:pPr>
            <a:r>
              <a:rPr lang="en-AU" dirty="0"/>
              <a:t>Professor Sandra Eades, The University of Sydney</a:t>
            </a:r>
          </a:p>
          <a:p>
            <a:pPr marL="180000" indent="-180000" defTabSz="180000">
              <a:buFont typeface="Arial" panose="020B0604020202020204" pitchFamily="34" charset="0"/>
              <a:buChar char="•"/>
            </a:pPr>
            <a:r>
              <a:rPr lang="en-AU" dirty="0"/>
              <a:t>Professor Shane Houston, The University of Sydney</a:t>
            </a:r>
          </a:p>
          <a:p>
            <a:pPr marL="180000" indent="-180000" defTabSz="180000">
              <a:buFont typeface="Arial" panose="020B0604020202020204" pitchFamily="34" charset="0"/>
              <a:buChar char="•"/>
            </a:pPr>
            <a:r>
              <a:rPr lang="en-AU" dirty="0"/>
              <a:t>Professor Steven Larkin, Charles Darwin University</a:t>
            </a:r>
          </a:p>
          <a:p>
            <a:pPr marL="180000" indent="-180000" defTabSz="180000">
              <a:buFont typeface="Arial" panose="020B0604020202020204" pitchFamily="34" charset="0"/>
              <a:buChar char="•"/>
            </a:pPr>
            <a:r>
              <a:rPr lang="en-AU" dirty="0"/>
              <a:t>Professor Michael McDaniel, University of Technology, Sydney</a:t>
            </a:r>
          </a:p>
          <a:p>
            <a:pPr marL="180000" indent="-180000" defTabSz="180000">
              <a:buFont typeface="Arial" panose="020B0604020202020204" pitchFamily="34" charset="0"/>
              <a:buChar char="•"/>
            </a:pPr>
            <a:r>
              <a:rPr lang="en-AU" dirty="0"/>
              <a:t>Professor Michael McManus, The University of Queensland</a:t>
            </a:r>
          </a:p>
          <a:p>
            <a:pPr marL="180000" indent="-180000" defTabSz="180000">
              <a:buFont typeface="Arial" panose="020B0604020202020204" pitchFamily="34" charset="0"/>
              <a:buChar char="•"/>
            </a:pPr>
            <a:r>
              <a:rPr lang="en-AU" dirty="0"/>
              <a:t>Professor Andrew Wells, University of Tasmania</a:t>
            </a:r>
          </a:p>
          <a:p>
            <a:pPr marL="180000" indent="-180000" defTabSz="180000">
              <a:buFont typeface="Arial" panose="020B0604020202020204" pitchFamily="34" charset="0"/>
              <a:buChar char="•"/>
            </a:pPr>
            <a:r>
              <a:rPr lang="en-AU" dirty="0"/>
              <a:t>Professor Greg Hill, University of the Sunshine Coast</a:t>
            </a:r>
          </a:p>
          <a:p>
            <a:pPr marL="180000" indent="-180000" defTabSz="180000">
              <a:buFont typeface="Arial" panose="020B0604020202020204" pitchFamily="34" charset="0"/>
              <a:buChar char="•"/>
            </a:pPr>
            <a:r>
              <a:rPr lang="en-AU" dirty="0"/>
              <a:t>Ms Jillian Miller, University of South Australia</a:t>
            </a:r>
          </a:p>
          <a:p>
            <a:pPr marL="180000" indent="-180000" defTabSz="180000">
              <a:buFont typeface="Arial" panose="020B0604020202020204" pitchFamily="34" charset="0"/>
              <a:buChar char="•"/>
            </a:pPr>
            <a:r>
              <a:rPr lang="en-AU" dirty="0"/>
              <a:t>Mr Russell Taylor, Australian Institute of Aboriginal and Torres Strait Islander Studies [Observer]</a:t>
            </a:r>
          </a:p>
          <a:p>
            <a:pPr marL="180000" indent="-180000" defTabSz="180000">
              <a:buFont typeface="Arial" panose="020B0604020202020204" pitchFamily="34" charset="0"/>
              <a:buChar char="•"/>
            </a:pPr>
            <a:r>
              <a:rPr lang="en-US" dirty="0"/>
              <a:t>Professor Peter Buckskin, Chair, NATSIHEC [Observer]</a:t>
            </a:r>
            <a:endParaRPr lang="en-AU" dirty="0"/>
          </a:p>
          <a:p>
            <a:pPr lvl="0"/>
            <a:endParaRPr lang="en-AU" u="sng" dirty="0" smtClean="0"/>
          </a:p>
          <a:p>
            <a:pPr marL="171210" indent="-171210">
              <a:buFont typeface="Arial" panose="020B0604020202020204" pitchFamily="34" charset="0"/>
              <a:buChar char="•"/>
            </a:pPr>
            <a:endParaRPr lang="en-AU" dirty="0"/>
          </a:p>
          <a:p>
            <a:endParaRPr lang="en-AU" u="sng" dirty="0"/>
          </a:p>
          <a:p>
            <a:endParaRPr lang="en-AU" dirty="0"/>
          </a:p>
          <a:p>
            <a:endParaRPr lang="en-AU" dirty="0"/>
          </a:p>
        </p:txBody>
      </p:sp>
      <p:sp>
        <p:nvSpPr>
          <p:cNvPr id="4" name="Slide Number Placeholder 3"/>
          <p:cNvSpPr>
            <a:spLocks noGrp="1"/>
          </p:cNvSpPr>
          <p:nvPr>
            <p:ph type="sldNum" sz="quarter" idx="10"/>
          </p:nvPr>
        </p:nvSpPr>
        <p:spPr/>
        <p:txBody>
          <a:bodyPr/>
          <a:lstStyle/>
          <a:p>
            <a:fld id="{BF1DDD60-05ED-450B-BA61-A2A6598777D2}" type="slidenum">
              <a:rPr lang="en-AU" smtClean="0"/>
              <a:t>2</a:t>
            </a:fld>
            <a:endParaRPr lang="en-AU" dirty="0"/>
          </a:p>
        </p:txBody>
      </p:sp>
    </p:spTree>
    <p:extLst>
      <p:ext uri="{BB962C8B-B14F-4D97-AF65-F5344CB8AC3E}">
        <p14:creationId xmlns:p14="http://schemas.microsoft.com/office/powerpoint/2010/main" val="26592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8975" y="355600"/>
            <a:ext cx="3414713" cy="2562225"/>
          </a:xfrm>
        </p:spPr>
      </p:sp>
      <p:sp>
        <p:nvSpPr>
          <p:cNvPr id="3" name="Notes Placeholder 2"/>
          <p:cNvSpPr>
            <a:spLocks noGrp="1"/>
          </p:cNvSpPr>
          <p:nvPr>
            <p:ph type="body" idx="1"/>
          </p:nvPr>
        </p:nvSpPr>
        <p:spPr>
          <a:xfrm>
            <a:off x="446509" y="3091111"/>
            <a:ext cx="5976663" cy="6480720"/>
          </a:xfrm>
        </p:spPr>
        <p:txBody>
          <a:bodyPr/>
          <a:lstStyle/>
          <a:p>
            <a:r>
              <a:rPr lang="en-AU" b="1" dirty="0" smtClean="0"/>
              <a:t>ATSIHEAC’s reform</a:t>
            </a:r>
            <a:r>
              <a:rPr lang="en-AU" b="1" baseline="0" dirty="0" smtClean="0"/>
              <a:t> agenda</a:t>
            </a:r>
          </a:p>
          <a:p>
            <a:endParaRPr lang="en-AU" dirty="0" smtClean="0"/>
          </a:p>
          <a:p>
            <a:r>
              <a:rPr lang="en-AU" dirty="0" smtClean="0"/>
              <a:t>ATSIHEAC envisages </a:t>
            </a:r>
            <a:r>
              <a:rPr lang="en-AU" dirty="0"/>
              <a:t>a higher education sector </a:t>
            </a:r>
            <a:r>
              <a:rPr lang="en-AU" dirty="0" smtClean="0"/>
              <a:t>where:</a:t>
            </a:r>
            <a:endParaRPr lang="en-AU" dirty="0"/>
          </a:p>
          <a:p>
            <a:endParaRPr lang="en-AU" dirty="0"/>
          </a:p>
          <a:p>
            <a:pPr marL="342420" indent="-342420">
              <a:buClr>
                <a:srgbClr val="000000"/>
              </a:buClr>
              <a:buFont typeface="+mj-lt"/>
              <a:buAutoNum type="arabicPeriod"/>
              <a:tabLst>
                <a:tab pos="456560" algn="l"/>
              </a:tabLst>
            </a:pPr>
            <a:r>
              <a:rPr lang="en-AU" dirty="0" smtClean="0">
                <a:solidFill>
                  <a:srgbClr val="000000"/>
                </a:solidFill>
                <a:ea typeface="Times New Roman"/>
              </a:rPr>
              <a:t>Indigenous people succeed across a broad range of disciplines.</a:t>
            </a:r>
            <a:r>
              <a:rPr lang="en-AU" baseline="0" dirty="0" smtClean="0">
                <a:solidFill>
                  <a:srgbClr val="000000"/>
                </a:solidFill>
                <a:ea typeface="Times New Roman"/>
              </a:rPr>
              <a:t> </a:t>
            </a:r>
            <a:r>
              <a:rPr lang="en-AU" dirty="0" smtClean="0">
                <a:solidFill>
                  <a:srgbClr val="000000"/>
                </a:solidFill>
                <a:ea typeface="Times New Roman"/>
                <a:cs typeface="Times New Roman"/>
              </a:rPr>
              <a:t>A simple focus on participation is not sufficient.</a:t>
            </a:r>
            <a:endParaRPr lang="en-AU" dirty="0" smtClean="0">
              <a:latin typeface="Times New Roman"/>
              <a:ea typeface="Times New Roman"/>
              <a:cs typeface="Times New Roman"/>
            </a:endParaRPr>
          </a:p>
          <a:p>
            <a:pPr marL="342420" marR="0" indent="-342420" algn="l" defTabSz="914400" rtl="0" eaLnBrk="1" fontAlgn="auto" latinLnBrk="0" hangingPunct="1">
              <a:lnSpc>
                <a:spcPct val="100000"/>
              </a:lnSpc>
              <a:spcBef>
                <a:spcPts val="0"/>
              </a:spcBef>
              <a:spcAft>
                <a:spcPts val="0"/>
              </a:spcAft>
              <a:buClr>
                <a:srgbClr val="000000"/>
              </a:buClr>
              <a:buSzTx/>
              <a:buFont typeface="+mj-lt"/>
              <a:buAutoNum type="arabicPeriod"/>
              <a:tabLst>
                <a:tab pos="456560" algn="l"/>
              </a:tabLst>
              <a:defRPr/>
            </a:pPr>
            <a:r>
              <a:rPr lang="en-AU" dirty="0" smtClean="0">
                <a:solidFill>
                  <a:srgbClr val="000000"/>
                </a:solidFill>
                <a:ea typeface="Times New Roman"/>
              </a:rPr>
              <a:t>Indigenous knowledges and perspectives are valued and embedded across university</a:t>
            </a:r>
            <a:r>
              <a:rPr lang="en-AU" baseline="0" dirty="0" smtClean="0">
                <a:solidFill>
                  <a:srgbClr val="000000"/>
                </a:solidFill>
                <a:ea typeface="Times New Roman"/>
              </a:rPr>
              <a:t> business.</a:t>
            </a:r>
            <a:endParaRPr lang="en-AU" dirty="0" smtClean="0">
              <a:latin typeface="Times New Roman"/>
              <a:ea typeface="Times New Roman"/>
            </a:endParaRPr>
          </a:p>
          <a:p>
            <a:pPr marL="342420" indent="-342420">
              <a:buClr>
                <a:srgbClr val="000000"/>
              </a:buClr>
              <a:buFont typeface="+mj-lt"/>
              <a:buAutoNum type="arabicPeriod"/>
              <a:tabLst>
                <a:tab pos="456560" algn="l"/>
              </a:tabLst>
            </a:pPr>
            <a:r>
              <a:rPr lang="en-AU" dirty="0" smtClean="0">
                <a:solidFill>
                  <a:srgbClr val="000000"/>
                </a:solidFill>
                <a:ea typeface="Times New Roman"/>
              </a:rPr>
              <a:t>Indigenous people </a:t>
            </a:r>
            <a:r>
              <a:rPr lang="en-AU" dirty="0">
                <a:solidFill>
                  <a:srgbClr val="000000"/>
                </a:solidFill>
                <a:ea typeface="Times New Roman"/>
              </a:rPr>
              <a:t>are represented at all levels of the academy, </a:t>
            </a:r>
            <a:r>
              <a:rPr lang="en-AU" dirty="0" smtClean="0">
                <a:solidFill>
                  <a:srgbClr val="000000"/>
                </a:solidFill>
                <a:ea typeface="Times New Roman"/>
              </a:rPr>
              <a:t>including</a:t>
            </a:r>
            <a:r>
              <a:rPr lang="en-AU" baseline="0" dirty="0" smtClean="0">
                <a:solidFill>
                  <a:srgbClr val="000000"/>
                </a:solidFill>
                <a:ea typeface="Times New Roman"/>
              </a:rPr>
              <a:t> in academic and decision-making roles.</a:t>
            </a:r>
            <a:endParaRPr lang="en-AU" dirty="0">
              <a:latin typeface="Times New Roman"/>
              <a:ea typeface="Times New Roman"/>
              <a:cs typeface="Times New Roman"/>
            </a:endParaRPr>
          </a:p>
          <a:p>
            <a:pPr marL="342420" indent="-342420">
              <a:buClr>
                <a:srgbClr val="000000"/>
              </a:buClr>
              <a:buFont typeface="+mj-lt"/>
              <a:buAutoNum type="arabicPeriod"/>
              <a:tabLst>
                <a:tab pos="456560" algn="l"/>
              </a:tabLst>
            </a:pPr>
            <a:r>
              <a:rPr lang="en-AU" dirty="0" smtClean="0">
                <a:solidFill>
                  <a:srgbClr val="000000"/>
                </a:solidFill>
                <a:ea typeface="Times New Roman"/>
              </a:rPr>
              <a:t>Finance is sustainable and optimally </a:t>
            </a:r>
            <a:r>
              <a:rPr lang="en-AU" dirty="0">
                <a:solidFill>
                  <a:srgbClr val="000000"/>
                </a:solidFill>
                <a:ea typeface="Times New Roman"/>
              </a:rPr>
              <a:t>configured to </a:t>
            </a:r>
            <a:r>
              <a:rPr lang="en-AU" dirty="0" smtClean="0">
                <a:solidFill>
                  <a:srgbClr val="000000"/>
                </a:solidFill>
                <a:ea typeface="Times New Roman"/>
              </a:rPr>
              <a:t>maximise</a:t>
            </a:r>
            <a:r>
              <a:rPr lang="en-AU" baseline="0" dirty="0" smtClean="0">
                <a:solidFill>
                  <a:srgbClr val="000000"/>
                </a:solidFill>
                <a:ea typeface="Times New Roman"/>
              </a:rPr>
              <a:t> </a:t>
            </a:r>
            <a:r>
              <a:rPr lang="en-AU" dirty="0" smtClean="0">
                <a:solidFill>
                  <a:srgbClr val="000000"/>
                </a:solidFill>
                <a:ea typeface="Times New Roman"/>
              </a:rPr>
              <a:t>outcomes.</a:t>
            </a:r>
            <a:endParaRPr lang="en-AU" dirty="0">
              <a:latin typeface="Times New Roman"/>
              <a:ea typeface="Times New Roman"/>
            </a:endParaRPr>
          </a:p>
          <a:p>
            <a:pPr marL="342420" indent="-342420">
              <a:buClr>
                <a:srgbClr val="000000"/>
              </a:buClr>
              <a:buFont typeface="+mj-lt"/>
              <a:buAutoNum type="arabicPeriod"/>
              <a:tabLst>
                <a:tab pos="456560" algn="l"/>
              </a:tabLst>
            </a:pPr>
            <a:r>
              <a:rPr lang="en-AU" dirty="0" smtClean="0">
                <a:solidFill>
                  <a:srgbClr val="000000"/>
                </a:solidFill>
                <a:ea typeface="Times New Roman"/>
              </a:rPr>
              <a:t>Progress is monitored and reported at </a:t>
            </a:r>
            <a:r>
              <a:rPr lang="en-AU" dirty="0">
                <a:solidFill>
                  <a:srgbClr val="000000"/>
                </a:solidFill>
                <a:ea typeface="Times New Roman"/>
              </a:rPr>
              <a:t>institutional and sectoral </a:t>
            </a:r>
            <a:r>
              <a:rPr lang="en-AU" dirty="0" smtClean="0">
                <a:solidFill>
                  <a:srgbClr val="000000"/>
                </a:solidFill>
                <a:ea typeface="Times New Roman"/>
              </a:rPr>
              <a:t>levels.</a:t>
            </a:r>
            <a:endParaRPr lang="en-AU" dirty="0">
              <a:latin typeface="Times New Roman"/>
              <a:ea typeface="Times New Roman"/>
            </a:endParaRPr>
          </a:p>
          <a:p>
            <a:endParaRPr lang="en-AU" dirty="0"/>
          </a:p>
        </p:txBody>
      </p:sp>
      <p:sp>
        <p:nvSpPr>
          <p:cNvPr id="4" name="Slide Number Placeholder 3"/>
          <p:cNvSpPr>
            <a:spLocks noGrp="1"/>
          </p:cNvSpPr>
          <p:nvPr>
            <p:ph type="sldNum" sz="quarter" idx="10"/>
          </p:nvPr>
        </p:nvSpPr>
        <p:spPr/>
        <p:txBody>
          <a:bodyPr/>
          <a:lstStyle/>
          <a:p>
            <a:fld id="{BF1DDD60-05ED-450B-BA61-A2A6598777D2}" type="slidenum">
              <a:rPr lang="en-AU" smtClean="0"/>
              <a:t>3</a:t>
            </a:fld>
            <a:endParaRPr lang="en-AU" dirty="0"/>
          </a:p>
        </p:txBody>
      </p:sp>
    </p:spTree>
    <p:extLst>
      <p:ext uri="{BB962C8B-B14F-4D97-AF65-F5344CB8AC3E}">
        <p14:creationId xmlns:p14="http://schemas.microsoft.com/office/powerpoint/2010/main" val="2659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9338" y="355600"/>
            <a:ext cx="2767012" cy="2076450"/>
          </a:xfrm>
        </p:spPr>
      </p:sp>
      <p:sp>
        <p:nvSpPr>
          <p:cNvPr id="3" name="Notes Placeholder 2"/>
          <p:cNvSpPr>
            <a:spLocks noGrp="1"/>
          </p:cNvSpPr>
          <p:nvPr>
            <p:ph type="body" idx="1"/>
          </p:nvPr>
        </p:nvSpPr>
        <p:spPr/>
        <p:txBody>
          <a:bodyPr/>
          <a:lstStyle/>
          <a:p>
            <a:pPr>
              <a:buClr>
                <a:srgbClr val="000000"/>
              </a:buClr>
              <a:tabLst>
                <a:tab pos="456560" algn="l"/>
              </a:tabLst>
            </a:pPr>
            <a:r>
              <a:rPr lang="en-AU" b="1" dirty="0" smtClean="0"/>
              <a:t>Review of Higher Education</a:t>
            </a:r>
            <a:r>
              <a:rPr lang="en-AU" b="1" baseline="0" dirty="0" smtClean="0"/>
              <a:t> Access and Outcomes for Aboriginal and Torres Strait Islander People</a:t>
            </a:r>
            <a:endParaRPr lang="en-AU" b="1" dirty="0" smtClean="0"/>
          </a:p>
          <a:p>
            <a:pPr>
              <a:buClr>
                <a:srgbClr val="000000"/>
              </a:buClr>
              <a:tabLst>
                <a:tab pos="456560" algn="l"/>
              </a:tabLst>
            </a:pPr>
            <a:endParaRPr lang="en-AU" dirty="0"/>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Higher education plays a significant part in Indigenous social and economic development and should be conceptualised as part of broader human capital strategy.</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The Review </a:t>
            </a:r>
            <a:r>
              <a:rPr lang="en-AU" dirty="0"/>
              <a:t>found that </a:t>
            </a:r>
            <a:r>
              <a:rPr lang="en-AU" dirty="0" smtClean="0"/>
              <a:t>the clustering</a:t>
            </a:r>
            <a:r>
              <a:rPr lang="en-AU" baseline="0" dirty="0" smtClean="0"/>
              <a:t> of </a:t>
            </a:r>
            <a:r>
              <a:rPr lang="en-AU" dirty="0" smtClean="0"/>
              <a:t>Indigenous student participation within </a:t>
            </a:r>
            <a:r>
              <a:rPr lang="en-AU" dirty="0"/>
              <a:t>a narrow range of </a:t>
            </a:r>
            <a:r>
              <a:rPr lang="en-AU" dirty="0" smtClean="0"/>
              <a:t>disciplines was working against</a:t>
            </a:r>
            <a:r>
              <a:rPr lang="en-AU" baseline="0" dirty="0" smtClean="0"/>
              <a:t> a</a:t>
            </a:r>
            <a:r>
              <a:rPr lang="en-AU" dirty="0" smtClean="0"/>
              <a:t>ccess to </a:t>
            </a:r>
            <a:r>
              <a:rPr lang="en-AU" dirty="0"/>
              <a:t>professional </a:t>
            </a:r>
            <a:r>
              <a:rPr lang="en-AU" dirty="0" smtClean="0"/>
              <a:t>careers.</a:t>
            </a:r>
            <a:endParaRPr lang="en-AU" dirty="0"/>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It also reduces the capacity </a:t>
            </a:r>
            <a:r>
              <a:rPr lang="en-AU" dirty="0"/>
              <a:t>of </a:t>
            </a:r>
            <a:r>
              <a:rPr lang="en-AU" dirty="0" smtClean="0"/>
              <a:t>non-Indigenous professionals </a:t>
            </a:r>
            <a:r>
              <a:rPr lang="en-AU" dirty="0"/>
              <a:t>to understand and incorporate Indigenous knowledges and </a:t>
            </a:r>
            <a:r>
              <a:rPr lang="en-AU" dirty="0" smtClean="0"/>
              <a:t>perspectives.</a:t>
            </a:r>
            <a:endParaRPr lang="en-AU" dirty="0"/>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According to recent Census data, </a:t>
            </a:r>
            <a:r>
              <a:rPr lang="en-AU" baseline="0" dirty="0" smtClean="0"/>
              <a:t>Labourer is the most common occupation reported by Indigenous people, and </a:t>
            </a:r>
            <a:r>
              <a:rPr lang="en-AU" dirty="0" smtClean="0"/>
              <a:t>only 11% of Indigenous</a:t>
            </a:r>
            <a:r>
              <a:rPr lang="en-AU" baseline="0" dirty="0" smtClean="0"/>
              <a:t> people report being employed as professionals.</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The Review </a:t>
            </a:r>
            <a:r>
              <a:rPr lang="en-AU" dirty="0"/>
              <a:t>highlighted the role of </a:t>
            </a:r>
            <a:r>
              <a:rPr lang="en-AU" dirty="0" smtClean="0"/>
              <a:t>faculties </a:t>
            </a:r>
            <a:r>
              <a:rPr lang="en-AU" dirty="0"/>
              <a:t>in </a:t>
            </a:r>
            <a:r>
              <a:rPr lang="en-AU" dirty="0" smtClean="0"/>
              <a:t>students’ professional preparation.</a:t>
            </a:r>
            <a:endParaRPr lang="en-AU" dirty="0"/>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It </a:t>
            </a:r>
            <a:r>
              <a:rPr lang="en-AU" dirty="0"/>
              <a:t>recommended </a:t>
            </a:r>
            <a:r>
              <a:rPr lang="en-AU" dirty="0" smtClean="0"/>
              <a:t>faculties </a:t>
            </a:r>
            <a:r>
              <a:rPr lang="en-AU" dirty="0"/>
              <a:t>work with professional bodies, employers and communities to drive growth in the number and breadth of Indigenous </a:t>
            </a:r>
            <a:r>
              <a:rPr lang="en-AU" smtClean="0"/>
              <a:t>professionals.</a:t>
            </a:r>
            <a:endParaRPr lang="en-AU" dirty="0"/>
          </a:p>
        </p:txBody>
      </p:sp>
      <p:sp>
        <p:nvSpPr>
          <p:cNvPr id="4" name="Slide Number Placeholder 3"/>
          <p:cNvSpPr>
            <a:spLocks noGrp="1"/>
          </p:cNvSpPr>
          <p:nvPr>
            <p:ph type="sldNum" sz="quarter" idx="10"/>
          </p:nvPr>
        </p:nvSpPr>
        <p:spPr/>
        <p:txBody>
          <a:bodyPr/>
          <a:lstStyle/>
          <a:p>
            <a:fld id="{BF1DDD60-05ED-450B-BA61-A2A6598777D2}" type="slidenum">
              <a:rPr lang="en-AU" smtClean="0"/>
              <a:t>4</a:t>
            </a:fld>
            <a:endParaRPr lang="en-AU" dirty="0"/>
          </a:p>
        </p:txBody>
      </p:sp>
    </p:spTree>
    <p:extLst>
      <p:ext uri="{BB962C8B-B14F-4D97-AF65-F5344CB8AC3E}">
        <p14:creationId xmlns:p14="http://schemas.microsoft.com/office/powerpoint/2010/main" val="2659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427038"/>
            <a:ext cx="4125913" cy="3095625"/>
          </a:xfrm>
        </p:spPr>
      </p:sp>
      <p:sp>
        <p:nvSpPr>
          <p:cNvPr id="3" name="Notes Placeholder 2"/>
          <p:cNvSpPr>
            <a:spLocks noGrp="1"/>
          </p:cNvSpPr>
          <p:nvPr>
            <p:ph type="body" idx="1"/>
          </p:nvPr>
        </p:nvSpPr>
        <p:spPr>
          <a:xfrm>
            <a:off x="446509" y="3667175"/>
            <a:ext cx="5976663" cy="5904656"/>
          </a:xfrm>
        </p:spPr>
        <p:txBody>
          <a:bodyPr/>
          <a:lstStyle/>
          <a:p>
            <a:pPr>
              <a:buClr>
                <a:srgbClr val="000000"/>
              </a:buClr>
              <a:tabLst>
                <a:tab pos="456560" algn="l"/>
              </a:tabLst>
            </a:pPr>
            <a:r>
              <a:rPr lang="en-AU" b="1" dirty="0" smtClean="0">
                <a:solidFill>
                  <a:srgbClr val="000000"/>
                </a:solidFill>
                <a:ea typeface="Times New Roman"/>
              </a:rPr>
              <a:t>Indigenous enrolments in</a:t>
            </a:r>
            <a:r>
              <a:rPr lang="en-AU" b="1" baseline="0" dirty="0" smtClean="0">
                <a:solidFill>
                  <a:srgbClr val="000000"/>
                </a:solidFill>
                <a:ea typeface="Times New Roman"/>
              </a:rPr>
              <a:t> STEM disciplines</a:t>
            </a:r>
          </a:p>
          <a:p>
            <a:pPr>
              <a:buClr>
                <a:srgbClr val="000000"/>
              </a:buClr>
              <a:tabLst>
                <a:tab pos="456560" algn="l"/>
              </a:tabLst>
            </a:pPr>
            <a:endParaRPr lang="en-AU" dirty="0" smtClean="0">
              <a:solidFill>
                <a:srgbClr val="000000"/>
              </a:solidFill>
              <a:ea typeface="Times New Roman"/>
            </a:endParaRP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solidFill>
                  <a:srgbClr val="000000"/>
                </a:solidFill>
                <a:ea typeface="Times New Roman"/>
              </a:rPr>
              <a:t>The next couple of slides provide a snapshot of how the higher</a:t>
            </a:r>
            <a:r>
              <a:rPr lang="en-AU" baseline="0" dirty="0" smtClean="0">
                <a:solidFill>
                  <a:srgbClr val="000000"/>
                </a:solidFill>
                <a:ea typeface="Times New Roman"/>
              </a:rPr>
              <a:t> education sector is faring in attracting and supporting Indigenous students in STEM disciplines, including Mathematical Sciences.</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solidFill>
                  <a:srgbClr val="000000"/>
                </a:solidFill>
                <a:ea typeface="Times New Roman"/>
              </a:rPr>
              <a:t>It includes</a:t>
            </a:r>
            <a:r>
              <a:rPr lang="en-AU" baseline="0" dirty="0" smtClean="0">
                <a:solidFill>
                  <a:srgbClr val="000000"/>
                </a:solidFill>
                <a:ea typeface="Times New Roman"/>
              </a:rPr>
              <a:t>:</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solidFill>
                  <a:srgbClr val="000000"/>
                </a:solidFill>
                <a:ea typeface="Times New Roman"/>
              </a:rPr>
              <a:t>Indigenous enrolments for 2013 in Science, Information Technology, Engineering and Mathematics.</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solidFill>
                  <a:srgbClr val="000000"/>
                </a:solidFill>
                <a:ea typeface="Times New Roman"/>
              </a:rPr>
              <a:t>Growth in Indigenous enrolments in each of these areas since 2005.</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solidFill>
                  <a:srgbClr val="000000"/>
                </a:solidFill>
                <a:ea typeface="Times New Roman"/>
              </a:rPr>
              <a:t>Indigenous enrolments in each area as a proportion of total enrolments in that area.</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solidFill>
                  <a:srgbClr val="000000"/>
                </a:solidFill>
                <a:ea typeface="Times New Roman"/>
              </a:rPr>
              <a:t>The number of Indigenous enrolments we would need in order to achieve parity with population share.</a:t>
            </a:r>
            <a:endParaRPr lang="en-AU" dirty="0">
              <a:solidFill>
                <a:srgbClr val="000000"/>
              </a:solidFill>
              <a:ea typeface="Times New Roman"/>
            </a:endParaRP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smtClean="0">
              <a:solidFill>
                <a:srgbClr val="000000"/>
              </a:solidFill>
              <a:ea typeface="Times New Roman"/>
            </a:endParaRP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solidFill>
                  <a:srgbClr val="000000"/>
                </a:solidFill>
                <a:ea typeface="Times New Roman"/>
              </a:rPr>
              <a:t>Indigenous enrolments </a:t>
            </a:r>
            <a:r>
              <a:rPr lang="en-AU" baseline="0" dirty="0" smtClean="0">
                <a:solidFill>
                  <a:srgbClr val="000000"/>
                </a:solidFill>
                <a:ea typeface="Times New Roman"/>
              </a:rPr>
              <a:t>have risen significantly in all STEM disciplines since 2005.</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solidFill>
                  <a:srgbClr val="000000"/>
                </a:solidFill>
                <a:ea typeface="Times New Roman"/>
              </a:rPr>
              <a:t>This is particularly the case in </a:t>
            </a:r>
            <a:r>
              <a:rPr lang="en-AU" dirty="0" smtClean="0">
                <a:solidFill>
                  <a:srgbClr val="000000"/>
                </a:solidFill>
                <a:ea typeface="Times New Roman"/>
              </a:rPr>
              <a:t>Mathematical Sciences, which</a:t>
            </a:r>
            <a:r>
              <a:rPr lang="en-AU" baseline="0" dirty="0" smtClean="0">
                <a:solidFill>
                  <a:srgbClr val="000000"/>
                </a:solidFill>
                <a:ea typeface="Times New Roman"/>
              </a:rPr>
              <a:t> has experienced a 300% increase (but from a </a:t>
            </a:r>
            <a:r>
              <a:rPr lang="en-AU" dirty="0" smtClean="0">
                <a:solidFill>
                  <a:srgbClr val="000000"/>
                </a:solidFill>
                <a:ea typeface="Times New Roman"/>
              </a:rPr>
              <a:t>very low base).</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smtClean="0">
              <a:solidFill>
                <a:srgbClr val="000000"/>
              </a:solidFill>
              <a:ea typeface="Times New Roman"/>
            </a:endParaRP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Mathematics,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Indigenous enrolments were still well below parity</a:t>
            </a:r>
            <a:r>
              <a:rPr lang="en-US" sz="1200" kern="1200" baseline="0" dirty="0" smtClean="0">
                <a:solidFill>
                  <a:schemeClr val="tx1"/>
                </a:solidFill>
                <a:effectLst/>
                <a:latin typeface="+mn-lt"/>
                <a:ea typeface="+mn-ea"/>
                <a:cs typeface="+mn-cs"/>
              </a:rPr>
              <a:t> in 2013.</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Indigenous students accounted for only 0.55% of all Mathematics enrolments. </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solidFill>
                  <a:srgbClr val="000000"/>
                </a:solidFill>
                <a:ea typeface="Times New Roman"/>
              </a:rPr>
              <a:t>Indigenous</a:t>
            </a:r>
            <a:r>
              <a:rPr lang="en-AU" baseline="0" dirty="0" smtClean="0">
                <a:solidFill>
                  <a:srgbClr val="000000"/>
                </a:solidFill>
                <a:ea typeface="Times New Roman"/>
              </a:rPr>
              <a:t> people account for </a:t>
            </a:r>
            <a:r>
              <a:rPr lang="en-AU" dirty="0" smtClean="0">
                <a:solidFill>
                  <a:srgbClr val="000000"/>
                </a:solidFill>
                <a:ea typeface="Times New Roman"/>
              </a:rPr>
              <a:t>2.7% of the working age population. To achieve</a:t>
            </a:r>
            <a:r>
              <a:rPr lang="en-AU" baseline="0" dirty="0" smtClean="0">
                <a:solidFill>
                  <a:srgbClr val="000000"/>
                </a:solidFill>
                <a:ea typeface="Times New Roman"/>
              </a:rPr>
              <a:t> parity, Mathematics would require 119 Indigenous enrolments (we achieved only 24 in 2013).</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smtClean="0">
              <a:solidFill>
                <a:srgbClr val="000000"/>
              </a:solidFill>
              <a:ea typeface="Times New Roman"/>
            </a:endParaRP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solidFill>
                  <a:srgbClr val="000000"/>
                </a:solidFill>
                <a:ea typeface="Times New Roman"/>
              </a:rPr>
              <a:t>Indigenous enrolments in Mathematics were clustered into 11 universities (</a:t>
            </a:r>
            <a:r>
              <a:rPr lang="en-AU" baseline="0" dirty="0" smtClean="0">
                <a:solidFill>
                  <a:srgbClr val="000000"/>
                </a:solidFill>
                <a:ea typeface="Times New Roman"/>
              </a:rPr>
              <a:t>only 3 of these accounted for more than half of Indigenous enrolments).</a:t>
            </a:r>
            <a:endParaRPr lang="en-AU" dirty="0" smtClean="0">
              <a:solidFill>
                <a:srgbClr val="000000"/>
              </a:solidFill>
              <a:ea typeface="Times New Roman"/>
            </a:endParaRPr>
          </a:p>
        </p:txBody>
      </p:sp>
      <p:sp>
        <p:nvSpPr>
          <p:cNvPr id="4" name="Slide Number Placeholder 3"/>
          <p:cNvSpPr>
            <a:spLocks noGrp="1"/>
          </p:cNvSpPr>
          <p:nvPr>
            <p:ph type="sldNum" sz="quarter" idx="10"/>
          </p:nvPr>
        </p:nvSpPr>
        <p:spPr/>
        <p:txBody>
          <a:bodyPr/>
          <a:lstStyle/>
          <a:p>
            <a:fld id="{BF1DDD60-05ED-450B-BA61-A2A6598777D2}" type="slidenum">
              <a:rPr lang="en-AU" smtClean="0">
                <a:solidFill>
                  <a:prstClr val="black"/>
                </a:solidFill>
              </a:rPr>
              <a:pPr/>
              <a:t>5</a:t>
            </a:fld>
            <a:endParaRPr lang="en-AU" dirty="0">
              <a:solidFill>
                <a:prstClr val="black"/>
              </a:solidFill>
            </a:endParaRPr>
          </a:p>
        </p:txBody>
      </p:sp>
    </p:spTree>
    <p:extLst>
      <p:ext uri="{BB962C8B-B14F-4D97-AF65-F5344CB8AC3E}">
        <p14:creationId xmlns:p14="http://schemas.microsoft.com/office/powerpoint/2010/main" val="2659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427038"/>
            <a:ext cx="4125913" cy="3095625"/>
          </a:xfrm>
        </p:spPr>
      </p:sp>
      <p:sp>
        <p:nvSpPr>
          <p:cNvPr id="3" name="Notes Placeholder 2"/>
          <p:cNvSpPr>
            <a:spLocks noGrp="1"/>
          </p:cNvSpPr>
          <p:nvPr>
            <p:ph type="body" idx="1"/>
          </p:nvPr>
        </p:nvSpPr>
        <p:spPr>
          <a:xfrm>
            <a:off x="446509" y="3667175"/>
            <a:ext cx="5976663" cy="5904656"/>
          </a:xfrm>
        </p:spPr>
        <p:txBody>
          <a:bodyPr/>
          <a:lstStyle/>
          <a:p>
            <a:pPr>
              <a:buClr>
                <a:srgbClr val="000000"/>
              </a:buClr>
              <a:tabLst>
                <a:tab pos="456560" algn="l"/>
              </a:tabLst>
            </a:pPr>
            <a:r>
              <a:rPr lang="en-AU" b="1" dirty="0" smtClean="0">
                <a:solidFill>
                  <a:srgbClr val="000000"/>
                </a:solidFill>
                <a:ea typeface="Times New Roman"/>
              </a:rPr>
              <a:t>Indigenous completions in</a:t>
            </a:r>
            <a:r>
              <a:rPr lang="en-AU" b="1" baseline="0" dirty="0" smtClean="0">
                <a:solidFill>
                  <a:srgbClr val="000000"/>
                </a:solidFill>
                <a:ea typeface="Times New Roman"/>
              </a:rPr>
              <a:t> STEM disciplines</a:t>
            </a:r>
          </a:p>
          <a:p>
            <a:pPr>
              <a:buClr>
                <a:srgbClr val="000000"/>
              </a:buClr>
              <a:tabLst>
                <a:tab pos="456560" algn="l"/>
              </a:tabLst>
            </a:pPr>
            <a:endParaRPr lang="en-AU" dirty="0" smtClean="0">
              <a:solidFill>
                <a:srgbClr val="000000"/>
              </a:solidFill>
              <a:ea typeface="Times New Roman"/>
            </a:endParaRP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solidFill>
                  <a:srgbClr val="000000"/>
                </a:solidFill>
                <a:ea typeface="Times New Roman"/>
              </a:rPr>
              <a:t>This</a:t>
            </a:r>
            <a:r>
              <a:rPr lang="en-AU" baseline="0" dirty="0" smtClean="0">
                <a:solidFill>
                  <a:srgbClr val="000000"/>
                </a:solidFill>
                <a:ea typeface="Times New Roman"/>
              </a:rPr>
              <a:t> table </a:t>
            </a:r>
            <a:r>
              <a:rPr lang="en-AU" dirty="0" smtClean="0">
                <a:solidFill>
                  <a:srgbClr val="000000"/>
                </a:solidFill>
                <a:ea typeface="Times New Roman"/>
              </a:rPr>
              <a:t>shows how the </a:t>
            </a:r>
            <a:r>
              <a:rPr lang="en-AU" baseline="0" dirty="0" smtClean="0">
                <a:solidFill>
                  <a:srgbClr val="000000"/>
                </a:solidFill>
                <a:ea typeface="Times New Roman"/>
              </a:rPr>
              <a:t>sector is faring in supporting Indigenous student completions in the STEM disciplines, including Mathematical Sciences.</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solidFill>
                  <a:srgbClr val="000000"/>
                </a:solidFill>
                <a:ea typeface="Times New Roman"/>
              </a:rPr>
              <a:t>It includes</a:t>
            </a:r>
            <a:r>
              <a:rPr lang="en-AU" baseline="0" dirty="0" smtClean="0">
                <a:solidFill>
                  <a:srgbClr val="000000"/>
                </a:solidFill>
                <a:ea typeface="Times New Roman"/>
              </a:rPr>
              <a:t>:</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solidFill>
                  <a:srgbClr val="000000"/>
                </a:solidFill>
                <a:ea typeface="Times New Roman"/>
              </a:rPr>
              <a:t>Indigenous completions for 2013 in Science, Information Technology, Engineering and Mathematics.</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solidFill>
                  <a:srgbClr val="000000"/>
                </a:solidFill>
                <a:ea typeface="Times New Roman"/>
              </a:rPr>
              <a:t>Growth in Indigenous completions in each of these areas since 2005.</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solidFill>
                  <a:srgbClr val="000000"/>
                </a:solidFill>
                <a:ea typeface="Times New Roman"/>
              </a:rPr>
              <a:t>Indigenous completions in each area as a proportion of total enrolments in that area.</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solidFill>
                  <a:srgbClr val="000000"/>
                </a:solidFill>
                <a:ea typeface="Times New Roman"/>
              </a:rPr>
              <a:t>The number of Indigenous completions we would need in order to achieve parity with population share.</a:t>
            </a:r>
            <a:endParaRPr lang="en-AU" dirty="0">
              <a:solidFill>
                <a:srgbClr val="000000"/>
              </a:solidFill>
              <a:ea typeface="Times New Roman"/>
            </a:endParaRP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smtClean="0">
              <a:solidFill>
                <a:srgbClr val="000000"/>
              </a:solidFill>
              <a:ea typeface="Times New Roman"/>
            </a:endParaRP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solidFill>
                  <a:srgbClr val="000000"/>
                </a:solidFill>
                <a:ea typeface="Times New Roman"/>
              </a:rPr>
              <a:t>Indigenous completions </a:t>
            </a:r>
            <a:r>
              <a:rPr lang="en-AU" baseline="0" dirty="0" smtClean="0">
                <a:solidFill>
                  <a:srgbClr val="000000"/>
                </a:solidFill>
                <a:ea typeface="Times New Roman"/>
              </a:rPr>
              <a:t>have risen significantly in all STEM disciplines since 2005, albeit from a </a:t>
            </a:r>
            <a:r>
              <a:rPr lang="en-AU" dirty="0" smtClean="0">
                <a:solidFill>
                  <a:srgbClr val="000000"/>
                </a:solidFill>
                <a:ea typeface="Times New Roman"/>
              </a:rPr>
              <a:t>low base.</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smtClean="0">
              <a:solidFill>
                <a:srgbClr val="000000"/>
              </a:solidFill>
              <a:ea typeface="Times New Roman"/>
            </a:endParaRP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Mathematics,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Indigenous completions were negligible and well below parity.</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Indigenous completions increased by 50% since 2005.</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Indigenous students accounted for only 0.32% of Maths completions. </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solidFill>
                  <a:srgbClr val="000000"/>
                </a:solidFill>
                <a:ea typeface="Times New Roman"/>
              </a:rPr>
              <a:t>To achieve</a:t>
            </a:r>
            <a:r>
              <a:rPr lang="en-AU" baseline="0" dirty="0" smtClean="0">
                <a:solidFill>
                  <a:srgbClr val="000000"/>
                </a:solidFill>
                <a:ea typeface="Times New Roman"/>
              </a:rPr>
              <a:t> population parity, Mathematics would require 25 Indigenous completions (we achieved less than 5 in 2013).</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smtClean="0">
              <a:solidFill>
                <a:srgbClr val="000000"/>
              </a:solidFill>
              <a:ea typeface="Times New Roman"/>
            </a:endParaRP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solidFill>
                  <a:srgbClr val="000000"/>
                </a:solidFill>
                <a:ea typeface="Times New Roman"/>
              </a:rPr>
              <a:t>All Indigenous completions in Mathematics occurred</a:t>
            </a:r>
            <a:r>
              <a:rPr lang="en-AU" baseline="0" dirty="0" smtClean="0">
                <a:solidFill>
                  <a:srgbClr val="000000"/>
                </a:solidFill>
                <a:ea typeface="Times New Roman"/>
              </a:rPr>
              <a:t> in only 3</a:t>
            </a:r>
            <a:r>
              <a:rPr lang="en-AU" dirty="0" smtClean="0">
                <a:solidFill>
                  <a:srgbClr val="000000"/>
                </a:solidFill>
                <a:ea typeface="Times New Roman"/>
              </a:rPr>
              <a:t> universities in 2013</a:t>
            </a:r>
            <a:r>
              <a:rPr lang="en-AU" baseline="0" dirty="0" smtClean="0">
                <a:solidFill>
                  <a:srgbClr val="000000"/>
                </a:solidFill>
                <a:ea typeface="Times New Roman"/>
              </a:rPr>
              <a:t>.</a:t>
            </a:r>
            <a:endParaRPr lang="en-AU" dirty="0" smtClean="0">
              <a:solidFill>
                <a:srgbClr val="000000"/>
              </a:solidFill>
              <a:ea typeface="Times New Roman"/>
            </a:endParaRP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smtClean="0">
              <a:solidFill>
                <a:srgbClr val="000000"/>
              </a:solidFill>
              <a:ea typeface="Times New Roman"/>
            </a:endParaRPr>
          </a:p>
        </p:txBody>
      </p:sp>
      <p:sp>
        <p:nvSpPr>
          <p:cNvPr id="4" name="Slide Number Placeholder 3"/>
          <p:cNvSpPr>
            <a:spLocks noGrp="1"/>
          </p:cNvSpPr>
          <p:nvPr>
            <p:ph type="sldNum" sz="quarter" idx="10"/>
          </p:nvPr>
        </p:nvSpPr>
        <p:spPr/>
        <p:txBody>
          <a:bodyPr/>
          <a:lstStyle/>
          <a:p>
            <a:fld id="{BF1DDD60-05ED-450B-BA61-A2A6598777D2}" type="slidenum">
              <a:rPr lang="en-AU" smtClean="0">
                <a:solidFill>
                  <a:prstClr val="black"/>
                </a:solidFill>
              </a:rPr>
              <a:pPr/>
              <a:t>6</a:t>
            </a:fld>
            <a:endParaRPr lang="en-AU" dirty="0">
              <a:solidFill>
                <a:prstClr val="black"/>
              </a:solidFill>
            </a:endParaRPr>
          </a:p>
        </p:txBody>
      </p:sp>
    </p:spTree>
    <p:extLst>
      <p:ext uri="{BB962C8B-B14F-4D97-AF65-F5344CB8AC3E}">
        <p14:creationId xmlns:p14="http://schemas.microsoft.com/office/powerpoint/2010/main" val="2659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319338" y="355600"/>
            <a:ext cx="2767012" cy="20764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r>
              <a:rPr lang="en-AU" b="1" dirty="0" smtClean="0"/>
              <a:t>Student proficiency levels</a:t>
            </a:r>
          </a:p>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endParaRPr lang="en-AU" dirty="0" smtClean="0"/>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It will come as no surprise to you that </a:t>
            </a:r>
            <a:r>
              <a:rPr lang="en-AU" baseline="0" dirty="0" smtClean="0"/>
              <a:t>participation in STEM subjects at university level is hampered by a significant gap in student proficiency in related learning areas in the school years.</a:t>
            </a:r>
            <a:endParaRPr lang="en-AU" dirty="0" smtClean="0"/>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We have commissioned the </a:t>
            </a:r>
            <a:r>
              <a:rPr lang="en-AU" baseline="0" dirty="0" smtClean="0"/>
              <a:t>Australian Council for Educational Research to analyse Indigenous data from key standardised tests. </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The tests are:</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PISA – The Programme for International Student Assessment</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err="1" smtClean="0"/>
              <a:t>TIMMS</a:t>
            </a:r>
            <a:r>
              <a:rPr lang="en-AU" baseline="0" dirty="0" smtClean="0"/>
              <a:t> – The Trends in International Mathematics and Science Study</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err="1" smtClean="0"/>
              <a:t>PIRLS</a:t>
            </a:r>
            <a:r>
              <a:rPr lang="en-AU" baseline="0" dirty="0" smtClean="0"/>
              <a:t> – The Progress in International Reading Literacy Study</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err="1" smtClean="0"/>
              <a:t>NAPLAN</a:t>
            </a:r>
            <a:r>
              <a:rPr lang="en-AU" baseline="0" dirty="0" smtClean="0"/>
              <a:t> – The National Assessment Program – Literacy and Numeracy.</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baseline="0" dirty="0" smtClean="0"/>
              <a:t>These assessments cover students in Years 3, 5, 7 and 9, and samples of students in Year 4 or Year 8, or aged 15.</a:t>
            </a:r>
            <a:endParaRPr lang="en-AU" baseline="0" dirty="0" smtClean="0"/>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smtClean="0"/>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The following slides are taken from ACER’s draft report.</a:t>
            </a:r>
          </a:p>
          <a:p>
            <a:pPr marL="0" marR="0" lvl="0" indent="0" algn="l" defTabSz="1800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smtClean="0"/>
          </a:p>
          <a:p>
            <a:pPr marL="0" marR="0" lvl="0" indent="0" algn="l" defTabSz="1800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smtClean="0"/>
              <a:t>PISA</a:t>
            </a:r>
          </a:p>
          <a:p>
            <a:pPr marL="0" marR="0" lvl="0" indent="0" algn="l" defTabSz="1800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dirty="0" smtClean="0"/>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b="0" baseline="0" dirty="0" smtClean="0"/>
              <a:t>In mathematical literacy 15 year-old Indigenous students were more than 2.5 years behind their non-Indigenous peers. </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b="0" baseline="0" dirty="0" smtClean="0"/>
              <a:t>Indigenous students were underrepresented at the higher end of the mathematical literacy proficiency scale and overrepresented at the lower end.</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baseline="0" dirty="0" smtClean="0"/>
              <a:t>There was no change in the difference between Indigenous and non-Indigenous students over time.</a:t>
            </a:r>
          </a:p>
          <a:p>
            <a:pPr marL="342420" marR="0" lvl="0" indent="-342420" algn="l" defTabSz="914400" rtl="0" eaLnBrk="1" fontAlgn="auto" latinLnBrk="0" hangingPunct="1">
              <a:lnSpc>
                <a:spcPct val="100000"/>
              </a:lnSpc>
              <a:spcBef>
                <a:spcPts val="0"/>
              </a:spcBef>
              <a:spcAft>
                <a:spcPts val="0"/>
              </a:spcAft>
              <a:buClr>
                <a:srgbClr val="000000"/>
              </a:buClr>
              <a:buSzTx/>
              <a:buFont typeface="Symbol"/>
              <a:buChar char=""/>
              <a:tabLst>
                <a:tab pos="456560" algn="l"/>
              </a:tabLst>
              <a:defRPr/>
            </a:pPr>
            <a:endParaRPr lang="en-AU" sz="1200" kern="1200" dirty="0" smtClean="0">
              <a:solidFill>
                <a:schemeClr val="tx1"/>
              </a:solidFill>
              <a:effectLst/>
              <a:latin typeface="+mn-lt"/>
              <a:ea typeface="+mn-ea"/>
              <a:cs typeface="+mn-cs"/>
            </a:endParaRP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This chart shows performance on the science literacy tasks of PISA 2012 for both Indigenous and non-Indigenous students.</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The numbers at the high performance end are difficult to read because some of them are so small…</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Of the Indigenous students, only 2% performed at Level 5 and a negligible proportion performed at Level 6. </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Of the non-Indigenous students, 11% performed at Level 5 and 2% performed at Level 6.</a:t>
            </a:r>
          </a:p>
          <a:p>
            <a:endParaRPr lang="en-US" alt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910" indent="-285350" eaLnBrk="0" hangingPunct="0">
              <a:spcBef>
                <a:spcPct val="30000"/>
              </a:spcBef>
              <a:defRPr sz="1200">
                <a:solidFill>
                  <a:schemeClr val="tx1"/>
                </a:solidFill>
                <a:latin typeface="Arial" charset="0"/>
                <a:ea typeface="MS PGothic" pitchFamily="34" charset="-128"/>
              </a:defRPr>
            </a:lvl2pPr>
            <a:lvl3pPr marL="1141400" indent="-228280" eaLnBrk="0" hangingPunct="0">
              <a:spcBef>
                <a:spcPct val="30000"/>
              </a:spcBef>
              <a:defRPr sz="1200">
                <a:solidFill>
                  <a:schemeClr val="tx1"/>
                </a:solidFill>
                <a:latin typeface="Arial" charset="0"/>
                <a:ea typeface="MS PGothic" pitchFamily="34" charset="-128"/>
              </a:defRPr>
            </a:lvl3pPr>
            <a:lvl4pPr marL="1597960" indent="-228280" eaLnBrk="0" hangingPunct="0">
              <a:spcBef>
                <a:spcPct val="30000"/>
              </a:spcBef>
              <a:defRPr sz="1200">
                <a:solidFill>
                  <a:schemeClr val="tx1"/>
                </a:solidFill>
                <a:latin typeface="Arial" charset="0"/>
                <a:ea typeface="MS PGothic" pitchFamily="34" charset="-128"/>
              </a:defRPr>
            </a:lvl4pPr>
            <a:lvl5pPr marL="2054520" indent="-228280" eaLnBrk="0" hangingPunct="0">
              <a:spcBef>
                <a:spcPct val="30000"/>
              </a:spcBef>
              <a:defRPr sz="1200">
                <a:solidFill>
                  <a:schemeClr val="tx1"/>
                </a:solidFill>
                <a:latin typeface="Arial" charset="0"/>
                <a:ea typeface="MS PGothic" pitchFamily="34" charset="-128"/>
              </a:defRPr>
            </a:lvl5pPr>
            <a:lvl6pPr marL="2511080" indent="-228280" eaLnBrk="0" fontAlgn="base" hangingPunct="0">
              <a:spcBef>
                <a:spcPct val="30000"/>
              </a:spcBef>
              <a:spcAft>
                <a:spcPct val="0"/>
              </a:spcAft>
              <a:defRPr sz="1200">
                <a:solidFill>
                  <a:schemeClr val="tx1"/>
                </a:solidFill>
                <a:latin typeface="Arial" charset="0"/>
                <a:ea typeface="MS PGothic" pitchFamily="34" charset="-128"/>
              </a:defRPr>
            </a:lvl6pPr>
            <a:lvl7pPr marL="2967639" indent="-228280" eaLnBrk="0" fontAlgn="base" hangingPunct="0">
              <a:spcBef>
                <a:spcPct val="30000"/>
              </a:spcBef>
              <a:spcAft>
                <a:spcPct val="0"/>
              </a:spcAft>
              <a:defRPr sz="1200">
                <a:solidFill>
                  <a:schemeClr val="tx1"/>
                </a:solidFill>
                <a:latin typeface="Arial" charset="0"/>
                <a:ea typeface="MS PGothic" pitchFamily="34" charset="-128"/>
              </a:defRPr>
            </a:lvl7pPr>
            <a:lvl8pPr marL="3424199" indent="-228280" eaLnBrk="0" fontAlgn="base" hangingPunct="0">
              <a:spcBef>
                <a:spcPct val="30000"/>
              </a:spcBef>
              <a:spcAft>
                <a:spcPct val="0"/>
              </a:spcAft>
              <a:defRPr sz="1200">
                <a:solidFill>
                  <a:schemeClr val="tx1"/>
                </a:solidFill>
                <a:latin typeface="Arial" charset="0"/>
                <a:ea typeface="MS PGothic" pitchFamily="34" charset="-128"/>
              </a:defRPr>
            </a:lvl8pPr>
            <a:lvl9pPr marL="3880759" indent="-2282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471AD7D-41FA-4F20-9231-D8789C867538}" type="slidenum">
              <a:rPr lang="en-US" altLang="en-US" smtClean="0"/>
              <a:pPr eaLnBrk="1" hangingPunct="1">
                <a:spcBef>
                  <a:spcPct val="0"/>
                </a:spcBef>
              </a:pPr>
              <a:t>7</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319338" y="355600"/>
            <a:ext cx="2767012" cy="20764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r>
              <a:rPr lang="en-AU" b="1" dirty="0" smtClean="0"/>
              <a:t>PISA 2012 science literacy proficiency</a:t>
            </a:r>
          </a:p>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endParaRPr lang="en-AU" dirty="0" smtClean="0"/>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In PISA scientific literacy, the difference in scores between Indigenous</a:t>
            </a:r>
            <a:r>
              <a:rPr lang="en-AU" sz="1200" kern="1200" baseline="0" dirty="0" smtClean="0">
                <a:solidFill>
                  <a:schemeClr val="tx1"/>
                </a:solidFill>
                <a:effectLst/>
                <a:latin typeface="+mn-lt"/>
                <a:ea typeface="+mn-ea"/>
                <a:cs typeface="+mn-cs"/>
              </a:rPr>
              <a:t> and non-Indigenous students </a:t>
            </a:r>
            <a:r>
              <a:rPr lang="en-AU" sz="1200" kern="1200" dirty="0" smtClean="0">
                <a:solidFill>
                  <a:schemeClr val="tx1"/>
                </a:solidFill>
                <a:effectLst/>
                <a:latin typeface="+mn-lt"/>
                <a:ea typeface="+mn-ea"/>
                <a:cs typeface="+mn-cs"/>
              </a:rPr>
              <a:t>equates to about 2.5 years of schooling.</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37% of Indigenous students were low performers in scientific literacy compared to 13% of non-Indigenous.</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b="0" baseline="0" dirty="0" smtClean="0"/>
              <a:t>Indigenous students were underrepresented at the higher end of the science literacy proficiency scale and overrepresented at the lower end.</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The performance of Indigenous and non-Indigenous students in scientific literacy has not changed significantly between PISA 2006 and PISA 2012.</a:t>
            </a:r>
          </a:p>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endParaRPr lang="en-AU" sz="1200" kern="1200" dirty="0" smtClean="0">
              <a:solidFill>
                <a:schemeClr val="tx1"/>
              </a:solidFill>
              <a:effectLst/>
              <a:latin typeface="+mn-lt"/>
              <a:ea typeface="+mn-ea"/>
              <a:cs typeface="+mn-cs"/>
            </a:endParaRP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This chart shows performance on the science literacy tasks in PISA 2012.</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The numbers at the high performance end are difficult to read because some of them are so small…</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Of the Indigenous students, only 2% performed at Level 5 and a negligible proportion performed at Level 6. </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Of the non-Indigenous students, 11% performed at Level 5 and 2% performed at Level 6.</a:t>
            </a:r>
          </a:p>
          <a:p>
            <a:endParaRPr lang="en-US" alt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910" indent="-285350" eaLnBrk="0" hangingPunct="0">
              <a:spcBef>
                <a:spcPct val="30000"/>
              </a:spcBef>
              <a:defRPr sz="1200">
                <a:solidFill>
                  <a:schemeClr val="tx1"/>
                </a:solidFill>
                <a:latin typeface="Arial" charset="0"/>
                <a:ea typeface="MS PGothic" pitchFamily="34" charset="-128"/>
              </a:defRPr>
            </a:lvl2pPr>
            <a:lvl3pPr marL="1141400" indent="-228280" eaLnBrk="0" hangingPunct="0">
              <a:spcBef>
                <a:spcPct val="30000"/>
              </a:spcBef>
              <a:defRPr sz="1200">
                <a:solidFill>
                  <a:schemeClr val="tx1"/>
                </a:solidFill>
                <a:latin typeface="Arial" charset="0"/>
                <a:ea typeface="MS PGothic" pitchFamily="34" charset="-128"/>
              </a:defRPr>
            </a:lvl3pPr>
            <a:lvl4pPr marL="1597960" indent="-228280" eaLnBrk="0" hangingPunct="0">
              <a:spcBef>
                <a:spcPct val="30000"/>
              </a:spcBef>
              <a:defRPr sz="1200">
                <a:solidFill>
                  <a:schemeClr val="tx1"/>
                </a:solidFill>
                <a:latin typeface="Arial" charset="0"/>
                <a:ea typeface="MS PGothic" pitchFamily="34" charset="-128"/>
              </a:defRPr>
            </a:lvl4pPr>
            <a:lvl5pPr marL="2054520" indent="-228280" eaLnBrk="0" hangingPunct="0">
              <a:spcBef>
                <a:spcPct val="30000"/>
              </a:spcBef>
              <a:defRPr sz="1200">
                <a:solidFill>
                  <a:schemeClr val="tx1"/>
                </a:solidFill>
                <a:latin typeface="Arial" charset="0"/>
                <a:ea typeface="MS PGothic" pitchFamily="34" charset="-128"/>
              </a:defRPr>
            </a:lvl5pPr>
            <a:lvl6pPr marL="2511080" indent="-228280" eaLnBrk="0" fontAlgn="base" hangingPunct="0">
              <a:spcBef>
                <a:spcPct val="30000"/>
              </a:spcBef>
              <a:spcAft>
                <a:spcPct val="0"/>
              </a:spcAft>
              <a:defRPr sz="1200">
                <a:solidFill>
                  <a:schemeClr val="tx1"/>
                </a:solidFill>
                <a:latin typeface="Arial" charset="0"/>
                <a:ea typeface="MS PGothic" pitchFamily="34" charset="-128"/>
              </a:defRPr>
            </a:lvl6pPr>
            <a:lvl7pPr marL="2967639" indent="-228280" eaLnBrk="0" fontAlgn="base" hangingPunct="0">
              <a:spcBef>
                <a:spcPct val="30000"/>
              </a:spcBef>
              <a:spcAft>
                <a:spcPct val="0"/>
              </a:spcAft>
              <a:defRPr sz="1200">
                <a:solidFill>
                  <a:schemeClr val="tx1"/>
                </a:solidFill>
                <a:latin typeface="Arial" charset="0"/>
                <a:ea typeface="MS PGothic" pitchFamily="34" charset="-128"/>
              </a:defRPr>
            </a:lvl7pPr>
            <a:lvl8pPr marL="3424199" indent="-228280" eaLnBrk="0" fontAlgn="base" hangingPunct="0">
              <a:spcBef>
                <a:spcPct val="30000"/>
              </a:spcBef>
              <a:spcAft>
                <a:spcPct val="0"/>
              </a:spcAft>
              <a:defRPr sz="1200">
                <a:solidFill>
                  <a:schemeClr val="tx1"/>
                </a:solidFill>
                <a:latin typeface="Arial" charset="0"/>
                <a:ea typeface="MS PGothic" pitchFamily="34" charset="-128"/>
              </a:defRPr>
            </a:lvl8pPr>
            <a:lvl9pPr marL="3880759" indent="-2282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471AD7D-41FA-4F20-9231-D8789C867538}" type="slidenum">
              <a:rPr lang="en-US" altLang="en-US" smtClean="0"/>
              <a:pPr eaLnBrk="1" hangingPunct="1">
                <a:spcBef>
                  <a:spcPct val="0"/>
                </a:spcBef>
              </a:pPr>
              <a:t>8</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319338" y="355600"/>
            <a:ext cx="2767012" cy="20764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r>
              <a:rPr lang="en-AU" b="1" dirty="0" smtClean="0"/>
              <a:t>PISA 2012 mathematical literacy proficiency</a:t>
            </a:r>
          </a:p>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endParaRPr lang="en-AU" b="1" dirty="0" smtClean="0"/>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b="0" baseline="0" dirty="0" smtClean="0"/>
              <a:t>In mathematical literacy, the performance of 15 year-old Indigenous students equates to more than 2.5 years behind their non-Indigenous peers. </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b="0" baseline="0" dirty="0" smtClean="0"/>
              <a:t>Indigenous students were underrepresented at the higher end of the mathematical literacy proficiency scale and overrepresented at the lower end.</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Change over time:</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Indigenous students’ mean scores remained constant from PISA 2003 to PISA 2009.</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Indigenous students’ mean scores were significantly lower in PISA 2012 than in 2003 (23 points on average).</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Non-Indigenous students’ mean scores have been decreasing since PISA 2003, with a significant decline from PISA 2003 to PISA 2012</a:t>
            </a:r>
            <a:r>
              <a:rPr lang="en-AU" sz="1200" kern="1200" baseline="0" dirty="0" smtClean="0">
                <a:solidFill>
                  <a:schemeClr val="tx1"/>
                </a:solidFill>
                <a:effectLst/>
                <a:latin typeface="+mn-lt"/>
                <a:ea typeface="+mn-ea"/>
                <a:cs typeface="+mn-cs"/>
              </a:rPr>
              <a:t> (19 points on average).</a:t>
            </a:r>
            <a:endParaRPr lang="en-AU" sz="1200" kern="1200" dirty="0" smtClean="0">
              <a:solidFill>
                <a:schemeClr val="tx1"/>
              </a:solidFill>
              <a:effectLst/>
              <a:latin typeface="+mn-lt"/>
              <a:ea typeface="+mn-ea"/>
              <a:cs typeface="+mn-cs"/>
            </a:endParaRP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smtClean="0">
              <a:solidFill>
                <a:schemeClr val="tx1"/>
              </a:solidFill>
              <a:effectLst/>
              <a:latin typeface="+mn-lt"/>
              <a:ea typeface="+mn-ea"/>
              <a:cs typeface="+mn-cs"/>
            </a:endParaRP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Mathematical literacy performance for Indigenous students remained constant from PISA 2003 to PISA 2009. In PISA 2012, Indigenous students achieved a mean score of 417 points, which was significantly lower, by 23 score points on average, than the mean mathematical literacy score in PISA 2003 (see Table 23).  The average mathematical literacy performance for non-Indigenous students has been decreasing since PISA 2003, with a significant decline of 19 score points on average between PISA 2003 and PISA 2012.</a:t>
            </a:r>
          </a:p>
          <a:p>
            <a:pPr marL="0" marR="0" lvl="0" indent="0" algn="l" defTabSz="1800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baseline="0" dirty="0" smtClean="0"/>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In mathematics the gap at the high end is even greater than in science literacy.</a:t>
            </a:r>
          </a:p>
          <a:p>
            <a:pPr marL="180000" marR="0" lvl="0"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This chart shows performance on the mathematics literacy tasks in PISA 2012.</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Of the Indigenous students, only 2% performed at Level 5 and 0.3% performed at Level 6. </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Of the non-Indigenous students, 11% performed at Level 5 and 4% performed at Level 6.</a:t>
            </a:r>
          </a:p>
          <a:p>
            <a:pPr marL="637200" marR="0" lvl="1" indent="-180000" algn="l" defTabSz="1800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aseline="0"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910" indent="-285350" eaLnBrk="0" hangingPunct="0">
              <a:spcBef>
                <a:spcPct val="30000"/>
              </a:spcBef>
              <a:defRPr sz="1200">
                <a:solidFill>
                  <a:schemeClr val="tx1"/>
                </a:solidFill>
                <a:latin typeface="Arial" charset="0"/>
                <a:ea typeface="MS PGothic" pitchFamily="34" charset="-128"/>
              </a:defRPr>
            </a:lvl2pPr>
            <a:lvl3pPr marL="1141400" indent="-228280" eaLnBrk="0" hangingPunct="0">
              <a:spcBef>
                <a:spcPct val="30000"/>
              </a:spcBef>
              <a:defRPr sz="1200">
                <a:solidFill>
                  <a:schemeClr val="tx1"/>
                </a:solidFill>
                <a:latin typeface="Arial" charset="0"/>
                <a:ea typeface="MS PGothic" pitchFamily="34" charset="-128"/>
              </a:defRPr>
            </a:lvl3pPr>
            <a:lvl4pPr marL="1597960" indent="-228280" eaLnBrk="0" hangingPunct="0">
              <a:spcBef>
                <a:spcPct val="30000"/>
              </a:spcBef>
              <a:defRPr sz="1200">
                <a:solidFill>
                  <a:schemeClr val="tx1"/>
                </a:solidFill>
                <a:latin typeface="Arial" charset="0"/>
                <a:ea typeface="MS PGothic" pitchFamily="34" charset="-128"/>
              </a:defRPr>
            </a:lvl4pPr>
            <a:lvl5pPr marL="2054520" indent="-228280" eaLnBrk="0" hangingPunct="0">
              <a:spcBef>
                <a:spcPct val="30000"/>
              </a:spcBef>
              <a:defRPr sz="1200">
                <a:solidFill>
                  <a:schemeClr val="tx1"/>
                </a:solidFill>
                <a:latin typeface="Arial" charset="0"/>
                <a:ea typeface="MS PGothic" pitchFamily="34" charset="-128"/>
              </a:defRPr>
            </a:lvl5pPr>
            <a:lvl6pPr marL="2511080" indent="-228280" eaLnBrk="0" fontAlgn="base" hangingPunct="0">
              <a:spcBef>
                <a:spcPct val="30000"/>
              </a:spcBef>
              <a:spcAft>
                <a:spcPct val="0"/>
              </a:spcAft>
              <a:defRPr sz="1200">
                <a:solidFill>
                  <a:schemeClr val="tx1"/>
                </a:solidFill>
                <a:latin typeface="Arial" charset="0"/>
                <a:ea typeface="MS PGothic" pitchFamily="34" charset="-128"/>
              </a:defRPr>
            </a:lvl6pPr>
            <a:lvl7pPr marL="2967639" indent="-228280" eaLnBrk="0" fontAlgn="base" hangingPunct="0">
              <a:spcBef>
                <a:spcPct val="30000"/>
              </a:spcBef>
              <a:spcAft>
                <a:spcPct val="0"/>
              </a:spcAft>
              <a:defRPr sz="1200">
                <a:solidFill>
                  <a:schemeClr val="tx1"/>
                </a:solidFill>
                <a:latin typeface="Arial" charset="0"/>
                <a:ea typeface="MS PGothic" pitchFamily="34" charset="-128"/>
              </a:defRPr>
            </a:lvl7pPr>
            <a:lvl8pPr marL="3424199" indent="-228280" eaLnBrk="0" fontAlgn="base" hangingPunct="0">
              <a:spcBef>
                <a:spcPct val="30000"/>
              </a:spcBef>
              <a:spcAft>
                <a:spcPct val="0"/>
              </a:spcAft>
              <a:defRPr sz="1200">
                <a:solidFill>
                  <a:schemeClr val="tx1"/>
                </a:solidFill>
                <a:latin typeface="Arial" charset="0"/>
                <a:ea typeface="MS PGothic" pitchFamily="34" charset="-128"/>
              </a:defRPr>
            </a:lvl8pPr>
            <a:lvl9pPr marL="3880759" indent="-2282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471AD7D-41FA-4F20-9231-D8789C867538}" type="slidenum">
              <a:rPr lang="en-US"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17" name="Footer Placeholder 16"/>
          <p:cNvSpPr>
            <a:spLocks noGrp="1"/>
          </p:cNvSpPr>
          <p:nvPr>
            <p:ph type="ftr" sz="quarter" idx="11"/>
          </p:nvPr>
        </p:nvSpPr>
        <p:spPr/>
        <p:txBody>
          <a:bodyPr/>
          <a:lstStyle/>
          <a:p>
            <a:endParaRPr lang="en-AU" dirty="0"/>
          </a:p>
        </p:txBody>
      </p:sp>
      <p:sp>
        <p:nvSpPr>
          <p:cNvPr id="29" name="Slide Number Placeholder 28"/>
          <p:cNvSpPr>
            <a:spLocks noGrp="1"/>
          </p:cNvSpPr>
          <p:nvPr>
            <p:ph type="sldNum" sz="quarter" idx="12"/>
          </p:nvPr>
        </p:nvSpPr>
        <p:spPr/>
        <p:txBody>
          <a:bodyPr/>
          <a:lstStyle/>
          <a:p>
            <a:fld id="{5A1B5E19-3F4D-4334-899A-E3C6F919A57D}" type="slidenum">
              <a:rPr lang="en-AU" smtClean="0"/>
              <a:t>‹#›</a:t>
            </a:fld>
            <a:endParaRPr lang="en-AU"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a:xfrm>
            <a:off x="7924800" y="6416675"/>
            <a:ext cx="762000" cy="365125"/>
          </a:xfrm>
        </p:spPr>
        <p:txBody>
          <a:bodyPr/>
          <a:lstStyle/>
          <a:p>
            <a:fld id="{5A1B5E19-3F4D-4334-899A-E3C6F919A57D}" type="slidenum">
              <a:rPr lang="en-AU" smtClean="0"/>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69504DA-1834-46F4-AFAE-43A44B74D83E}" type="datetimeFigureOut">
              <a:rPr lang="en-AU" smtClean="0"/>
              <a:t>8/09/2016</a:t>
            </a:fld>
            <a:endParaRPr lang="en-AU"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AU"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A1B5E19-3F4D-4334-899A-E3C6F919A57D}" type="slidenum">
              <a:rPr lang="en-AU" smtClean="0"/>
              <a:t>‹#›</a:t>
            </a:fld>
            <a:endParaRPr lang="en-AU" dirty="0"/>
          </a:p>
        </p:txBody>
      </p:sp>
    </p:spTree>
  </p:cSld>
  <p:clrMap bg1="dk1" tx1="lt1" bg2="dk2" tx2="lt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1268760"/>
            <a:ext cx="8229600" cy="1143000"/>
          </a:xfrm>
        </p:spPr>
        <p:txBody>
          <a:bodyPr>
            <a:noAutofit/>
            <a:scene3d>
              <a:camera prst="orthographicFront"/>
              <a:lightRig rig="soft" dir="t">
                <a:rot lat="0" lon="0" rev="17220000"/>
              </a:lightRig>
            </a:scene3d>
            <a:sp3d prstMaterial="softEdge">
              <a:contourClr>
                <a:schemeClr val="tx2">
                  <a:shade val="50000"/>
                </a:schemeClr>
              </a:contourClr>
            </a:sp3d>
          </a:bodyPr>
          <a:lstStyle/>
          <a:p>
            <a:r>
              <a:rPr lang="en-AU" sz="3200" dirty="0">
                <a:ln>
                  <a:noFill/>
                </a:ln>
                <a:solidFill>
                  <a:schemeClr val="tx1"/>
                </a:solidFill>
                <a:effectLst/>
                <a:latin typeface="+mn-lt"/>
              </a:rPr>
              <a:t>Growing an Indigenous professional workforce: the national agenda for change</a:t>
            </a:r>
            <a:br>
              <a:rPr lang="en-AU" sz="3200" dirty="0">
                <a:ln>
                  <a:noFill/>
                </a:ln>
                <a:solidFill>
                  <a:schemeClr val="tx1"/>
                </a:solidFill>
                <a:effectLst/>
                <a:latin typeface="+mn-lt"/>
              </a:rPr>
            </a:br>
            <a:endParaRPr lang="en-AU" sz="3200" dirty="0">
              <a:ln>
                <a:noFill/>
              </a:ln>
              <a:solidFill>
                <a:schemeClr val="tx1"/>
              </a:solidFill>
              <a:effectLst/>
              <a:latin typeface="+mn-lt"/>
            </a:endParaRPr>
          </a:p>
        </p:txBody>
      </p:sp>
      <p:sp>
        <p:nvSpPr>
          <p:cNvPr id="5" name="Content Placeholder 4"/>
          <p:cNvSpPr>
            <a:spLocks noGrp="1"/>
          </p:cNvSpPr>
          <p:nvPr>
            <p:ph sz="half" idx="2"/>
          </p:nvPr>
        </p:nvSpPr>
        <p:spPr>
          <a:xfrm>
            <a:off x="179512" y="2420888"/>
            <a:ext cx="8568952" cy="1584176"/>
          </a:xfrm>
        </p:spPr>
        <p:txBody>
          <a:bodyPr>
            <a:normAutofit/>
          </a:bodyPr>
          <a:lstStyle/>
          <a:p>
            <a:pPr marL="137160" indent="0" algn="ctr">
              <a:buNone/>
            </a:pPr>
            <a:r>
              <a:rPr lang="en-AU" sz="2400" dirty="0"/>
              <a:t>Aboriginal and Torres Strait Islander Mathematics Alliance</a:t>
            </a:r>
          </a:p>
          <a:p>
            <a:pPr marL="137160" indent="0" algn="ctr">
              <a:buNone/>
            </a:pPr>
            <a:r>
              <a:rPr lang="en-AU" sz="2400" dirty="0"/>
              <a:t>National Conference 10 November </a:t>
            </a:r>
            <a:r>
              <a:rPr lang="en-AU" sz="2400" dirty="0" smtClean="0"/>
              <a:t>2014</a:t>
            </a:r>
            <a:endParaRPr lang="en-AU" sz="2400" dirty="0"/>
          </a:p>
        </p:txBody>
      </p:sp>
      <p:sp>
        <p:nvSpPr>
          <p:cNvPr id="7" name="TextBox 6"/>
          <p:cNvSpPr txBox="1"/>
          <p:nvPr/>
        </p:nvSpPr>
        <p:spPr>
          <a:xfrm>
            <a:off x="179512" y="5373216"/>
            <a:ext cx="8568952" cy="1200329"/>
          </a:xfrm>
          <a:prstGeom prst="rect">
            <a:avLst/>
          </a:prstGeom>
          <a:noFill/>
        </p:spPr>
        <p:txBody>
          <a:bodyPr wrap="square" rtlCol="0">
            <a:spAutoFit/>
          </a:bodyPr>
          <a:lstStyle/>
          <a:p>
            <a:r>
              <a:rPr lang="en-AU" b="1" i="1" dirty="0" smtClean="0">
                <a:solidFill>
                  <a:srgbClr val="E2AC00"/>
                </a:solidFill>
              </a:rPr>
              <a:t>Professor </a:t>
            </a:r>
            <a:r>
              <a:rPr lang="en-AU" b="1" i="1" dirty="0" smtClean="0">
                <a:solidFill>
                  <a:srgbClr val="E2AC00"/>
                </a:solidFill>
              </a:rPr>
              <a:t>Ian Anderson</a:t>
            </a:r>
          </a:p>
          <a:p>
            <a:r>
              <a:rPr lang="en-AU" b="1" i="1" dirty="0" smtClean="0">
                <a:solidFill>
                  <a:srgbClr val="E2AC00"/>
                </a:solidFill>
              </a:rPr>
              <a:t>Co-Chair</a:t>
            </a:r>
          </a:p>
          <a:p>
            <a:r>
              <a:rPr lang="en-AU" b="1" i="1" dirty="0" smtClean="0">
                <a:solidFill>
                  <a:srgbClr val="E2AC00"/>
                </a:solidFill>
              </a:rPr>
              <a:t>Aboriginal </a:t>
            </a:r>
            <a:r>
              <a:rPr lang="en-AU" b="1" i="1" dirty="0">
                <a:solidFill>
                  <a:srgbClr val="E2AC00"/>
                </a:solidFill>
              </a:rPr>
              <a:t>and Torres Strait Islander </a:t>
            </a:r>
            <a:endParaRPr lang="en-AU" b="1" i="1" dirty="0" smtClean="0">
              <a:solidFill>
                <a:srgbClr val="E2AC00"/>
              </a:solidFill>
            </a:endParaRPr>
          </a:p>
          <a:p>
            <a:r>
              <a:rPr lang="en-AU" b="1" i="1" dirty="0" smtClean="0">
                <a:solidFill>
                  <a:srgbClr val="E2AC00"/>
                </a:solidFill>
              </a:rPr>
              <a:t>Higher </a:t>
            </a:r>
            <a:r>
              <a:rPr lang="en-AU" b="1" i="1" dirty="0">
                <a:solidFill>
                  <a:srgbClr val="E2AC00"/>
                </a:solidFill>
              </a:rPr>
              <a:t>Education Advisory </a:t>
            </a:r>
            <a:r>
              <a:rPr lang="en-AU" b="1" i="1" dirty="0" smtClean="0">
                <a:solidFill>
                  <a:srgbClr val="E2AC00"/>
                </a:solidFill>
              </a:rPr>
              <a:t>Council</a:t>
            </a:r>
            <a:endParaRPr lang="en-AU" i="1" dirty="0">
              <a:solidFill>
                <a:srgbClr val="E2AC00"/>
              </a:solidFill>
            </a:endParaRPr>
          </a:p>
        </p:txBody>
      </p:sp>
    </p:spTree>
    <p:extLst>
      <p:ext uri="{BB962C8B-B14F-4D97-AF65-F5344CB8AC3E}">
        <p14:creationId xmlns:p14="http://schemas.microsoft.com/office/powerpoint/2010/main" val="1900411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971600" y="197768"/>
            <a:ext cx="7272808" cy="1143000"/>
          </a:xfrm>
        </p:spPr>
        <p:txBody>
          <a:bodyPr>
            <a:normAutofit/>
            <a:scene3d>
              <a:camera prst="orthographicFront"/>
              <a:lightRig rig="soft" dir="t">
                <a:rot lat="0" lon="0" rev="16800000"/>
              </a:lightRig>
            </a:scene3d>
            <a:sp3d prstMaterial="softEdge"/>
          </a:bodyPr>
          <a:lstStyle/>
          <a:p>
            <a:pPr algn="l"/>
            <a:r>
              <a:rPr lang="pl-PL" sz="2800" dirty="0">
                <a:solidFill>
                  <a:schemeClr val="tx1"/>
                </a:solidFill>
                <a:effectLst/>
                <a:latin typeface="+mn-lt"/>
              </a:rPr>
              <a:t>NAPLAN Numeracy proficiency 2008 - </a:t>
            </a:r>
            <a:r>
              <a:rPr lang="pl-PL" sz="2800" dirty="0" smtClean="0">
                <a:solidFill>
                  <a:schemeClr val="tx1"/>
                </a:solidFill>
                <a:effectLst/>
                <a:latin typeface="+mn-lt"/>
              </a:rPr>
              <a:t>2013</a:t>
            </a:r>
            <a:endParaRPr lang="en-AU" sz="2800" dirty="0">
              <a:solidFill>
                <a:schemeClr val="tx1"/>
              </a:solidFill>
              <a:effectLst/>
              <a:latin typeface="+mn-lt"/>
            </a:endParaRPr>
          </a:p>
        </p:txBody>
      </p:sp>
      <p:sp>
        <p:nvSpPr>
          <p:cNvPr id="2" name="TextBox 1"/>
          <p:cNvSpPr txBox="1"/>
          <p:nvPr/>
        </p:nvSpPr>
        <p:spPr>
          <a:xfrm>
            <a:off x="467544" y="1340768"/>
            <a:ext cx="8424936" cy="2800767"/>
          </a:xfrm>
          <a:prstGeom prst="rect">
            <a:avLst/>
          </a:prstGeom>
          <a:noFill/>
        </p:spPr>
        <p:txBody>
          <a:bodyPr wrap="square" rtlCol="0">
            <a:spAutoFit/>
          </a:bodyPr>
          <a:lstStyle/>
          <a:p>
            <a:pPr marL="180000" lvl="0" indent="-180000" defTabSz="180000">
              <a:buFont typeface="Arial" panose="020B0604020202020204" pitchFamily="34" charset="0"/>
              <a:buChar char="•"/>
              <a:defRPr/>
            </a:pPr>
            <a:endParaRPr lang="en-AU" altLang="en-US" dirty="0" smtClean="0"/>
          </a:p>
          <a:p>
            <a:pPr marL="180000" lvl="0" indent="-180000" defTabSz="180000">
              <a:buFont typeface="Arial" panose="020B0604020202020204" pitchFamily="34" charset="0"/>
              <a:buChar char="•"/>
              <a:defRPr/>
            </a:pPr>
            <a:r>
              <a:rPr lang="en-AU" altLang="en-US" sz="2000" dirty="0" smtClean="0"/>
              <a:t>No change in % of Indigenous students at or above national minimum standard in Years 3, 5 &amp; 7, decrease in Year 9</a:t>
            </a:r>
          </a:p>
          <a:p>
            <a:pPr marL="180000" lvl="0" indent="-180000" defTabSz="180000">
              <a:buFont typeface="Arial" panose="020B0604020202020204" pitchFamily="34" charset="0"/>
              <a:buChar char="•"/>
              <a:defRPr/>
            </a:pPr>
            <a:r>
              <a:rPr lang="en-AU" altLang="en-US" sz="2000" dirty="0" smtClean="0"/>
              <a:t>Some positive change in mean scores for all students in Years 3 &amp; 5 in jurisdictions with higher proportion Indigenous students, but not significant for Indigenous students.</a:t>
            </a:r>
          </a:p>
          <a:p>
            <a:pPr marL="180000" lvl="0" indent="-180000" defTabSz="180000">
              <a:buFont typeface="Arial" panose="020B0604020202020204" pitchFamily="34" charset="0"/>
              <a:buChar char="•"/>
              <a:defRPr/>
            </a:pPr>
            <a:r>
              <a:rPr lang="en-AU" altLang="en-US" sz="2000" dirty="0" smtClean="0"/>
              <a:t>Indigenous students made gains from Year 3 to Year 7 &amp; from Year 5 to Year 9 similar to non-Indigenous students.</a:t>
            </a:r>
          </a:p>
          <a:p>
            <a:endParaRPr lang="en-AU" dirty="0"/>
          </a:p>
        </p:txBody>
      </p:sp>
      <p:sp>
        <p:nvSpPr>
          <p:cNvPr id="13316" name="TextBox 5"/>
          <p:cNvSpPr txBox="1">
            <a:spLocks noChangeArrowheads="1"/>
          </p:cNvSpPr>
          <p:nvPr/>
        </p:nvSpPr>
        <p:spPr bwMode="auto">
          <a:xfrm>
            <a:off x="151347" y="5661248"/>
            <a:ext cx="8813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70000"/>
              <a:buFont typeface="Wingdings 2" pitchFamily="18" charset="2"/>
              <a:buChar char=""/>
              <a:defRPr sz="3200">
                <a:solidFill>
                  <a:schemeClr val="tx1"/>
                </a:solidFill>
                <a:latin typeface="Arial" charset="0"/>
                <a:ea typeface="MS PGothic" pitchFamily="34" charset="-128"/>
              </a:defRPr>
            </a:lvl1pPr>
            <a:lvl2pPr marL="742950" indent="-285750" eaLnBrk="0" hangingPunct="0">
              <a:spcBef>
                <a:spcPts val="400"/>
              </a:spcBef>
              <a:buClr>
                <a:schemeClr val="accent2"/>
              </a:buClr>
              <a:buSzPct val="90000"/>
              <a:buChar char="•"/>
              <a:defRPr sz="2600">
                <a:solidFill>
                  <a:schemeClr val="tx1"/>
                </a:solidFill>
                <a:latin typeface="Arial" charset="0"/>
                <a:ea typeface="MS PGothic" pitchFamily="34" charset="-128"/>
              </a:defRPr>
            </a:lvl2pPr>
            <a:lvl3pPr marL="1143000" indent="-228600" eaLnBrk="0" hangingPunct="0">
              <a:spcBef>
                <a:spcPts val="400"/>
              </a:spcBef>
              <a:buClr>
                <a:srgbClr val="56564C"/>
              </a:buClr>
              <a:buSzPct val="100000"/>
              <a:buFont typeface="Wingdings 2" pitchFamily="18" charset="2"/>
              <a:buChar char=""/>
              <a:defRPr sz="2300">
                <a:solidFill>
                  <a:schemeClr val="tx1"/>
                </a:solidFill>
                <a:latin typeface="Arial" charset="0"/>
                <a:ea typeface="MS PGothic" pitchFamily="34" charset="-128"/>
              </a:defRPr>
            </a:lvl3pPr>
            <a:lvl4pPr marL="1600200" indent="-228600" eaLnBrk="0" hangingPunct="0">
              <a:spcBef>
                <a:spcPts val="400"/>
              </a:spcBef>
              <a:buClr>
                <a:srgbClr val="56564C"/>
              </a:buClr>
              <a:buSzPct val="100000"/>
              <a:buFont typeface="Wingdings 2" pitchFamily="18" charset="2"/>
              <a:buChar char=""/>
              <a:defRPr sz="2000">
                <a:solidFill>
                  <a:schemeClr val="tx1"/>
                </a:solidFill>
                <a:latin typeface="Arial" charset="0"/>
                <a:ea typeface="MS PGothic" pitchFamily="34" charset="-128"/>
              </a:defRPr>
            </a:lvl4pPr>
            <a:lvl5pPr marL="2057400" indent="-228600" eaLnBrk="0" hangingPunct="0">
              <a:spcBef>
                <a:spcPts val="400"/>
              </a:spcBef>
              <a:buClr>
                <a:srgbClr val="56564C"/>
              </a:buClr>
              <a:buSzPct val="100000"/>
              <a:buFont typeface="Wingdings 2" pitchFamily="18" charset="2"/>
              <a:buChar char=""/>
              <a:defRPr sz="1900">
                <a:solidFill>
                  <a:schemeClr val="tx1"/>
                </a:solidFill>
                <a:latin typeface="Arial" charset="0"/>
                <a:ea typeface="MS PGothic" pitchFamily="34" charset="-128"/>
              </a:defRPr>
            </a:lvl5pPr>
            <a:lvl6pPr marL="2514600" indent="-228600" eaLnBrk="0" fontAlgn="base" hangingPunct="0">
              <a:spcBef>
                <a:spcPts val="400"/>
              </a:spcBef>
              <a:spcAft>
                <a:spcPct val="0"/>
              </a:spcAft>
              <a:buClr>
                <a:srgbClr val="56564C"/>
              </a:buClr>
              <a:buSzPct val="100000"/>
              <a:buFont typeface="Wingdings 2" pitchFamily="18" charset="2"/>
              <a:buChar char=""/>
              <a:defRPr sz="1900">
                <a:solidFill>
                  <a:schemeClr val="tx1"/>
                </a:solidFill>
                <a:latin typeface="Arial" charset="0"/>
                <a:ea typeface="MS PGothic" pitchFamily="34" charset="-128"/>
              </a:defRPr>
            </a:lvl6pPr>
            <a:lvl7pPr marL="2971800" indent="-228600" eaLnBrk="0" fontAlgn="base" hangingPunct="0">
              <a:spcBef>
                <a:spcPts val="400"/>
              </a:spcBef>
              <a:spcAft>
                <a:spcPct val="0"/>
              </a:spcAft>
              <a:buClr>
                <a:srgbClr val="56564C"/>
              </a:buClr>
              <a:buSzPct val="100000"/>
              <a:buFont typeface="Wingdings 2" pitchFamily="18" charset="2"/>
              <a:buChar char=""/>
              <a:defRPr sz="1900">
                <a:solidFill>
                  <a:schemeClr val="tx1"/>
                </a:solidFill>
                <a:latin typeface="Arial" charset="0"/>
                <a:ea typeface="MS PGothic" pitchFamily="34" charset="-128"/>
              </a:defRPr>
            </a:lvl7pPr>
            <a:lvl8pPr marL="3429000" indent="-228600" eaLnBrk="0" fontAlgn="base" hangingPunct="0">
              <a:spcBef>
                <a:spcPts val="400"/>
              </a:spcBef>
              <a:spcAft>
                <a:spcPct val="0"/>
              </a:spcAft>
              <a:buClr>
                <a:srgbClr val="56564C"/>
              </a:buClr>
              <a:buSzPct val="100000"/>
              <a:buFont typeface="Wingdings 2" pitchFamily="18" charset="2"/>
              <a:buChar char=""/>
              <a:defRPr sz="1900">
                <a:solidFill>
                  <a:schemeClr val="tx1"/>
                </a:solidFill>
                <a:latin typeface="Arial" charset="0"/>
                <a:ea typeface="MS PGothic" pitchFamily="34" charset="-128"/>
              </a:defRPr>
            </a:lvl8pPr>
            <a:lvl9pPr marL="3886200" indent="-228600" eaLnBrk="0" fontAlgn="base" hangingPunct="0">
              <a:spcBef>
                <a:spcPts val="400"/>
              </a:spcBef>
              <a:spcAft>
                <a:spcPct val="0"/>
              </a:spcAft>
              <a:buClr>
                <a:srgbClr val="56564C"/>
              </a:buClr>
              <a:buSzPct val="100000"/>
              <a:buFont typeface="Wingdings 2" pitchFamily="18" charset="2"/>
              <a:buChar char=""/>
              <a:defRPr sz="1900">
                <a:solidFill>
                  <a:schemeClr val="tx1"/>
                </a:solidFill>
                <a:latin typeface="Arial" charset="0"/>
                <a:ea typeface="MS PGothic" pitchFamily="34" charset="-128"/>
              </a:defRPr>
            </a:lvl9pPr>
          </a:lstStyle>
          <a:p>
            <a:pPr eaLnBrk="1" hangingPunct="1">
              <a:buClrTx/>
              <a:buSzTx/>
              <a:buFontTx/>
              <a:buNone/>
            </a:pPr>
            <a:r>
              <a:rPr lang="en-US" altLang="en-US" sz="1400" i="1" dirty="0" smtClean="0">
                <a:solidFill>
                  <a:prstClr val="white"/>
                </a:solidFill>
                <a:latin typeface="Book Antiqua"/>
                <a:ea typeface="+mj-ea"/>
                <a:cs typeface="+mj-cs"/>
              </a:rPr>
              <a:t>Source: Thomson, S. et al 2014, </a:t>
            </a:r>
            <a:r>
              <a:rPr lang="en-AU" altLang="en-US" sz="1400" i="1" dirty="0" smtClean="0">
                <a:solidFill>
                  <a:prstClr val="white"/>
                </a:solidFill>
                <a:latin typeface="Book Antiqua"/>
                <a:ea typeface="+mj-ea"/>
                <a:cs typeface="+mj-cs"/>
              </a:rPr>
              <a:t>Indigenous Student Performance on Standardised Tests, (draft report to ATSIHEAC)</a:t>
            </a:r>
            <a:endParaRPr lang="en-US" altLang="en-US" sz="1400" i="1" dirty="0">
              <a:solidFill>
                <a:prstClr val="white"/>
              </a:solidFill>
              <a:latin typeface="Book Antiqua"/>
              <a:ea typeface="+mj-ea"/>
              <a:cs typeface="+mj-cs"/>
            </a:endParaRPr>
          </a:p>
        </p:txBody>
      </p:sp>
    </p:spTree>
    <p:extLst>
      <p:ext uri="{BB962C8B-B14F-4D97-AF65-F5344CB8AC3E}">
        <p14:creationId xmlns:p14="http://schemas.microsoft.com/office/powerpoint/2010/main" val="110069520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899592" y="197768"/>
            <a:ext cx="7560840" cy="1143000"/>
          </a:xfrm>
        </p:spPr>
        <p:txBody>
          <a:bodyPr>
            <a:normAutofit/>
            <a:scene3d>
              <a:camera prst="orthographicFront"/>
              <a:lightRig rig="soft" dir="t">
                <a:rot lat="0" lon="0" rev="16800000"/>
              </a:lightRig>
            </a:scene3d>
            <a:sp3d prstMaterial="softEdge"/>
          </a:bodyPr>
          <a:lstStyle/>
          <a:p>
            <a:pPr algn="l"/>
            <a:r>
              <a:rPr lang="en-AU" sz="2800" dirty="0">
                <a:solidFill>
                  <a:schemeClr val="tx1"/>
                </a:solidFill>
                <a:effectLst/>
                <a:latin typeface="+mn-lt"/>
              </a:rPr>
              <a:t>TIMSS mathematics proficiency 1995 to 2011 </a:t>
            </a:r>
            <a:endParaRPr lang="en-AU" sz="2800" dirty="0">
              <a:solidFill>
                <a:schemeClr val="tx1"/>
              </a:solidFill>
              <a:effectLst/>
              <a:latin typeface="+mn-lt"/>
            </a:endParaRPr>
          </a:p>
        </p:txBody>
      </p:sp>
      <p:sp>
        <p:nvSpPr>
          <p:cNvPr id="3" name="Rectangle 2"/>
          <p:cNvSpPr/>
          <p:nvPr/>
        </p:nvSpPr>
        <p:spPr>
          <a:xfrm>
            <a:off x="899592" y="1250504"/>
            <a:ext cx="7560840" cy="4093428"/>
          </a:xfrm>
          <a:prstGeom prst="rect">
            <a:avLst/>
          </a:prstGeom>
        </p:spPr>
        <p:txBody>
          <a:bodyPr wrap="square">
            <a:spAutoFit/>
          </a:bodyPr>
          <a:lstStyle/>
          <a:p>
            <a:pPr lvl="0" defTabSz="180000">
              <a:defRPr/>
            </a:pPr>
            <a:r>
              <a:rPr lang="en-AU" altLang="en-US" sz="2000" b="1" dirty="0"/>
              <a:t>Year 4</a:t>
            </a:r>
          </a:p>
          <a:p>
            <a:pPr marL="180000" indent="-180000" defTabSz="180000">
              <a:buFont typeface="Arial" panose="020B0604020202020204" pitchFamily="34" charset="0"/>
              <a:buChar char="•"/>
              <a:defRPr/>
            </a:pPr>
            <a:r>
              <a:rPr lang="en-AU" altLang="en-US" sz="2000" dirty="0" smtClean="0"/>
              <a:t>Over 50% of </a:t>
            </a:r>
            <a:r>
              <a:rPr lang="en-AU" altLang="en-US" sz="2000" dirty="0"/>
              <a:t>Indigenous students </a:t>
            </a:r>
            <a:r>
              <a:rPr lang="en-AU" altLang="en-US" sz="2000" dirty="0" smtClean="0"/>
              <a:t>didn’t </a:t>
            </a:r>
            <a:r>
              <a:rPr lang="en-AU" altLang="en-US" sz="2000" dirty="0"/>
              <a:t>reach </a:t>
            </a:r>
            <a:r>
              <a:rPr lang="en-AU" altLang="en-US" sz="2000" dirty="0" smtClean="0"/>
              <a:t>Intermediate benchmark</a:t>
            </a:r>
          </a:p>
          <a:p>
            <a:pPr marL="180000" indent="-180000" defTabSz="180000">
              <a:buFont typeface="Arial" panose="020B0604020202020204" pitchFamily="34" charset="0"/>
              <a:buChar char="•"/>
              <a:defRPr/>
            </a:pPr>
            <a:r>
              <a:rPr lang="en-AU" altLang="en-US" sz="2000" dirty="0" smtClean="0"/>
              <a:t>28</a:t>
            </a:r>
            <a:r>
              <a:rPr lang="en-AU" altLang="en-US" sz="2000" dirty="0"/>
              <a:t>% </a:t>
            </a:r>
            <a:r>
              <a:rPr lang="en-AU" altLang="en-US" sz="2000" dirty="0" smtClean="0"/>
              <a:t>of Indigenous students didn’t reach Low benchmark</a:t>
            </a:r>
            <a:endParaRPr lang="en-AU" altLang="en-US" sz="2000" dirty="0"/>
          </a:p>
          <a:p>
            <a:pPr lvl="0" defTabSz="180000">
              <a:defRPr/>
            </a:pPr>
            <a:endParaRPr lang="en-AU" altLang="en-US" sz="2000" dirty="0" smtClean="0"/>
          </a:p>
          <a:p>
            <a:pPr lvl="0" defTabSz="180000">
              <a:defRPr/>
            </a:pPr>
            <a:r>
              <a:rPr lang="en-AU" altLang="en-US" sz="2000" b="1" dirty="0" smtClean="0"/>
              <a:t>Year </a:t>
            </a:r>
            <a:r>
              <a:rPr lang="en-AU" altLang="en-US" sz="2000" b="1" dirty="0"/>
              <a:t>8</a:t>
            </a:r>
          </a:p>
          <a:p>
            <a:pPr marL="180000" indent="-180000" defTabSz="180000">
              <a:buFont typeface="Arial" panose="020B0604020202020204" pitchFamily="34" charset="0"/>
              <a:buChar char="•"/>
              <a:defRPr/>
            </a:pPr>
            <a:r>
              <a:rPr lang="en-AU" altLang="en-US" sz="2000" b="1" dirty="0" smtClean="0"/>
              <a:t>1</a:t>
            </a:r>
            <a:r>
              <a:rPr lang="en-AU" altLang="en-US" sz="2000" b="1" dirty="0"/>
              <a:t>% of </a:t>
            </a:r>
            <a:r>
              <a:rPr lang="en-AU" altLang="en-US" sz="2000" dirty="0"/>
              <a:t>Indigenous students </a:t>
            </a:r>
            <a:r>
              <a:rPr lang="en-AU" altLang="en-US" sz="2000" dirty="0" smtClean="0"/>
              <a:t>achieved Advanced benchmark</a:t>
            </a:r>
          </a:p>
          <a:p>
            <a:pPr marL="180000" indent="-180000" defTabSz="180000">
              <a:buFont typeface="Arial" panose="020B0604020202020204" pitchFamily="34" charset="0"/>
              <a:buChar char="•"/>
              <a:defRPr/>
            </a:pPr>
            <a:r>
              <a:rPr lang="en-AU" altLang="en-US" sz="2000" dirty="0" smtClean="0"/>
              <a:t>9</a:t>
            </a:r>
            <a:r>
              <a:rPr lang="en-AU" altLang="en-US" sz="2000" dirty="0"/>
              <a:t>% of non-Indigenous </a:t>
            </a:r>
            <a:r>
              <a:rPr lang="en-AU" altLang="en-US" sz="2000" dirty="0" smtClean="0"/>
              <a:t>students achieved Advanced benchmark</a:t>
            </a:r>
            <a:endParaRPr lang="en-AU" altLang="en-US" sz="2000" dirty="0"/>
          </a:p>
          <a:p>
            <a:pPr marL="180000" indent="-180000" defTabSz="180000">
              <a:buFont typeface="Arial" panose="020B0604020202020204" pitchFamily="34" charset="0"/>
              <a:buChar char="•"/>
              <a:defRPr/>
            </a:pPr>
            <a:endParaRPr lang="en-AU" altLang="en-US" sz="2000" dirty="0" smtClean="0"/>
          </a:p>
          <a:p>
            <a:pPr marL="180000" indent="-180000" defTabSz="180000">
              <a:buFont typeface="Arial" panose="020B0604020202020204" pitchFamily="34" charset="0"/>
              <a:buChar char="•"/>
              <a:defRPr/>
            </a:pPr>
            <a:r>
              <a:rPr lang="en-AU" altLang="en-US" sz="2000" dirty="0" smtClean="0"/>
              <a:t>32</a:t>
            </a:r>
            <a:r>
              <a:rPr lang="en-AU" altLang="en-US" sz="2000" dirty="0"/>
              <a:t>% of </a:t>
            </a:r>
            <a:r>
              <a:rPr lang="en-AU" altLang="en-US" sz="2000" dirty="0" smtClean="0"/>
              <a:t>Indigenous </a:t>
            </a:r>
            <a:r>
              <a:rPr lang="en-AU" altLang="en-US" sz="2000" dirty="0"/>
              <a:t>students </a:t>
            </a:r>
            <a:r>
              <a:rPr lang="en-AU" altLang="en-US" sz="2000" dirty="0" smtClean="0"/>
              <a:t>didn’t reach Low benchmark</a:t>
            </a:r>
          </a:p>
          <a:p>
            <a:pPr marL="180000" indent="-180000" defTabSz="180000">
              <a:buFont typeface="Arial" panose="020B0604020202020204" pitchFamily="34" charset="0"/>
              <a:buChar char="•"/>
              <a:defRPr/>
            </a:pPr>
            <a:r>
              <a:rPr lang="en-AU" altLang="en-US" sz="2000" dirty="0" smtClean="0"/>
              <a:t>9</a:t>
            </a:r>
            <a:r>
              <a:rPr lang="en-AU" altLang="en-US" sz="2000" dirty="0"/>
              <a:t>% of non-Indigenous </a:t>
            </a:r>
            <a:r>
              <a:rPr lang="en-AU" altLang="en-US" sz="2000" dirty="0" smtClean="0"/>
              <a:t>students didn’t reach Low benchmark</a:t>
            </a:r>
            <a:endParaRPr lang="en-AU" altLang="en-US" sz="2000" dirty="0"/>
          </a:p>
          <a:p>
            <a:pPr marL="180000" indent="-180000" defTabSz="180000">
              <a:buFont typeface="Arial" panose="020B0604020202020204" pitchFamily="34" charset="0"/>
              <a:buChar char="•"/>
              <a:defRPr/>
            </a:pPr>
            <a:endParaRPr lang="en-AU" altLang="en-US" sz="2000" dirty="0" smtClean="0"/>
          </a:p>
          <a:p>
            <a:pPr marL="180000" indent="-180000" defTabSz="180000">
              <a:buFont typeface="Arial" panose="020B0604020202020204" pitchFamily="34" charset="0"/>
              <a:buChar char="•"/>
              <a:defRPr/>
            </a:pPr>
            <a:r>
              <a:rPr lang="en-AU" altLang="en-US" sz="2000" dirty="0" smtClean="0"/>
              <a:t>No </a:t>
            </a:r>
            <a:r>
              <a:rPr lang="en-AU" altLang="en-US" sz="2000" dirty="0"/>
              <a:t>change in </a:t>
            </a:r>
            <a:r>
              <a:rPr lang="en-AU" altLang="en-US" sz="2000" dirty="0" smtClean="0"/>
              <a:t>Indigenous student performance 1995 to 2011</a:t>
            </a:r>
            <a:endParaRPr lang="en-AU" altLang="en-US" sz="2000" dirty="0"/>
          </a:p>
        </p:txBody>
      </p:sp>
      <p:sp>
        <p:nvSpPr>
          <p:cNvPr id="13316" name="TextBox 5"/>
          <p:cNvSpPr txBox="1">
            <a:spLocks noChangeArrowheads="1"/>
          </p:cNvSpPr>
          <p:nvPr/>
        </p:nvSpPr>
        <p:spPr bwMode="auto">
          <a:xfrm>
            <a:off x="165100" y="6237312"/>
            <a:ext cx="8813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70000"/>
              <a:buFont typeface="Wingdings 2" pitchFamily="18" charset="2"/>
              <a:buChar char=""/>
              <a:defRPr sz="3200">
                <a:solidFill>
                  <a:schemeClr val="tx1"/>
                </a:solidFill>
                <a:latin typeface="Arial" charset="0"/>
                <a:ea typeface="MS PGothic" pitchFamily="34" charset="-128"/>
              </a:defRPr>
            </a:lvl1pPr>
            <a:lvl2pPr marL="742950" indent="-285750" eaLnBrk="0" hangingPunct="0">
              <a:spcBef>
                <a:spcPts val="400"/>
              </a:spcBef>
              <a:buClr>
                <a:schemeClr val="accent2"/>
              </a:buClr>
              <a:buSzPct val="90000"/>
              <a:buChar char="•"/>
              <a:defRPr sz="2600">
                <a:solidFill>
                  <a:schemeClr val="tx1"/>
                </a:solidFill>
                <a:latin typeface="Arial" charset="0"/>
                <a:ea typeface="MS PGothic" pitchFamily="34" charset="-128"/>
              </a:defRPr>
            </a:lvl2pPr>
            <a:lvl3pPr marL="1143000" indent="-228600" eaLnBrk="0" hangingPunct="0">
              <a:spcBef>
                <a:spcPts val="400"/>
              </a:spcBef>
              <a:buClr>
                <a:srgbClr val="56564C"/>
              </a:buClr>
              <a:buSzPct val="100000"/>
              <a:buFont typeface="Wingdings 2" pitchFamily="18" charset="2"/>
              <a:buChar char=""/>
              <a:defRPr sz="2300">
                <a:solidFill>
                  <a:schemeClr val="tx1"/>
                </a:solidFill>
                <a:latin typeface="Arial" charset="0"/>
                <a:ea typeface="MS PGothic" pitchFamily="34" charset="-128"/>
              </a:defRPr>
            </a:lvl3pPr>
            <a:lvl4pPr marL="1600200" indent="-228600" eaLnBrk="0" hangingPunct="0">
              <a:spcBef>
                <a:spcPts val="400"/>
              </a:spcBef>
              <a:buClr>
                <a:srgbClr val="56564C"/>
              </a:buClr>
              <a:buSzPct val="100000"/>
              <a:buFont typeface="Wingdings 2" pitchFamily="18" charset="2"/>
              <a:buChar char=""/>
              <a:defRPr sz="2000">
                <a:solidFill>
                  <a:schemeClr val="tx1"/>
                </a:solidFill>
                <a:latin typeface="Arial" charset="0"/>
                <a:ea typeface="MS PGothic" pitchFamily="34" charset="-128"/>
              </a:defRPr>
            </a:lvl4pPr>
            <a:lvl5pPr marL="2057400" indent="-228600" eaLnBrk="0" hangingPunct="0">
              <a:spcBef>
                <a:spcPts val="400"/>
              </a:spcBef>
              <a:buClr>
                <a:srgbClr val="56564C"/>
              </a:buClr>
              <a:buSzPct val="100000"/>
              <a:buFont typeface="Wingdings 2" pitchFamily="18" charset="2"/>
              <a:buChar char=""/>
              <a:defRPr sz="1900">
                <a:solidFill>
                  <a:schemeClr val="tx1"/>
                </a:solidFill>
                <a:latin typeface="Arial" charset="0"/>
                <a:ea typeface="MS PGothic" pitchFamily="34" charset="-128"/>
              </a:defRPr>
            </a:lvl5pPr>
            <a:lvl6pPr marL="2514600" indent="-228600" eaLnBrk="0" fontAlgn="base" hangingPunct="0">
              <a:spcBef>
                <a:spcPts val="400"/>
              </a:spcBef>
              <a:spcAft>
                <a:spcPct val="0"/>
              </a:spcAft>
              <a:buClr>
                <a:srgbClr val="56564C"/>
              </a:buClr>
              <a:buSzPct val="100000"/>
              <a:buFont typeface="Wingdings 2" pitchFamily="18" charset="2"/>
              <a:buChar char=""/>
              <a:defRPr sz="1900">
                <a:solidFill>
                  <a:schemeClr val="tx1"/>
                </a:solidFill>
                <a:latin typeface="Arial" charset="0"/>
                <a:ea typeface="MS PGothic" pitchFamily="34" charset="-128"/>
              </a:defRPr>
            </a:lvl6pPr>
            <a:lvl7pPr marL="2971800" indent="-228600" eaLnBrk="0" fontAlgn="base" hangingPunct="0">
              <a:spcBef>
                <a:spcPts val="400"/>
              </a:spcBef>
              <a:spcAft>
                <a:spcPct val="0"/>
              </a:spcAft>
              <a:buClr>
                <a:srgbClr val="56564C"/>
              </a:buClr>
              <a:buSzPct val="100000"/>
              <a:buFont typeface="Wingdings 2" pitchFamily="18" charset="2"/>
              <a:buChar char=""/>
              <a:defRPr sz="1900">
                <a:solidFill>
                  <a:schemeClr val="tx1"/>
                </a:solidFill>
                <a:latin typeface="Arial" charset="0"/>
                <a:ea typeface="MS PGothic" pitchFamily="34" charset="-128"/>
              </a:defRPr>
            </a:lvl7pPr>
            <a:lvl8pPr marL="3429000" indent="-228600" eaLnBrk="0" fontAlgn="base" hangingPunct="0">
              <a:spcBef>
                <a:spcPts val="400"/>
              </a:spcBef>
              <a:spcAft>
                <a:spcPct val="0"/>
              </a:spcAft>
              <a:buClr>
                <a:srgbClr val="56564C"/>
              </a:buClr>
              <a:buSzPct val="100000"/>
              <a:buFont typeface="Wingdings 2" pitchFamily="18" charset="2"/>
              <a:buChar char=""/>
              <a:defRPr sz="1900">
                <a:solidFill>
                  <a:schemeClr val="tx1"/>
                </a:solidFill>
                <a:latin typeface="Arial" charset="0"/>
                <a:ea typeface="MS PGothic" pitchFamily="34" charset="-128"/>
              </a:defRPr>
            </a:lvl8pPr>
            <a:lvl9pPr marL="3886200" indent="-228600" eaLnBrk="0" fontAlgn="base" hangingPunct="0">
              <a:spcBef>
                <a:spcPts val="400"/>
              </a:spcBef>
              <a:spcAft>
                <a:spcPct val="0"/>
              </a:spcAft>
              <a:buClr>
                <a:srgbClr val="56564C"/>
              </a:buClr>
              <a:buSzPct val="100000"/>
              <a:buFont typeface="Wingdings 2" pitchFamily="18" charset="2"/>
              <a:buChar char=""/>
              <a:defRPr sz="1900">
                <a:solidFill>
                  <a:schemeClr val="tx1"/>
                </a:solidFill>
                <a:latin typeface="Arial" charset="0"/>
                <a:ea typeface="MS PGothic" pitchFamily="34" charset="-128"/>
              </a:defRPr>
            </a:lvl9pPr>
          </a:lstStyle>
          <a:p>
            <a:pPr eaLnBrk="1" hangingPunct="1">
              <a:buClrTx/>
              <a:buSzTx/>
              <a:buFontTx/>
              <a:buNone/>
            </a:pPr>
            <a:r>
              <a:rPr lang="en-US" altLang="en-US" sz="1400" i="1" dirty="0" smtClean="0">
                <a:solidFill>
                  <a:prstClr val="white"/>
                </a:solidFill>
                <a:latin typeface="Book Antiqua"/>
                <a:ea typeface="+mj-ea"/>
                <a:cs typeface="+mj-cs"/>
              </a:rPr>
              <a:t>Source: Thomson, S. et al 2014, </a:t>
            </a:r>
            <a:r>
              <a:rPr lang="en-AU" altLang="en-US" sz="1400" i="1" dirty="0" smtClean="0">
                <a:solidFill>
                  <a:prstClr val="white"/>
                </a:solidFill>
                <a:latin typeface="Book Antiqua"/>
                <a:ea typeface="+mj-ea"/>
                <a:cs typeface="+mj-cs"/>
              </a:rPr>
              <a:t>Indigenous Student Performance on Standardised Tests, (draft report to ATSIHEAC)</a:t>
            </a:r>
            <a:endParaRPr lang="en-US" altLang="en-US" sz="1400" i="1" dirty="0">
              <a:solidFill>
                <a:prstClr val="white"/>
              </a:solidFill>
              <a:latin typeface="Book Antiqua"/>
              <a:ea typeface="+mj-ea"/>
              <a:cs typeface="+mj-cs"/>
            </a:endParaRPr>
          </a:p>
        </p:txBody>
      </p:sp>
    </p:spTree>
    <p:extLst>
      <p:ext uri="{BB962C8B-B14F-4D97-AF65-F5344CB8AC3E}">
        <p14:creationId xmlns:p14="http://schemas.microsoft.com/office/powerpoint/2010/main" val="36656338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9592" y="341784"/>
            <a:ext cx="7560840" cy="1143000"/>
          </a:xfrm>
        </p:spPr>
        <p:txBody>
          <a:bodyPr>
            <a:normAutofit/>
            <a:scene3d>
              <a:camera prst="orthographicFront"/>
              <a:lightRig rig="soft" dir="t">
                <a:rot lat="0" lon="0" rev="16800000"/>
              </a:lightRig>
            </a:scene3d>
            <a:sp3d prstMaterial="softEdge"/>
          </a:bodyPr>
          <a:lstStyle/>
          <a:p>
            <a:r>
              <a:rPr lang="en-AU" sz="2800" dirty="0">
                <a:solidFill>
                  <a:schemeClr val="tx1"/>
                </a:solidFill>
                <a:effectLst/>
                <a:latin typeface="+mn-lt"/>
              </a:rPr>
              <a:t>The national </a:t>
            </a:r>
            <a:r>
              <a:rPr lang="en-AU" sz="2800" dirty="0" smtClean="0">
                <a:solidFill>
                  <a:schemeClr val="tx1"/>
                </a:solidFill>
                <a:effectLst/>
                <a:latin typeface="+mn-lt"/>
              </a:rPr>
              <a:t>challenge</a:t>
            </a:r>
            <a:endParaRPr lang="en-AU" sz="2800" dirty="0">
              <a:solidFill>
                <a:schemeClr val="tx1"/>
              </a:solidFill>
              <a:effectLst/>
              <a:latin typeface="+mn-lt"/>
            </a:endParaRPr>
          </a:p>
        </p:txBody>
      </p:sp>
      <p:sp>
        <p:nvSpPr>
          <p:cNvPr id="3" name="Rectangle 2"/>
          <p:cNvSpPr/>
          <p:nvPr/>
        </p:nvSpPr>
        <p:spPr>
          <a:xfrm>
            <a:off x="1324819" y="1628825"/>
            <a:ext cx="6984776" cy="1631216"/>
          </a:xfrm>
          <a:prstGeom prst="rect">
            <a:avLst/>
          </a:prstGeom>
        </p:spPr>
        <p:txBody>
          <a:bodyPr wrap="square">
            <a:spAutoFit/>
          </a:bodyPr>
          <a:lstStyle/>
          <a:p>
            <a:pPr marL="342900" lvl="1" indent="-342900">
              <a:buFont typeface="Arial" panose="020B0604020202020204" pitchFamily="34" charset="0"/>
              <a:buChar char="•"/>
            </a:pPr>
            <a:r>
              <a:rPr lang="en-AU" sz="2000" dirty="0" smtClean="0"/>
              <a:t>The gap in STEM proficiency &amp; participation persists over time</a:t>
            </a:r>
          </a:p>
          <a:p>
            <a:pPr marL="342900" lvl="1" indent="-342900">
              <a:buFont typeface="Arial" panose="020B0604020202020204" pitchFamily="34" charset="0"/>
              <a:buChar char="•"/>
            </a:pPr>
            <a:r>
              <a:rPr lang="en-AU" sz="2000" dirty="0" smtClean="0"/>
              <a:t>Better school retention &amp; general performance are not sufficient to effect real change on their own</a:t>
            </a:r>
          </a:p>
          <a:p>
            <a:pPr marL="342900" lvl="1" indent="-342900">
              <a:buFont typeface="Arial" panose="020B0604020202020204" pitchFamily="34" charset="0"/>
              <a:buChar char="•"/>
            </a:pPr>
            <a:r>
              <a:rPr lang="en-AU" sz="2000" dirty="0" smtClean="0"/>
              <a:t>A national approach to Indigenous STEM is required</a:t>
            </a:r>
          </a:p>
        </p:txBody>
      </p:sp>
    </p:spTree>
    <p:extLst>
      <p:ext uri="{BB962C8B-B14F-4D97-AF65-F5344CB8AC3E}">
        <p14:creationId xmlns:p14="http://schemas.microsoft.com/office/powerpoint/2010/main" val="2398378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9592" y="341784"/>
            <a:ext cx="7560840" cy="1143000"/>
          </a:xfrm>
        </p:spPr>
        <p:txBody>
          <a:bodyPr>
            <a:normAutofit/>
            <a:scene3d>
              <a:camera prst="orthographicFront"/>
              <a:lightRig rig="soft" dir="t">
                <a:rot lat="0" lon="0" rev="16800000"/>
              </a:lightRig>
            </a:scene3d>
            <a:sp3d prstMaterial="softEdge"/>
          </a:bodyPr>
          <a:lstStyle/>
          <a:p>
            <a:r>
              <a:rPr lang="en-AU" sz="2800" dirty="0">
                <a:solidFill>
                  <a:schemeClr val="tx1"/>
                </a:solidFill>
                <a:effectLst/>
                <a:latin typeface="+mn-lt"/>
              </a:rPr>
              <a:t>A national Indigenous STEM </a:t>
            </a:r>
            <a:r>
              <a:rPr lang="en-AU" sz="2800" dirty="0" smtClean="0">
                <a:solidFill>
                  <a:schemeClr val="tx1"/>
                </a:solidFill>
                <a:effectLst/>
                <a:latin typeface="+mn-lt"/>
              </a:rPr>
              <a:t>agenda</a:t>
            </a:r>
            <a:endParaRPr lang="en-AU" sz="2800" dirty="0">
              <a:solidFill>
                <a:schemeClr val="tx1"/>
              </a:solidFill>
              <a:effectLst/>
              <a:latin typeface="+mn-lt"/>
            </a:endParaRPr>
          </a:p>
        </p:txBody>
      </p:sp>
      <p:sp>
        <p:nvSpPr>
          <p:cNvPr id="3" name="Rectangle 2"/>
          <p:cNvSpPr/>
          <p:nvPr/>
        </p:nvSpPr>
        <p:spPr>
          <a:xfrm>
            <a:off x="1115616" y="1633810"/>
            <a:ext cx="7272808" cy="1938992"/>
          </a:xfrm>
          <a:prstGeom prst="rect">
            <a:avLst/>
          </a:prstGeom>
        </p:spPr>
        <p:txBody>
          <a:bodyPr wrap="square">
            <a:spAutoFit/>
          </a:bodyPr>
          <a:lstStyle/>
          <a:p>
            <a:pPr marL="180000" lvl="0" indent="-180000" defTabSz="180000">
              <a:buFont typeface="Arial" panose="020B0604020202020204" pitchFamily="34" charset="0"/>
              <a:buChar char="•"/>
              <a:defRPr/>
            </a:pPr>
            <a:r>
              <a:rPr lang="en-AU" sz="2000" dirty="0" smtClean="0"/>
              <a:t>ATSIHEAC STEM Roundtable:</a:t>
            </a:r>
            <a:endParaRPr lang="en-AU" sz="2000" dirty="0"/>
          </a:p>
          <a:p>
            <a:pPr marL="637200" lvl="1" indent="-180000" defTabSz="180000">
              <a:buFont typeface="Arial" panose="020B0604020202020204" pitchFamily="34" charset="0"/>
              <a:buChar char="•"/>
              <a:defRPr/>
            </a:pPr>
            <a:r>
              <a:rPr lang="en-AU" sz="2000" dirty="0" smtClean="0"/>
              <a:t>Collaborate </a:t>
            </a:r>
            <a:r>
              <a:rPr lang="en-AU" sz="2000" dirty="0"/>
              <a:t>with Deans of STEM </a:t>
            </a:r>
            <a:endParaRPr lang="en-AU" sz="2000" dirty="0" smtClean="0"/>
          </a:p>
          <a:p>
            <a:pPr marL="637200" lvl="1" indent="-180000" defTabSz="180000">
              <a:buFont typeface="Arial" panose="020B0604020202020204" pitchFamily="34" charset="0"/>
              <a:buChar char="•"/>
              <a:defRPr/>
            </a:pPr>
            <a:r>
              <a:rPr lang="en-AU" sz="2000" dirty="0" smtClean="0"/>
              <a:t>Leverage </a:t>
            </a:r>
            <a:r>
              <a:rPr lang="en-AU" sz="2000" dirty="0"/>
              <a:t>the national policy </a:t>
            </a:r>
            <a:r>
              <a:rPr lang="en-AU" sz="2000" dirty="0" smtClean="0"/>
              <a:t>agenda</a:t>
            </a:r>
            <a:endParaRPr lang="en-AU" sz="2000" dirty="0"/>
          </a:p>
          <a:p>
            <a:pPr marL="180000" lvl="0" indent="-180000" defTabSz="180000">
              <a:buFont typeface="Arial" panose="020B0604020202020204" pitchFamily="34" charset="0"/>
              <a:buChar char="•"/>
              <a:defRPr/>
            </a:pPr>
            <a:r>
              <a:rPr lang="en-AU" sz="2000" dirty="0" smtClean="0"/>
              <a:t>Chief Scientist’s push for a sensible debate </a:t>
            </a:r>
            <a:r>
              <a:rPr lang="en-AU" sz="2000" dirty="0"/>
              <a:t>on the </a:t>
            </a:r>
            <a:r>
              <a:rPr lang="en-AU" sz="2000" dirty="0" smtClean="0"/>
              <a:t>future</a:t>
            </a:r>
            <a:endParaRPr lang="en-AU" sz="2000" dirty="0"/>
          </a:p>
          <a:p>
            <a:pPr marL="180000" lvl="0" indent="-180000" defTabSz="180000">
              <a:buFont typeface="Arial" panose="020B0604020202020204" pitchFamily="34" charset="0"/>
              <a:buChar char="•"/>
              <a:defRPr/>
            </a:pPr>
            <a:r>
              <a:rPr lang="en-AU" sz="2000" dirty="0" smtClean="0"/>
              <a:t>Incremental </a:t>
            </a:r>
            <a:r>
              <a:rPr lang="en-AU" sz="2000" dirty="0"/>
              <a:t>change </a:t>
            </a:r>
            <a:r>
              <a:rPr lang="en-AU" sz="2000" dirty="0" smtClean="0"/>
              <a:t>is not sufficient for Indigenous Australia</a:t>
            </a:r>
          </a:p>
          <a:p>
            <a:pPr marL="180000" lvl="0" indent="-180000" defTabSz="180000">
              <a:buFont typeface="Arial" panose="020B0604020202020204" pitchFamily="34" charset="0"/>
              <a:buChar char="•"/>
              <a:defRPr/>
            </a:pPr>
            <a:r>
              <a:rPr lang="en-AU" sz="2000" dirty="0" smtClean="0"/>
              <a:t>Building a national approach to Indigenous STEM</a:t>
            </a:r>
            <a:endParaRPr lang="en-AU" sz="2000" dirty="0"/>
          </a:p>
        </p:txBody>
      </p:sp>
    </p:spTree>
    <p:extLst>
      <p:ext uri="{BB962C8B-B14F-4D97-AF65-F5344CB8AC3E}">
        <p14:creationId xmlns:p14="http://schemas.microsoft.com/office/powerpoint/2010/main" val="330144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1580" y="188640"/>
            <a:ext cx="7560840" cy="434949"/>
          </a:xfrm>
        </p:spPr>
        <p:txBody>
          <a:bodyPr>
            <a:normAutofit fontScale="90000"/>
            <a:scene3d>
              <a:camera prst="orthographicFront"/>
              <a:lightRig rig="soft" dir="t">
                <a:rot lat="0" lon="0" rev="16800000"/>
              </a:lightRig>
            </a:scene3d>
            <a:sp3d prstMaterial="softEdge"/>
          </a:bodyPr>
          <a:lstStyle/>
          <a:p>
            <a:r>
              <a:rPr lang="en-AU" sz="2800" dirty="0" smtClean="0">
                <a:solidFill>
                  <a:schemeClr val="bg1"/>
                </a:solidFill>
                <a:effectLst/>
                <a:latin typeface="+mn-lt"/>
              </a:rPr>
              <a:t>Thank you</a:t>
            </a:r>
            <a:endParaRPr lang="en-AU" sz="2800" dirty="0">
              <a:solidFill>
                <a:schemeClr val="bg1"/>
              </a:solidFill>
              <a:effectLst/>
              <a:latin typeface="+mn-lt"/>
            </a:endParaRPr>
          </a:p>
        </p:txBody>
      </p:sp>
      <p:pic>
        <p:nvPicPr>
          <p:cNvPr id="2" name="Picture 1" descr="Decorativ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76733"/>
            <a:ext cx="9144000" cy="5740029"/>
          </a:xfrm>
          <a:prstGeom prst="rect">
            <a:avLst/>
          </a:prstGeom>
        </p:spPr>
      </p:pic>
    </p:spTree>
    <p:extLst>
      <p:ext uri="{BB962C8B-B14F-4D97-AF65-F5344CB8AC3E}">
        <p14:creationId xmlns:p14="http://schemas.microsoft.com/office/powerpoint/2010/main" val="808464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199" y="4569142"/>
            <a:ext cx="8229600" cy="1143000"/>
          </a:xfrm>
        </p:spPr>
        <p:txBody>
          <a:bodyPr>
            <a:noAutofit/>
            <a:scene3d>
              <a:camera prst="orthographicFront"/>
              <a:lightRig rig="soft" dir="t">
                <a:rot lat="0" lon="0" rev="16800000"/>
              </a:lightRig>
            </a:scene3d>
            <a:sp3d prstMaterial="softEdge"/>
          </a:bodyPr>
          <a:lstStyle/>
          <a:p>
            <a:r>
              <a:rPr lang="en-AU" sz="2400" b="0" dirty="0">
                <a:solidFill>
                  <a:schemeClr val="tx1"/>
                </a:solidFill>
                <a:effectLst/>
                <a:latin typeface="+mn-lt"/>
              </a:rPr>
              <a:t>Aboriginal and Torres Strait Islander </a:t>
            </a:r>
            <a:br>
              <a:rPr lang="en-AU" sz="2400" b="0" dirty="0">
                <a:solidFill>
                  <a:schemeClr val="tx1"/>
                </a:solidFill>
                <a:effectLst/>
                <a:latin typeface="+mn-lt"/>
              </a:rPr>
            </a:br>
            <a:r>
              <a:rPr lang="en-AU" sz="2400" b="0" dirty="0">
                <a:solidFill>
                  <a:schemeClr val="tx1"/>
                </a:solidFill>
                <a:effectLst/>
                <a:latin typeface="+mn-lt"/>
              </a:rPr>
              <a:t>Higher Education Advisory Council </a:t>
            </a:r>
          </a:p>
        </p:txBody>
      </p:sp>
      <p:pic>
        <p:nvPicPr>
          <p:cNvPr id="4" name="Picture 2" descr="Photo of the Aboriginal and Torres Straight Islander Higher Education Advisory Counci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692696"/>
            <a:ext cx="9144000" cy="344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998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971600" y="620688"/>
            <a:ext cx="6552728" cy="1143000"/>
          </a:xfrm>
        </p:spPr>
        <p:txBody>
          <a:bodyPr>
            <a:normAutofit/>
            <a:scene3d>
              <a:camera prst="orthographicFront"/>
              <a:lightRig rig="soft" dir="t">
                <a:rot lat="0" lon="0" rev="16800000"/>
              </a:lightRig>
            </a:scene3d>
            <a:sp3d prstMaterial="softEdge"/>
          </a:bodyPr>
          <a:lstStyle/>
          <a:p>
            <a:pPr algn="l"/>
            <a:r>
              <a:rPr lang="en-AU" sz="2400" dirty="0">
                <a:solidFill>
                  <a:schemeClr val="tx1"/>
                </a:solidFill>
                <a:effectLst/>
                <a:latin typeface="+mn-lt"/>
              </a:rPr>
              <a:t>ATSIHEAC policy development </a:t>
            </a:r>
            <a:r>
              <a:rPr lang="en-AU" sz="2400" dirty="0" smtClean="0">
                <a:solidFill>
                  <a:schemeClr val="tx1"/>
                </a:solidFill>
                <a:effectLst/>
                <a:latin typeface="+mn-lt"/>
              </a:rPr>
              <a:t>framework</a:t>
            </a:r>
            <a:endParaRPr lang="en-AU" sz="2400" dirty="0">
              <a:solidFill>
                <a:schemeClr val="tx1"/>
              </a:solidFill>
              <a:effectLst/>
              <a:latin typeface="+mn-lt"/>
            </a:endParaRPr>
          </a:p>
        </p:txBody>
      </p:sp>
      <p:sp>
        <p:nvSpPr>
          <p:cNvPr id="2" name="Rectangle 1"/>
          <p:cNvSpPr/>
          <p:nvPr/>
        </p:nvSpPr>
        <p:spPr>
          <a:xfrm>
            <a:off x="539552" y="1635765"/>
            <a:ext cx="8208912" cy="2585323"/>
          </a:xfrm>
          <a:prstGeom prst="rect">
            <a:avLst/>
          </a:prstGeom>
        </p:spPr>
        <p:txBody>
          <a:bodyPr wrap="square">
            <a:spAutoFit/>
          </a:bodyPr>
          <a:lstStyle/>
          <a:p>
            <a:pPr marL="914400" lvl="1" indent="-457200">
              <a:buFont typeface="+mj-lt"/>
              <a:buAutoNum type="arabicPeriod"/>
            </a:pPr>
            <a:r>
              <a:rPr lang="en-AU" sz="2400" dirty="0" smtClean="0"/>
              <a:t>Broadening </a:t>
            </a:r>
            <a:r>
              <a:rPr lang="en-AU" sz="2400" dirty="0" smtClean="0"/>
              <a:t>access across the disciplines</a:t>
            </a:r>
            <a:endParaRPr lang="en-AU" sz="2400" dirty="0"/>
          </a:p>
          <a:p>
            <a:pPr marL="914400" lvl="1" indent="-457200">
              <a:buFont typeface="+mj-lt"/>
              <a:buAutoNum type="arabicPeriod"/>
            </a:pPr>
            <a:r>
              <a:rPr lang="en-AU" sz="2400" dirty="0" smtClean="0"/>
              <a:t>Whole of University Strategy</a:t>
            </a:r>
          </a:p>
          <a:p>
            <a:pPr marL="914400" lvl="1" indent="-457200">
              <a:buFont typeface="+mj-lt"/>
              <a:buAutoNum type="arabicPeriod"/>
            </a:pPr>
            <a:r>
              <a:rPr lang="en-AU" sz="2400" dirty="0" smtClean="0"/>
              <a:t>Academic Workforce</a:t>
            </a:r>
            <a:endParaRPr lang="en-AU" sz="2400" dirty="0"/>
          </a:p>
          <a:p>
            <a:pPr marL="914400" lvl="1" indent="-457200">
              <a:buFont typeface="+mj-lt"/>
              <a:buAutoNum type="arabicPeriod"/>
            </a:pPr>
            <a:r>
              <a:rPr lang="en-AU" sz="2400" dirty="0"/>
              <a:t>Sustainable </a:t>
            </a:r>
            <a:r>
              <a:rPr lang="en-AU" sz="2400" dirty="0" smtClean="0"/>
              <a:t>financing</a:t>
            </a:r>
            <a:endParaRPr lang="en-AU" sz="2400" dirty="0"/>
          </a:p>
          <a:p>
            <a:pPr marL="914400" lvl="1" indent="-457200">
              <a:buFont typeface="+mj-lt"/>
              <a:buAutoNum type="arabicPeriod"/>
            </a:pPr>
            <a:r>
              <a:rPr lang="en-AU" sz="2400" dirty="0" smtClean="0"/>
              <a:t>System level performance monitoring</a:t>
            </a:r>
          </a:p>
          <a:p>
            <a:pPr marL="800100" lvl="1" indent="-342900">
              <a:buFont typeface="Arial" panose="020B0604020202020204" pitchFamily="34" charset="0"/>
              <a:buChar char="•"/>
            </a:pPr>
            <a:endParaRPr lang="en-AU" sz="2400" dirty="0"/>
          </a:p>
          <a:p>
            <a:pPr lvl="1"/>
            <a:endParaRPr lang="en-AU" dirty="0"/>
          </a:p>
        </p:txBody>
      </p:sp>
    </p:spTree>
    <p:extLst>
      <p:ext uri="{BB962C8B-B14F-4D97-AF65-F5344CB8AC3E}">
        <p14:creationId xmlns:p14="http://schemas.microsoft.com/office/powerpoint/2010/main" val="31033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620688"/>
            <a:ext cx="7272808" cy="1143000"/>
          </a:xfrm>
        </p:spPr>
        <p:txBody>
          <a:bodyPr>
            <a:normAutofit/>
            <a:scene3d>
              <a:camera prst="orthographicFront"/>
              <a:lightRig rig="soft" dir="t">
                <a:rot lat="0" lon="0" rev="16800000"/>
              </a:lightRig>
            </a:scene3d>
            <a:sp3d prstMaterial="softEdge"/>
          </a:bodyPr>
          <a:lstStyle/>
          <a:p>
            <a:pPr algn="l"/>
            <a:r>
              <a:rPr lang="en-AU" sz="2400" dirty="0">
                <a:solidFill>
                  <a:schemeClr val="tx1"/>
                </a:solidFill>
                <a:effectLst/>
                <a:latin typeface="+mn-lt"/>
              </a:rPr>
              <a:t>Broadening participation across the </a:t>
            </a:r>
            <a:r>
              <a:rPr lang="en-AU" sz="2400" dirty="0" smtClean="0">
                <a:solidFill>
                  <a:schemeClr val="tx1"/>
                </a:solidFill>
                <a:effectLst/>
                <a:latin typeface="+mn-lt"/>
              </a:rPr>
              <a:t>disciplines</a:t>
            </a:r>
            <a:endParaRPr lang="en-AU" sz="2400" dirty="0">
              <a:solidFill>
                <a:schemeClr val="tx1"/>
              </a:solidFill>
              <a:effectLst/>
              <a:latin typeface="+mn-lt"/>
            </a:endParaRPr>
          </a:p>
        </p:txBody>
      </p:sp>
      <p:sp>
        <p:nvSpPr>
          <p:cNvPr id="3" name="Rectangle 2"/>
          <p:cNvSpPr/>
          <p:nvPr/>
        </p:nvSpPr>
        <p:spPr>
          <a:xfrm>
            <a:off x="755576" y="1718806"/>
            <a:ext cx="7776864" cy="2862322"/>
          </a:xfrm>
          <a:prstGeom prst="rect">
            <a:avLst/>
          </a:prstGeom>
        </p:spPr>
        <p:txBody>
          <a:bodyPr wrap="square">
            <a:spAutoFit/>
          </a:bodyPr>
          <a:lstStyle/>
          <a:p>
            <a:pPr marL="342900" lvl="1" indent="-342900">
              <a:buFont typeface="Arial" panose="020B0604020202020204" pitchFamily="34" charset="0"/>
              <a:buChar char="•"/>
            </a:pPr>
            <a:r>
              <a:rPr lang="en-AU" sz="2000" dirty="0" smtClean="0"/>
              <a:t>11</a:t>
            </a:r>
            <a:r>
              <a:rPr lang="en-AU" sz="2000" dirty="0" smtClean="0"/>
              <a:t>% </a:t>
            </a:r>
            <a:r>
              <a:rPr lang="en-AU" sz="2000" dirty="0"/>
              <a:t>of Indigenous people </a:t>
            </a:r>
            <a:r>
              <a:rPr lang="en-AU" sz="2000" dirty="0" smtClean="0"/>
              <a:t>are employed </a:t>
            </a:r>
            <a:r>
              <a:rPr lang="en-AU" sz="2000" dirty="0"/>
              <a:t>in professional occupations, compared to </a:t>
            </a:r>
            <a:r>
              <a:rPr lang="en-AU" sz="2000" dirty="0" smtClean="0"/>
              <a:t>20% </a:t>
            </a:r>
            <a:r>
              <a:rPr lang="en-AU" sz="2000" dirty="0"/>
              <a:t>of non-Indigenous </a:t>
            </a:r>
            <a:r>
              <a:rPr lang="en-AU" sz="2000" dirty="0" smtClean="0"/>
              <a:t>people</a:t>
            </a:r>
          </a:p>
          <a:p>
            <a:pPr lvl="1"/>
            <a:endParaRPr lang="en-AU" sz="2000" dirty="0"/>
          </a:p>
          <a:p>
            <a:pPr marL="342900" lvl="1" indent="-342900">
              <a:buFont typeface="Arial" panose="020B0604020202020204" pitchFamily="34" charset="0"/>
              <a:buChar char="•"/>
            </a:pPr>
            <a:r>
              <a:rPr lang="en-AU" sz="2000" dirty="0" smtClean="0"/>
              <a:t>Most </a:t>
            </a:r>
            <a:r>
              <a:rPr lang="en-AU" sz="2000" dirty="0"/>
              <a:t>common occupation group for employed </a:t>
            </a:r>
            <a:r>
              <a:rPr lang="en-AU" sz="2000" dirty="0" smtClean="0"/>
              <a:t>people:</a:t>
            </a:r>
          </a:p>
          <a:p>
            <a:pPr marL="800100" lvl="2" indent="-342900">
              <a:buFont typeface="Arial" panose="020B0604020202020204" pitchFamily="34" charset="0"/>
              <a:buChar char="•"/>
            </a:pPr>
            <a:r>
              <a:rPr lang="en-AU" sz="2000" dirty="0" smtClean="0"/>
              <a:t>For Indigenous people - Labourer </a:t>
            </a:r>
            <a:r>
              <a:rPr lang="en-AU" sz="2000" dirty="0"/>
              <a:t>(</a:t>
            </a:r>
            <a:r>
              <a:rPr lang="en-AU" sz="2000" dirty="0" smtClean="0"/>
              <a:t>24%) </a:t>
            </a:r>
          </a:p>
          <a:p>
            <a:pPr marL="800100" lvl="2" indent="-342900">
              <a:buFont typeface="Arial" panose="020B0604020202020204" pitchFamily="34" charset="0"/>
              <a:buChar char="•"/>
            </a:pPr>
            <a:r>
              <a:rPr lang="en-AU" sz="2000" dirty="0" smtClean="0"/>
              <a:t>For non-Indigenous </a:t>
            </a:r>
            <a:r>
              <a:rPr lang="en-AU" sz="2000" dirty="0"/>
              <a:t>people </a:t>
            </a:r>
            <a:r>
              <a:rPr lang="en-AU" sz="2000" dirty="0" smtClean="0"/>
              <a:t>- Professional (20%)</a:t>
            </a:r>
            <a:endParaRPr lang="en-AU" sz="2000" b="1" dirty="0" smtClean="0"/>
          </a:p>
          <a:p>
            <a:endParaRPr lang="en-AU" sz="2400" b="1" dirty="0" smtClean="0"/>
          </a:p>
          <a:p>
            <a:r>
              <a:rPr lang="en-AU" i="1" dirty="0" smtClean="0"/>
              <a:t>Drawn </a:t>
            </a:r>
            <a:r>
              <a:rPr lang="en-AU" i="1" dirty="0"/>
              <a:t>from </a:t>
            </a:r>
            <a:r>
              <a:rPr lang="en-AU" i="1" dirty="0" smtClean="0"/>
              <a:t>Census data 2006 </a:t>
            </a:r>
            <a:r>
              <a:rPr lang="en-AU" i="1" dirty="0"/>
              <a:t>and </a:t>
            </a:r>
            <a:r>
              <a:rPr lang="en-AU" i="1" dirty="0" smtClean="0"/>
              <a:t>2011</a:t>
            </a:r>
            <a:endParaRPr lang="en-AU" b="1" i="1" dirty="0"/>
          </a:p>
          <a:p>
            <a:endParaRPr lang="en-AU" dirty="0"/>
          </a:p>
        </p:txBody>
      </p:sp>
    </p:spTree>
    <p:extLst>
      <p:ext uri="{BB962C8B-B14F-4D97-AF65-F5344CB8AC3E}">
        <p14:creationId xmlns:p14="http://schemas.microsoft.com/office/powerpoint/2010/main" val="300286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774378" y="188640"/>
            <a:ext cx="7830070" cy="1143000"/>
          </a:xfrm>
        </p:spPr>
        <p:txBody>
          <a:bodyPr>
            <a:normAutofit/>
            <a:scene3d>
              <a:camera prst="orthographicFront"/>
              <a:lightRig rig="soft" dir="t">
                <a:rot lat="0" lon="0" rev="16800000"/>
              </a:lightRig>
            </a:scene3d>
            <a:sp3d prstMaterial="softEdge"/>
          </a:bodyPr>
          <a:lstStyle/>
          <a:p>
            <a:pPr algn="l"/>
            <a:r>
              <a:rPr lang="en-AU" sz="2800" dirty="0">
                <a:solidFill>
                  <a:schemeClr val="tx1"/>
                </a:solidFill>
                <a:effectLst/>
                <a:latin typeface="+mn-lt"/>
              </a:rPr>
              <a:t>Indigenous enrolments in STEM </a:t>
            </a:r>
            <a:r>
              <a:rPr lang="en-AU" sz="2800" dirty="0" smtClean="0">
                <a:solidFill>
                  <a:schemeClr val="tx1"/>
                </a:solidFill>
                <a:effectLst/>
                <a:latin typeface="+mn-lt"/>
              </a:rPr>
              <a:t>disciplines</a:t>
            </a:r>
            <a:endParaRPr lang="en-AU" sz="2800" dirty="0">
              <a:solidFill>
                <a:schemeClr val="tx1"/>
              </a:solidFill>
              <a:effectLst/>
              <a:latin typeface="+mn-lt"/>
            </a:endParaRPr>
          </a:p>
        </p:txBody>
      </p:sp>
      <p:graphicFrame>
        <p:nvGraphicFramePr>
          <p:cNvPr id="4" name="Table 3" descr="Indigenous enrolments in STEM disciplines&#10;&#10;The next couple of slides provide a snapshot of how the higher education sector is faring in attracting and supporting Indigenous students in STEM disciplines, including Mathematical Sciences.&#10;It includes:&#10;Indigenous enrolments for 2013 in Science, Information Technology, Engineering and Mathematics.&#10;Growth in Indigenous enrolments in each of these areas since 2005.&#10;Indigenous enrolments in each area as a proportion of total enrolments in that area.&#10;The number of Indigenous enrolments we would need in order to achieve parity with population share.&#10;&#10;Indigenous enrolments have risen significantly in all STEM disciplines since 2005.&#10;This is particularly the case in Mathematical Sciences, which has experienced a 300% increase (but from a very low base).&#10;&#10;In Mathematics, Indigenous enrolments were still well below parity in 2013.&#10;Indigenous students accounted for only 0.55% of all Mathematics enrolments. &#10;Indigenous people account for 2.7% of the working age population. To achieve parity, Mathematics would require 119 Indigenous enrolments (we achieved only 24 in 2013).&#10;&#10;Indigenous enrolments in Mathematics were clustered into 11 universities (only 3 of these accounted for more than half of Indigenous enrolments).&#10;"/>
          <p:cNvGraphicFramePr>
            <a:graphicFrameLocks noGrp="1"/>
          </p:cNvGraphicFramePr>
          <p:nvPr>
            <p:extLst>
              <p:ext uri="{D42A27DB-BD31-4B8C-83A1-F6EECF244321}">
                <p14:modId xmlns:p14="http://schemas.microsoft.com/office/powerpoint/2010/main" val="3128598853"/>
              </p:ext>
            </p:extLst>
          </p:nvPr>
        </p:nvGraphicFramePr>
        <p:xfrm>
          <a:off x="395536" y="1484784"/>
          <a:ext cx="8406136" cy="4464492"/>
        </p:xfrm>
        <a:graphic>
          <a:graphicData uri="http://schemas.openxmlformats.org/drawingml/2006/table">
            <a:tbl>
              <a:tblPr firstRow="1" firstCol="1" bandRow="1">
                <a:tableStyleId>{5C22544A-7EE6-4342-B048-85BDC9FD1C3A}</a:tableStyleId>
              </a:tblPr>
              <a:tblGrid>
                <a:gridCol w="2304256"/>
                <a:gridCol w="1525470"/>
                <a:gridCol w="1525470"/>
                <a:gridCol w="1525470"/>
                <a:gridCol w="1525470"/>
              </a:tblGrid>
              <a:tr h="1033340">
                <a:tc>
                  <a:txBody>
                    <a:bodyPr/>
                    <a:lstStyle/>
                    <a:p>
                      <a:pPr>
                        <a:lnSpc>
                          <a:spcPct val="115000"/>
                        </a:lnSpc>
                        <a:spcAft>
                          <a:spcPts val="0"/>
                        </a:spcAft>
                      </a:pPr>
                      <a:r>
                        <a:rPr kumimoji="0" lang="en-AU" sz="1400" b="1" kern="1200" dirty="0">
                          <a:solidFill>
                            <a:schemeClr val="bg1"/>
                          </a:solidFill>
                          <a:effectLst/>
                          <a:latin typeface="Arial" panose="020B0604020202020204" pitchFamily="34" charset="0"/>
                          <a:ea typeface="+mn-ea"/>
                          <a:cs typeface="Arial" panose="020B0604020202020204" pitchFamily="34" charset="0"/>
                        </a:rPr>
                        <a:t>Field of education</a:t>
                      </a:r>
                    </a:p>
                  </a:txBody>
                  <a:tcPr marL="68580" marR="68580" marT="0" marB="0" anchor="ctr"/>
                </a:tc>
                <a:tc>
                  <a:txBody>
                    <a:bodyPr/>
                    <a:lstStyle/>
                    <a:p>
                      <a:pPr algn="ctr">
                        <a:lnSpc>
                          <a:spcPct val="115000"/>
                        </a:lnSpc>
                        <a:spcAft>
                          <a:spcPts val="0"/>
                        </a:spcAft>
                      </a:pPr>
                      <a:r>
                        <a:rPr kumimoji="0" lang="en-AU" sz="1400" b="1" kern="1200" dirty="0">
                          <a:solidFill>
                            <a:schemeClr val="bg1"/>
                          </a:solidFill>
                          <a:effectLst/>
                          <a:latin typeface="Arial" panose="020B0604020202020204" pitchFamily="34" charset="0"/>
                          <a:ea typeface="+mn-ea"/>
                          <a:cs typeface="Arial" panose="020B0604020202020204" pitchFamily="34" charset="0"/>
                        </a:rPr>
                        <a:t>Indigenous enrolments 2013</a:t>
                      </a:r>
                    </a:p>
                  </a:txBody>
                  <a:tcPr marL="68580" marR="68580" marT="0" marB="0" anchor="ctr"/>
                </a:tc>
                <a:tc>
                  <a:txBody>
                    <a:bodyPr/>
                    <a:lstStyle/>
                    <a:p>
                      <a:pPr algn="ctr">
                        <a:lnSpc>
                          <a:spcPct val="115000"/>
                        </a:lnSpc>
                        <a:spcAft>
                          <a:spcPts val="0"/>
                        </a:spcAft>
                      </a:pPr>
                      <a:r>
                        <a:rPr kumimoji="0" lang="en-AU" sz="1400" b="1" kern="1200" dirty="0">
                          <a:solidFill>
                            <a:schemeClr val="bg1"/>
                          </a:solidFill>
                          <a:effectLst/>
                          <a:latin typeface="Arial" panose="020B0604020202020204" pitchFamily="34" charset="0"/>
                          <a:ea typeface="+mn-ea"/>
                          <a:cs typeface="Arial" panose="020B0604020202020204" pitchFamily="34" charset="0"/>
                        </a:rPr>
                        <a:t>Growth since 2005</a:t>
                      </a:r>
                    </a:p>
                  </a:txBody>
                  <a:tcPr marL="68580" marR="68580" marT="0" marB="0" anchor="ctr"/>
                </a:tc>
                <a:tc>
                  <a:txBody>
                    <a:bodyPr/>
                    <a:lstStyle/>
                    <a:p>
                      <a:pPr algn="ctr">
                        <a:lnSpc>
                          <a:spcPct val="115000"/>
                        </a:lnSpc>
                        <a:spcAft>
                          <a:spcPts val="0"/>
                        </a:spcAft>
                      </a:pPr>
                      <a:r>
                        <a:rPr kumimoji="0" lang="en-AU" sz="1400" b="1" kern="1200" dirty="0">
                          <a:solidFill>
                            <a:schemeClr val="bg1"/>
                          </a:solidFill>
                          <a:effectLst/>
                          <a:latin typeface="Arial" panose="020B0604020202020204" pitchFamily="34" charset="0"/>
                          <a:ea typeface="+mn-ea"/>
                          <a:cs typeface="Arial" panose="020B0604020202020204" pitchFamily="34" charset="0"/>
                        </a:rPr>
                        <a:t>Proportion of total </a:t>
                      </a:r>
                      <a:r>
                        <a:rPr kumimoji="0" lang="en-AU" sz="1400" b="1" kern="1200" dirty="0" smtClean="0">
                          <a:solidFill>
                            <a:schemeClr val="bg1"/>
                          </a:solidFill>
                          <a:effectLst/>
                          <a:latin typeface="Arial" panose="020B0604020202020204" pitchFamily="34" charset="0"/>
                          <a:ea typeface="+mn-ea"/>
                          <a:cs typeface="Arial" panose="020B0604020202020204" pitchFamily="34" charset="0"/>
                        </a:rPr>
                        <a:t>enrolments in this field</a:t>
                      </a:r>
                      <a:endParaRPr kumimoji="0" lang="en-AU"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ctr">
                        <a:lnSpc>
                          <a:spcPct val="115000"/>
                        </a:lnSpc>
                        <a:spcAft>
                          <a:spcPts val="0"/>
                        </a:spcAft>
                      </a:pPr>
                      <a:r>
                        <a:rPr kumimoji="0" lang="en-AU" sz="1400" b="1" kern="1200" dirty="0">
                          <a:solidFill>
                            <a:schemeClr val="bg1"/>
                          </a:solidFill>
                          <a:effectLst/>
                          <a:latin typeface="Arial" panose="020B0604020202020204" pitchFamily="34" charset="0"/>
                          <a:ea typeface="+mn-ea"/>
                          <a:cs typeface="Arial" panose="020B0604020202020204" pitchFamily="34" charset="0"/>
                        </a:rPr>
                        <a:t>Parity target</a:t>
                      </a:r>
                    </a:p>
                  </a:txBody>
                  <a:tcPr marL="68580" marR="68580" marT="0" marB="0" anchor="ctr"/>
                </a:tc>
              </a:tr>
              <a:tr h="857788">
                <a:tc>
                  <a:txBody>
                    <a:bodyPr/>
                    <a:lstStyle/>
                    <a:p>
                      <a:pPr>
                        <a:lnSpc>
                          <a:spcPct val="115000"/>
                        </a:lnSpc>
                        <a:spcAft>
                          <a:spcPts val="0"/>
                        </a:spcAft>
                      </a:pPr>
                      <a:r>
                        <a:rPr kumimoji="0" lang="en-AU" sz="1400" b="1" kern="1200" dirty="0">
                          <a:solidFill>
                            <a:schemeClr val="bg1"/>
                          </a:solidFill>
                          <a:effectLst/>
                          <a:latin typeface="Arial" panose="020B0604020202020204" pitchFamily="34" charset="0"/>
                          <a:ea typeface="+mn-ea"/>
                          <a:cs typeface="Arial" panose="020B0604020202020204" pitchFamily="34" charset="0"/>
                        </a:rPr>
                        <a:t>Natural &amp; Physical </a:t>
                      </a:r>
                      <a:r>
                        <a:rPr kumimoji="0" lang="en-AU" sz="1400" b="1" kern="1200" dirty="0" smtClean="0">
                          <a:solidFill>
                            <a:schemeClr val="bg1"/>
                          </a:solidFill>
                          <a:effectLst/>
                          <a:latin typeface="Arial" panose="020B0604020202020204" pitchFamily="34" charset="0"/>
                          <a:ea typeface="+mn-ea"/>
                          <a:cs typeface="Arial" panose="020B0604020202020204" pitchFamily="34" charset="0"/>
                        </a:rPr>
                        <a:t>Sciences</a:t>
                      </a:r>
                      <a:endParaRPr kumimoji="0" lang="en-AU"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719</a:t>
                      </a: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116%</a:t>
                      </a: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0.67%</a:t>
                      </a: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2,896</a:t>
                      </a:r>
                    </a:p>
                  </a:txBody>
                  <a:tcPr marL="68580" marR="68580" marT="0" marB="0" anchor="ctr"/>
                </a:tc>
              </a:tr>
              <a:tr h="857788">
                <a:tc>
                  <a:txBody>
                    <a:bodyPr/>
                    <a:lstStyle/>
                    <a:p>
                      <a:pPr>
                        <a:lnSpc>
                          <a:spcPct val="115000"/>
                        </a:lnSpc>
                        <a:spcAft>
                          <a:spcPts val="0"/>
                        </a:spcAft>
                      </a:pPr>
                      <a:r>
                        <a:rPr kumimoji="0" lang="en-AU" sz="1400" b="1" kern="1200" dirty="0">
                          <a:solidFill>
                            <a:schemeClr val="bg1"/>
                          </a:solidFill>
                          <a:effectLst/>
                          <a:latin typeface="Arial" panose="020B0604020202020204" pitchFamily="34" charset="0"/>
                          <a:ea typeface="+mn-ea"/>
                          <a:cs typeface="Arial" panose="020B0604020202020204" pitchFamily="34" charset="0"/>
                        </a:rPr>
                        <a:t>Information </a:t>
                      </a:r>
                      <a:r>
                        <a:rPr kumimoji="0" lang="en-AU" sz="1400" b="1" kern="1200" dirty="0" smtClean="0">
                          <a:solidFill>
                            <a:schemeClr val="bg1"/>
                          </a:solidFill>
                          <a:effectLst/>
                          <a:latin typeface="Arial" panose="020B0604020202020204" pitchFamily="34" charset="0"/>
                          <a:ea typeface="+mn-ea"/>
                          <a:cs typeface="Arial" panose="020B0604020202020204" pitchFamily="34" charset="0"/>
                        </a:rPr>
                        <a:t>Technology</a:t>
                      </a:r>
                      <a:endParaRPr kumimoji="0" lang="en-AU"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197</a:t>
                      </a: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49%</a:t>
                      </a: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0.38%</a:t>
                      </a: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1,411</a:t>
                      </a:r>
                    </a:p>
                  </a:txBody>
                  <a:tcPr marL="68580" marR="68580" marT="0" marB="0" anchor="ctr"/>
                </a:tc>
              </a:tr>
              <a:tr h="857788">
                <a:tc>
                  <a:txBody>
                    <a:bodyPr/>
                    <a:lstStyle/>
                    <a:p>
                      <a:pPr>
                        <a:lnSpc>
                          <a:spcPct val="115000"/>
                        </a:lnSpc>
                        <a:spcAft>
                          <a:spcPts val="0"/>
                        </a:spcAft>
                      </a:pPr>
                      <a:r>
                        <a:rPr kumimoji="0" lang="en-AU" sz="1400" b="1" kern="1200" dirty="0">
                          <a:solidFill>
                            <a:schemeClr val="bg1"/>
                          </a:solidFill>
                          <a:effectLst/>
                          <a:latin typeface="Arial" panose="020B0604020202020204" pitchFamily="34" charset="0"/>
                          <a:ea typeface="+mn-ea"/>
                          <a:cs typeface="Arial" panose="020B0604020202020204" pitchFamily="34" charset="0"/>
                        </a:rPr>
                        <a:t>Engineering &amp; Related </a:t>
                      </a:r>
                      <a:r>
                        <a:rPr kumimoji="0" lang="en-AU" sz="1400" b="1" kern="1200" dirty="0" smtClean="0">
                          <a:solidFill>
                            <a:schemeClr val="bg1"/>
                          </a:solidFill>
                          <a:effectLst/>
                          <a:latin typeface="Arial" panose="020B0604020202020204" pitchFamily="34" charset="0"/>
                          <a:ea typeface="+mn-ea"/>
                          <a:cs typeface="Arial" panose="020B0604020202020204" pitchFamily="34" charset="0"/>
                        </a:rPr>
                        <a:t>Technologies</a:t>
                      </a:r>
                      <a:endParaRPr kumimoji="0" lang="en-AU"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362</a:t>
                      </a:r>
                    </a:p>
                  </a:txBody>
                  <a:tcPr marL="68580" marR="68580" marT="0" marB="0" anchor="ctr"/>
                </a:tc>
                <a:tc>
                  <a:txBody>
                    <a:bodyPr/>
                    <a:lstStyle/>
                    <a:p>
                      <a:pPr algn="r">
                        <a:lnSpc>
                          <a:spcPct val="115000"/>
                        </a:lnSpc>
                        <a:spcBef>
                          <a:spcPts val="300"/>
                        </a:spcBef>
                        <a:spcAft>
                          <a:spcPts val="300"/>
                        </a:spcAft>
                      </a:pPr>
                      <a:r>
                        <a:rPr kumimoji="0" lang="en-AU" sz="1400" kern="1200">
                          <a:solidFill>
                            <a:schemeClr val="dk1"/>
                          </a:solidFill>
                          <a:effectLst/>
                          <a:latin typeface="Arial" panose="020B0604020202020204" pitchFamily="34" charset="0"/>
                          <a:ea typeface="+mn-ea"/>
                          <a:cs typeface="Arial" panose="020B0604020202020204" pitchFamily="34" charset="0"/>
                        </a:rPr>
                        <a:t>160%</a:t>
                      </a:r>
                    </a:p>
                  </a:txBody>
                  <a:tcPr marL="68580" marR="68580" marT="0" marB="0" anchor="ctr"/>
                </a:tc>
                <a:tc>
                  <a:txBody>
                    <a:bodyPr/>
                    <a:lstStyle/>
                    <a:p>
                      <a:pPr algn="r">
                        <a:lnSpc>
                          <a:spcPct val="115000"/>
                        </a:lnSpc>
                        <a:spcBef>
                          <a:spcPts val="300"/>
                        </a:spcBef>
                        <a:spcAft>
                          <a:spcPts val="300"/>
                        </a:spcAft>
                      </a:pPr>
                      <a:r>
                        <a:rPr kumimoji="0" lang="en-AU" sz="1400" kern="1200">
                          <a:solidFill>
                            <a:schemeClr val="dk1"/>
                          </a:solidFill>
                          <a:effectLst/>
                          <a:latin typeface="Arial" panose="020B0604020202020204" pitchFamily="34" charset="0"/>
                          <a:ea typeface="+mn-ea"/>
                          <a:cs typeface="Arial" panose="020B0604020202020204" pitchFamily="34" charset="0"/>
                        </a:rPr>
                        <a:t>0.37%</a:t>
                      </a: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2,641</a:t>
                      </a:r>
                    </a:p>
                  </a:txBody>
                  <a:tcPr marL="68580" marR="68580" marT="0" marB="0" anchor="ctr"/>
                </a:tc>
              </a:tr>
              <a:tr h="857788">
                <a:tc>
                  <a:txBody>
                    <a:bodyPr/>
                    <a:lstStyle/>
                    <a:p>
                      <a:pPr>
                        <a:lnSpc>
                          <a:spcPct val="115000"/>
                        </a:lnSpc>
                        <a:spcAft>
                          <a:spcPts val="0"/>
                        </a:spcAft>
                      </a:pPr>
                      <a:r>
                        <a:rPr kumimoji="0" lang="en-AU" sz="1400" b="1" kern="1200" dirty="0">
                          <a:solidFill>
                            <a:schemeClr val="bg1"/>
                          </a:solidFill>
                          <a:effectLst/>
                          <a:latin typeface="Arial" panose="020B0604020202020204" pitchFamily="34" charset="0"/>
                          <a:ea typeface="+mn-ea"/>
                          <a:cs typeface="Arial" panose="020B0604020202020204" pitchFamily="34" charset="0"/>
                        </a:rPr>
                        <a:t>Mathematical </a:t>
                      </a:r>
                      <a:r>
                        <a:rPr kumimoji="0" lang="en-AU" sz="1400" b="1" kern="1200" dirty="0" smtClean="0">
                          <a:solidFill>
                            <a:schemeClr val="bg1"/>
                          </a:solidFill>
                          <a:effectLst/>
                          <a:latin typeface="Arial" panose="020B0604020202020204" pitchFamily="34" charset="0"/>
                          <a:ea typeface="+mn-ea"/>
                          <a:cs typeface="Arial" panose="020B0604020202020204" pitchFamily="34" charset="0"/>
                        </a:rPr>
                        <a:t>Sciences</a:t>
                      </a:r>
                      <a:endParaRPr kumimoji="0" lang="en-AU"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r">
                        <a:lnSpc>
                          <a:spcPct val="115000"/>
                        </a:lnSpc>
                        <a:spcBef>
                          <a:spcPts val="300"/>
                        </a:spcBef>
                        <a:spcAft>
                          <a:spcPts val="300"/>
                        </a:spcAft>
                      </a:pPr>
                      <a:r>
                        <a:rPr kumimoji="0" lang="en-AU" sz="1400" kern="1200">
                          <a:solidFill>
                            <a:schemeClr val="dk1"/>
                          </a:solidFill>
                          <a:effectLst/>
                          <a:latin typeface="Arial" panose="020B0604020202020204" pitchFamily="34" charset="0"/>
                          <a:ea typeface="+mn-ea"/>
                          <a:cs typeface="Arial" panose="020B0604020202020204" pitchFamily="34" charset="0"/>
                        </a:rPr>
                        <a:t>24</a:t>
                      </a:r>
                    </a:p>
                  </a:txBody>
                  <a:tcPr marL="68580" marR="68580" marT="0" marB="0" anchor="ctr"/>
                </a:tc>
                <a:tc>
                  <a:txBody>
                    <a:bodyPr/>
                    <a:lstStyle/>
                    <a:p>
                      <a:pPr algn="r">
                        <a:lnSpc>
                          <a:spcPct val="115000"/>
                        </a:lnSpc>
                        <a:spcBef>
                          <a:spcPts val="300"/>
                        </a:spcBef>
                        <a:spcAft>
                          <a:spcPts val="300"/>
                        </a:spcAft>
                      </a:pPr>
                      <a:r>
                        <a:rPr kumimoji="0" lang="en-AU" sz="1400" kern="1200">
                          <a:solidFill>
                            <a:schemeClr val="dk1"/>
                          </a:solidFill>
                          <a:effectLst/>
                          <a:latin typeface="Arial" panose="020B0604020202020204" pitchFamily="34" charset="0"/>
                          <a:ea typeface="+mn-ea"/>
                          <a:cs typeface="Arial" panose="020B0604020202020204" pitchFamily="34" charset="0"/>
                        </a:rPr>
                        <a:t>300%</a:t>
                      </a: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0.55%</a:t>
                      </a: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119</a:t>
                      </a:r>
                    </a:p>
                  </a:txBody>
                  <a:tcPr marL="68580" marR="68580" marT="0" marB="0" anchor="ctr"/>
                </a:tc>
              </a:tr>
            </a:tbl>
          </a:graphicData>
        </a:graphic>
      </p:graphicFrame>
    </p:spTree>
    <p:extLst>
      <p:ext uri="{BB962C8B-B14F-4D97-AF65-F5344CB8AC3E}">
        <p14:creationId xmlns:p14="http://schemas.microsoft.com/office/powerpoint/2010/main" val="379214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378" y="188640"/>
            <a:ext cx="7830070" cy="1143000"/>
          </a:xfrm>
        </p:spPr>
        <p:txBody>
          <a:bodyPr>
            <a:normAutofit/>
            <a:scene3d>
              <a:camera prst="orthographicFront"/>
              <a:lightRig rig="soft" dir="t">
                <a:rot lat="0" lon="0" rev="16800000"/>
              </a:lightRig>
            </a:scene3d>
            <a:sp3d prstMaterial="softEdge"/>
          </a:bodyPr>
          <a:lstStyle/>
          <a:p>
            <a:pPr algn="l"/>
            <a:r>
              <a:rPr lang="en-AU" sz="2800" dirty="0">
                <a:solidFill>
                  <a:schemeClr val="tx1"/>
                </a:solidFill>
                <a:effectLst/>
                <a:latin typeface="+mn-lt"/>
              </a:rPr>
              <a:t>Indigenous completions in STEM </a:t>
            </a:r>
            <a:r>
              <a:rPr lang="en-AU" sz="2800" dirty="0" smtClean="0">
                <a:solidFill>
                  <a:schemeClr val="tx1"/>
                </a:solidFill>
                <a:effectLst/>
                <a:latin typeface="+mn-lt"/>
              </a:rPr>
              <a:t>disciplines</a:t>
            </a:r>
            <a:endParaRPr lang="en-AU" sz="2800" dirty="0">
              <a:solidFill>
                <a:schemeClr val="tx1"/>
              </a:solidFill>
              <a:effectLst/>
              <a:latin typeface="+mn-lt"/>
            </a:endParaRPr>
          </a:p>
        </p:txBody>
      </p:sp>
      <p:graphicFrame>
        <p:nvGraphicFramePr>
          <p:cNvPr id="3" name="Table 2" descr="Indigenous completions in STEM disciplines&#10;&#10;This table shows how the sector is faring in supporting Indigenous student completions in the STEM disciplines, including Mathematical Sciences.&#10;It includes:&#10;Indigenous completions for 2013 in Science, Information Technology, Engineering and Mathematics.&#10;Growth in Indigenous completions in each of these areas since 2005.&#10;Indigenous completions in each area as a proportion of total enrolments in that area.&#10;The number of Indigenous completions we would need in order to achieve parity with population share.&#10;&#10;Indigenous completions have risen significantly in all STEM disciplines since 2005, albeit from a low base.&#10;&#10;In Mathematics, Indigenous completions were negligible and well below parity.&#10;Indigenous completions increased by 50% since 2005.&#10;Indigenous students accounted for only 0.32% of Maths completions. &#10;To achieve population parity, Mathematics would require 25 Indigenous completions (we achieved less than 5 in 2013).&#10;&#10;All Indigenous completions in Mathematics occurred in only 3 universities in 2013.&#10;"/>
          <p:cNvGraphicFramePr>
            <a:graphicFrameLocks noGrp="1"/>
          </p:cNvGraphicFramePr>
          <p:nvPr>
            <p:extLst>
              <p:ext uri="{D42A27DB-BD31-4B8C-83A1-F6EECF244321}">
                <p14:modId xmlns:p14="http://schemas.microsoft.com/office/powerpoint/2010/main" val="4170514862"/>
              </p:ext>
            </p:extLst>
          </p:nvPr>
        </p:nvGraphicFramePr>
        <p:xfrm>
          <a:off x="395533" y="1484784"/>
          <a:ext cx="8406135" cy="4651716"/>
        </p:xfrm>
        <a:graphic>
          <a:graphicData uri="http://schemas.openxmlformats.org/drawingml/2006/table">
            <a:tbl>
              <a:tblPr firstRow="1" firstCol="1" bandRow="1">
                <a:tableStyleId>{5C22544A-7EE6-4342-B048-85BDC9FD1C3A}</a:tableStyleId>
              </a:tblPr>
              <a:tblGrid>
                <a:gridCol w="2160243"/>
                <a:gridCol w="1561473"/>
                <a:gridCol w="1561473"/>
                <a:gridCol w="1561473"/>
                <a:gridCol w="1561473"/>
              </a:tblGrid>
              <a:tr h="1080120">
                <a:tc>
                  <a:txBody>
                    <a:bodyPr/>
                    <a:lstStyle/>
                    <a:p>
                      <a:pPr>
                        <a:lnSpc>
                          <a:spcPct val="115000"/>
                        </a:lnSpc>
                        <a:spcAft>
                          <a:spcPts val="0"/>
                        </a:spcAft>
                      </a:pPr>
                      <a:r>
                        <a:rPr kumimoji="0" lang="en-AU" sz="1400" b="1" kern="1200" dirty="0">
                          <a:solidFill>
                            <a:schemeClr val="bg1"/>
                          </a:solidFill>
                          <a:effectLst/>
                          <a:latin typeface="Arial" panose="020B0604020202020204" pitchFamily="34" charset="0"/>
                          <a:ea typeface="+mn-ea"/>
                          <a:cs typeface="Arial" panose="020B0604020202020204" pitchFamily="34" charset="0"/>
                        </a:rPr>
                        <a:t>Field of education</a:t>
                      </a:r>
                    </a:p>
                  </a:txBody>
                  <a:tcPr marL="68580" marR="68580" marT="0" marB="0" anchor="ctr"/>
                </a:tc>
                <a:tc>
                  <a:txBody>
                    <a:bodyPr/>
                    <a:lstStyle/>
                    <a:p>
                      <a:pPr algn="ctr">
                        <a:lnSpc>
                          <a:spcPct val="115000"/>
                        </a:lnSpc>
                        <a:spcAft>
                          <a:spcPts val="0"/>
                        </a:spcAft>
                      </a:pPr>
                      <a:r>
                        <a:rPr kumimoji="0" lang="en-AU" sz="1400" b="1" kern="1200" dirty="0">
                          <a:solidFill>
                            <a:schemeClr val="bg1"/>
                          </a:solidFill>
                          <a:effectLst/>
                          <a:latin typeface="Arial" panose="020B0604020202020204" pitchFamily="34" charset="0"/>
                          <a:ea typeface="+mn-ea"/>
                          <a:cs typeface="Arial" panose="020B0604020202020204" pitchFamily="34" charset="0"/>
                        </a:rPr>
                        <a:t>Indigenous completions</a:t>
                      </a:r>
                    </a:p>
                    <a:p>
                      <a:pPr algn="ctr">
                        <a:lnSpc>
                          <a:spcPct val="115000"/>
                        </a:lnSpc>
                        <a:spcAft>
                          <a:spcPts val="0"/>
                        </a:spcAft>
                      </a:pPr>
                      <a:r>
                        <a:rPr kumimoji="0" lang="en-AU" sz="1400" b="1" kern="1200" dirty="0">
                          <a:solidFill>
                            <a:schemeClr val="bg1"/>
                          </a:solidFill>
                          <a:effectLst/>
                          <a:latin typeface="Arial" panose="020B0604020202020204" pitchFamily="34" charset="0"/>
                          <a:ea typeface="+mn-ea"/>
                          <a:cs typeface="Arial" panose="020B0604020202020204" pitchFamily="34" charset="0"/>
                        </a:rPr>
                        <a:t>2013</a:t>
                      </a:r>
                    </a:p>
                  </a:txBody>
                  <a:tcPr marL="68580" marR="68580" marT="0" marB="0" anchor="ctr"/>
                </a:tc>
                <a:tc>
                  <a:txBody>
                    <a:bodyPr/>
                    <a:lstStyle/>
                    <a:p>
                      <a:pPr algn="ctr">
                        <a:lnSpc>
                          <a:spcPct val="115000"/>
                        </a:lnSpc>
                        <a:spcAft>
                          <a:spcPts val="0"/>
                        </a:spcAft>
                      </a:pPr>
                      <a:r>
                        <a:rPr kumimoji="0" lang="en-AU" sz="1400" b="1" kern="1200" dirty="0">
                          <a:solidFill>
                            <a:schemeClr val="bg1"/>
                          </a:solidFill>
                          <a:effectLst/>
                          <a:latin typeface="Arial" panose="020B0604020202020204" pitchFamily="34" charset="0"/>
                          <a:ea typeface="+mn-ea"/>
                          <a:cs typeface="Arial" panose="020B0604020202020204" pitchFamily="34" charset="0"/>
                        </a:rPr>
                        <a:t>Growth since 2005</a:t>
                      </a:r>
                    </a:p>
                  </a:txBody>
                  <a:tcPr marL="68580" marR="68580" marT="0" marB="0" anchor="ctr"/>
                </a:tc>
                <a:tc>
                  <a:txBody>
                    <a:bodyPr/>
                    <a:lstStyle/>
                    <a:p>
                      <a:pPr algn="ctr">
                        <a:lnSpc>
                          <a:spcPct val="115000"/>
                        </a:lnSpc>
                        <a:spcAft>
                          <a:spcPts val="0"/>
                        </a:spcAft>
                      </a:pPr>
                      <a:r>
                        <a:rPr kumimoji="0" lang="en-AU" sz="1400" b="1" kern="1200" dirty="0">
                          <a:solidFill>
                            <a:schemeClr val="bg1"/>
                          </a:solidFill>
                          <a:effectLst/>
                          <a:latin typeface="Arial" panose="020B0604020202020204" pitchFamily="34" charset="0"/>
                          <a:ea typeface="+mn-ea"/>
                          <a:cs typeface="Arial" panose="020B0604020202020204" pitchFamily="34" charset="0"/>
                        </a:rPr>
                        <a:t>Proportion of total </a:t>
                      </a:r>
                      <a:r>
                        <a:rPr kumimoji="0" lang="en-AU" sz="1400" b="1" kern="1200" dirty="0" smtClean="0">
                          <a:solidFill>
                            <a:schemeClr val="bg1"/>
                          </a:solidFill>
                          <a:effectLst/>
                          <a:latin typeface="Arial" panose="020B0604020202020204" pitchFamily="34" charset="0"/>
                          <a:ea typeface="+mn-ea"/>
                          <a:cs typeface="Arial" panose="020B0604020202020204" pitchFamily="34" charset="0"/>
                        </a:rPr>
                        <a:t>completions in</a:t>
                      </a:r>
                      <a:r>
                        <a:rPr kumimoji="0" lang="en-AU" sz="1400" b="1" kern="1200" baseline="0" dirty="0" smtClean="0">
                          <a:solidFill>
                            <a:schemeClr val="bg1"/>
                          </a:solidFill>
                          <a:effectLst/>
                          <a:latin typeface="Arial" panose="020B0604020202020204" pitchFamily="34" charset="0"/>
                          <a:ea typeface="+mn-ea"/>
                          <a:cs typeface="Arial" panose="020B0604020202020204" pitchFamily="34" charset="0"/>
                        </a:rPr>
                        <a:t> this field</a:t>
                      </a:r>
                      <a:endParaRPr kumimoji="0" lang="en-AU"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ctr">
                        <a:lnSpc>
                          <a:spcPct val="115000"/>
                        </a:lnSpc>
                        <a:spcAft>
                          <a:spcPts val="0"/>
                        </a:spcAft>
                      </a:pPr>
                      <a:r>
                        <a:rPr kumimoji="0" lang="en-AU" sz="1400" b="1" kern="1200" dirty="0">
                          <a:solidFill>
                            <a:schemeClr val="bg1"/>
                          </a:solidFill>
                          <a:effectLst/>
                          <a:latin typeface="Arial" panose="020B0604020202020204" pitchFamily="34" charset="0"/>
                          <a:ea typeface="+mn-ea"/>
                          <a:cs typeface="Arial" panose="020B0604020202020204" pitchFamily="34" charset="0"/>
                        </a:rPr>
                        <a:t>Parity target</a:t>
                      </a:r>
                    </a:p>
                  </a:txBody>
                  <a:tcPr marL="68580" marR="68580" marT="0" marB="0" anchor="ctr"/>
                </a:tc>
              </a:tr>
              <a:tr h="892899">
                <a:tc>
                  <a:txBody>
                    <a:bodyPr/>
                    <a:lstStyle/>
                    <a:p>
                      <a:pPr>
                        <a:lnSpc>
                          <a:spcPct val="115000"/>
                        </a:lnSpc>
                        <a:spcAft>
                          <a:spcPts val="0"/>
                        </a:spcAft>
                      </a:pPr>
                      <a:r>
                        <a:rPr kumimoji="0" lang="en-AU" sz="1400" b="1" kern="1200" dirty="0">
                          <a:solidFill>
                            <a:schemeClr val="bg1"/>
                          </a:solidFill>
                          <a:effectLst/>
                          <a:latin typeface="Arial" panose="020B0604020202020204" pitchFamily="34" charset="0"/>
                          <a:ea typeface="+mn-ea"/>
                          <a:cs typeface="Arial" panose="020B0604020202020204" pitchFamily="34" charset="0"/>
                        </a:rPr>
                        <a:t>Natural &amp; Physical </a:t>
                      </a:r>
                      <a:r>
                        <a:rPr kumimoji="0" lang="en-AU" sz="1400" b="1" kern="1200" dirty="0" smtClean="0">
                          <a:solidFill>
                            <a:schemeClr val="bg1"/>
                          </a:solidFill>
                          <a:effectLst/>
                          <a:latin typeface="Arial" panose="020B0604020202020204" pitchFamily="34" charset="0"/>
                          <a:ea typeface="+mn-ea"/>
                          <a:cs typeface="Arial" panose="020B0604020202020204" pitchFamily="34" charset="0"/>
                        </a:rPr>
                        <a:t>Sciences</a:t>
                      </a:r>
                      <a:endParaRPr kumimoji="0" lang="en-AU"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85</a:t>
                      </a: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70%</a:t>
                      </a:r>
                    </a:p>
                  </a:txBody>
                  <a:tcPr marL="68580" marR="68580" marT="0" marB="0" anchor="ctr"/>
                </a:tc>
                <a:tc>
                  <a:txBody>
                    <a:bodyPr/>
                    <a:lstStyle/>
                    <a:p>
                      <a:pPr algn="r">
                        <a:lnSpc>
                          <a:spcPct val="115000"/>
                        </a:lnSpc>
                        <a:spcBef>
                          <a:spcPts val="300"/>
                        </a:spcBef>
                        <a:spcAft>
                          <a:spcPts val="300"/>
                        </a:spcAft>
                      </a:pPr>
                      <a:r>
                        <a:rPr kumimoji="0" lang="en-AU" sz="1400" kern="1200">
                          <a:solidFill>
                            <a:schemeClr val="dk1"/>
                          </a:solidFill>
                          <a:effectLst/>
                          <a:latin typeface="Arial" panose="020B0604020202020204" pitchFamily="34" charset="0"/>
                          <a:ea typeface="+mn-ea"/>
                          <a:cs typeface="Arial" panose="020B0604020202020204" pitchFamily="34" charset="0"/>
                        </a:rPr>
                        <a:t>0.39%</a:t>
                      </a: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593</a:t>
                      </a:r>
                    </a:p>
                  </a:txBody>
                  <a:tcPr marL="68580" marR="68580" marT="0" marB="0" anchor="ctr"/>
                </a:tc>
              </a:tr>
              <a:tr h="892899">
                <a:tc>
                  <a:txBody>
                    <a:bodyPr/>
                    <a:lstStyle/>
                    <a:p>
                      <a:pPr>
                        <a:lnSpc>
                          <a:spcPct val="115000"/>
                        </a:lnSpc>
                        <a:spcAft>
                          <a:spcPts val="0"/>
                        </a:spcAft>
                      </a:pPr>
                      <a:r>
                        <a:rPr kumimoji="0" lang="en-AU" sz="1400" b="1" kern="1200" dirty="0">
                          <a:solidFill>
                            <a:schemeClr val="bg1"/>
                          </a:solidFill>
                          <a:effectLst/>
                          <a:latin typeface="Arial" panose="020B0604020202020204" pitchFamily="34" charset="0"/>
                          <a:ea typeface="+mn-ea"/>
                          <a:cs typeface="Arial" panose="020B0604020202020204" pitchFamily="34" charset="0"/>
                        </a:rPr>
                        <a:t>Information </a:t>
                      </a:r>
                      <a:r>
                        <a:rPr kumimoji="0" lang="en-AU" sz="1400" b="1" kern="1200" dirty="0" smtClean="0">
                          <a:solidFill>
                            <a:schemeClr val="bg1"/>
                          </a:solidFill>
                          <a:effectLst/>
                          <a:latin typeface="Arial" panose="020B0604020202020204" pitchFamily="34" charset="0"/>
                          <a:ea typeface="+mn-ea"/>
                          <a:cs typeface="Arial" panose="020B0604020202020204" pitchFamily="34" charset="0"/>
                        </a:rPr>
                        <a:t>Technology</a:t>
                      </a:r>
                      <a:endParaRPr kumimoji="0" lang="en-AU"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22</a:t>
                      </a: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144%</a:t>
                      </a: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0.19%</a:t>
                      </a: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314</a:t>
                      </a:r>
                    </a:p>
                  </a:txBody>
                  <a:tcPr marL="68580" marR="68580" marT="0" marB="0" anchor="ctr"/>
                </a:tc>
              </a:tr>
              <a:tr h="892899">
                <a:tc>
                  <a:txBody>
                    <a:bodyPr/>
                    <a:lstStyle/>
                    <a:p>
                      <a:pPr>
                        <a:lnSpc>
                          <a:spcPct val="115000"/>
                        </a:lnSpc>
                        <a:spcAft>
                          <a:spcPts val="0"/>
                        </a:spcAft>
                      </a:pPr>
                      <a:r>
                        <a:rPr kumimoji="0" lang="en-AU" sz="1400" b="1" kern="1200" dirty="0">
                          <a:solidFill>
                            <a:schemeClr val="bg1"/>
                          </a:solidFill>
                          <a:effectLst/>
                          <a:latin typeface="Arial" panose="020B0604020202020204" pitchFamily="34" charset="0"/>
                          <a:ea typeface="+mn-ea"/>
                          <a:cs typeface="Arial" panose="020B0604020202020204" pitchFamily="34" charset="0"/>
                        </a:rPr>
                        <a:t>Engineering &amp; Related </a:t>
                      </a:r>
                      <a:r>
                        <a:rPr kumimoji="0" lang="en-AU" sz="1400" b="1" kern="1200" dirty="0" smtClean="0">
                          <a:solidFill>
                            <a:schemeClr val="bg1"/>
                          </a:solidFill>
                          <a:effectLst/>
                          <a:latin typeface="Arial" panose="020B0604020202020204" pitchFamily="34" charset="0"/>
                          <a:ea typeface="+mn-ea"/>
                          <a:cs typeface="Arial" panose="020B0604020202020204" pitchFamily="34" charset="0"/>
                        </a:rPr>
                        <a:t>Technologies</a:t>
                      </a:r>
                      <a:endParaRPr kumimoji="0" lang="en-AU"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r">
                        <a:lnSpc>
                          <a:spcPct val="115000"/>
                        </a:lnSpc>
                        <a:spcBef>
                          <a:spcPts val="300"/>
                        </a:spcBef>
                        <a:spcAft>
                          <a:spcPts val="300"/>
                        </a:spcAft>
                      </a:pPr>
                      <a:r>
                        <a:rPr kumimoji="0" lang="en-AU" sz="1400" kern="1200">
                          <a:solidFill>
                            <a:schemeClr val="dk1"/>
                          </a:solidFill>
                          <a:effectLst/>
                          <a:latin typeface="Arial" panose="020B0604020202020204" pitchFamily="34" charset="0"/>
                          <a:ea typeface="+mn-ea"/>
                          <a:cs typeface="Arial" panose="020B0604020202020204" pitchFamily="34" charset="0"/>
                        </a:rPr>
                        <a:t>35</a:t>
                      </a:r>
                    </a:p>
                  </a:txBody>
                  <a:tcPr marL="68580" marR="68580" marT="0" marB="0" anchor="ctr"/>
                </a:tc>
                <a:tc>
                  <a:txBody>
                    <a:bodyPr/>
                    <a:lstStyle/>
                    <a:p>
                      <a:pPr algn="r">
                        <a:lnSpc>
                          <a:spcPct val="115000"/>
                        </a:lnSpc>
                        <a:spcBef>
                          <a:spcPts val="300"/>
                        </a:spcBef>
                        <a:spcAft>
                          <a:spcPts val="300"/>
                        </a:spcAft>
                      </a:pPr>
                      <a:r>
                        <a:rPr kumimoji="0" lang="en-AU" sz="1400" kern="1200">
                          <a:solidFill>
                            <a:schemeClr val="dk1"/>
                          </a:solidFill>
                          <a:effectLst/>
                          <a:latin typeface="Arial" panose="020B0604020202020204" pitchFamily="34" charset="0"/>
                          <a:ea typeface="+mn-ea"/>
                          <a:cs typeface="Arial" panose="020B0604020202020204" pitchFamily="34" charset="0"/>
                        </a:rPr>
                        <a:t>84%</a:t>
                      </a: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0.19%</a:t>
                      </a: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494</a:t>
                      </a:r>
                    </a:p>
                  </a:txBody>
                  <a:tcPr marL="68580" marR="68580" marT="0" marB="0" anchor="ctr"/>
                </a:tc>
              </a:tr>
              <a:tr h="892899">
                <a:tc>
                  <a:txBody>
                    <a:bodyPr/>
                    <a:lstStyle/>
                    <a:p>
                      <a:pPr>
                        <a:lnSpc>
                          <a:spcPct val="115000"/>
                        </a:lnSpc>
                        <a:spcAft>
                          <a:spcPts val="0"/>
                        </a:spcAft>
                      </a:pPr>
                      <a:r>
                        <a:rPr kumimoji="0" lang="en-AU" sz="1400" b="1" kern="1200" dirty="0">
                          <a:solidFill>
                            <a:schemeClr val="bg1"/>
                          </a:solidFill>
                          <a:effectLst/>
                          <a:latin typeface="Arial" panose="020B0604020202020204" pitchFamily="34" charset="0"/>
                          <a:ea typeface="+mn-ea"/>
                          <a:cs typeface="Arial" panose="020B0604020202020204" pitchFamily="34" charset="0"/>
                        </a:rPr>
                        <a:t>Mathematical </a:t>
                      </a:r>
                      <a:r>
                        <a:rPr kumimoji="0" lang="en-AU" sz="1400" b="1" kern="1200" dirty="0" smtClean="0">
                          <a:solidFill>
                            <a:schemeClr val="bg1"/>
                          </a:solidFill>
                          <a:effectLst/>
                          <a:latin typeface="Arial" panose="020B0604020202020204" pitchFamily="34" charset="0"/>
                          <a:ea typeface="+mn-ea"/>
                          <a:cs typeface="Arial" panose="020B0604020202020204" pitchFamily="34" charset="0"/>
                        </a:rPr>
                        <a:t>Sciences</a:t>
                      </a:r>
                      <a:endParaRPr kumimoji="0" lang="en-AU"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r">
                        <a:lnSpc>
                          <a:spcPct val="115000"/>
                        </a:lnSpc>
                        <a:spcBef>
                          <a:spcPts val="300"/>
                        </a:spcBef>
                        <a:spcAft>
                          <a:spcPts val="300"/>
                        </a:spcAft>
                      </a:pPr>
                      <a:r>
                        <a:rPr kumimoji="0" lang="en-AU" sz="1400" kern="1200">
                          <a:solidFill>
                            <a:schemeClr val="dk1"/>
                          </a:solidFill>
                          <a:effectLst/>
                          <a:latin typeface="Arial" panose="020B0604020202020204" pitchFamily="34" charset="0"/>
                          <a:ea typeface="+mn-ea"/>
                          <a:cs typeface="Arial" panose="020B0604020202020204" pitchFamily="34" charset="0"/>
                        </a:rPr>
                        <a:t>&lt;5</a:t>
                      </a: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50%</a:t>
                      </a: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0.32%</a:t>
                      </a:r>
                    </a:p>
                  </a:txBody>
                  <a:tcPr marL="68580" marR="68580" marT="0" marB="0" anchor="ctr"/>
                </a:tc>
                <a:tc>
                  <a:txBody>
                    <a:bodyPr/>
                    <a:lstStyle/>
                    <a:p>
                      <a:pPr algn="r">
                        <a:lnSpc>
                          <a:spcPct val="115000"/>
                        </a:lnSpc>
                        <a:spcBef>
                          <a:spcPts val="300"/>
                        </a:spcBef>
                        <a:spcAft>
                          <a:spcPts val="300"/>
                        </a:spcAft>
                      </a:pPr>
                      <a:r>
                        <a:rPr kumimoji="0" lang="en-AU" sz="1400" kern="1200" dirty="0">
                          <a:solidFill>
                            <a:schemeClr val="dk1"/>
                          </a:solidFill>
                          <a:effectLst/>
                          <a:latin typeface="Arial" panose="020B0604020202020204" pitchFamily="34" charset="0"/>
                          <a:ea typeface="+mn-ea"/>
                          <a:cs typeface="Arial" panose="020B0604020202020204" pitchFamily="34" charset="0"/>
                        </a:rPr>
                        <a:t>25</a:t>
                      </a:r>
                    </a:p>
                  </a:txBody>
                  <a:tcPr marL="68580" marR="68580" marT="0" marB="0" anchor="ctr"/>
                </a:tc>
              </a:tr>
            </a:tbl>
          </a:graphicData>
        </a:graphic>
      </p:graphicFrame>
    </p:spTree>
    <p:extLst>
      <p:ext uri="{BB962C8B-B14F-4D97-AF65-F5344CB8AC3E}">
        <p14:creationId xmlns:p14="http://schemas.microsoft.com/office/powerpoint/2010/main" val="1321369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971600" y="197768"/>
            <a:ext cx="7272808" cy="1143000"/>
          </a:xfrm>
        </p:spPr>
        <p:txBody>
          <a:bodyPr>
            <a:normAutofit/>
            <a:scene3d>
              <a:camera prst="orthographicFront"/>
              <a:lightRig rig="soft" dir="t">
                <a:rot lat="0" lon="0" rev="16800000"/>
              </a:lightRig>
            </a:scene3d>
            <a:sp3d prstMaterial="softEdge"/>
          </a:bodyPr>
          <a:lstStyle/>
          <a:p>
            <a:pPr algn="l"/>
            <a:r>
              <a:rPr lang="en-AU" sz="2800" dirty="0">
                <a:solidFill>
                  <a:schemeClr val="tx1"/>
                </a:solidFill>
                <a:effectLst/>
                <a:latin typeface="+mn-lt"/>
              </a:rPr>
              <a:t>Student performance on standardised </a:t>
            </a:r>
            <a:r>
              <a:rPr lang="en-AU" sz="2800" dirty="0" smtClean="0">
                <a:solidFill>
                  <a:schemeClr val="tx1"/>
                </a:solidFill>
                <a:effectLst/>
                <a:latin typeface="+mn-lt"/>
              </a:rPr>
              <a:t>tests</a:t>
            </a:r>
            <a:endParaRPr lang="en-AU" sz="2800" dirty="0">
              <a:solidFill>
                <a:schemeClr val="tx1"/>
              </a:solidFill>
              <a:effectLst/>
              <a:latin typeface="+mn-lt"/>
            </a:endParaRPr>
          </a:p>
        </p:txBody>
      </p:sp>
      <p:sp>
        <p:nvSpPr>
          <p:cNvPr id="2" name="TextBox 1"/>
          <p:cNvSpPr txBox="1"/>
          <p:nvPr/>
        </p:nvSpPr>
        <p:spPr>
          <a:xfrm>
            <a:off x="971600" y="1519536"/>
            <a:ext cx="7569472" cy="1938992"/>
          </a:xfrm>
          <a:prstGeom prst="rect">
            <a:avLst/>
          </a:prstGeom>
          <a:noFill/>
        </p:spPr>
        <p:txBody>
          <a:bodyPr wrap="square" rtlCol="0">
            <a:spAutoFit/>
          </a:bodyPr>
          <a:lstStyle/>
          <a:p>
            <a:pPr marL="180000" lvl="0" indent="-180000" defTabSz="180000">
              <a:buFont typeface="Arial" panose="020B0604020202020204" pitchFamily="34" charset="0"/>
              <a:buChar char="•"/>
              <a:defRPr/>
            </a:pPr>
            <a:r>
              <a:rPr lang="en-AU" sz="2000" dirty="0" smtClean="0"/>
              <a:t>Standardised tests: PISA, TIMMS, PIRLS, NAPLAN</a:t>
            </a:r>
          </a:p>
          <a:p>
            <a:pPr marL="180000" lvl="0" indent="-180000" defTabSz="180000">
              <a:buFont typeface="Arial" panose="020B0604020202020204" pitchFamily="34" charset="0"/>
              <a:buChar char="•"/>
              <a:defRPr/>
            </a:pPr>
            <a:r>
              <a:rPr lang="en-AU" sz="2000" dirty="0" smtClean="0"/>
              <a:t>Indigenous students </a:t>
            </a:r>
            <a:r>
              <a:rPr lang="en-AU" sz="2000" dirty="0"/>
              <a:t>achieve well below </a:t>
            </a:r>
            <a:r>
              <a:rPr lang="en-AU" sz="2000" dirty="0" smtClean="0"/>
              <a:t>non-Indigenous</a:t>
            </a:r>
            <a:r>
              <a:rPr lang="en-AU" sz="2000" dirty="0"/>
              <a:t> </a:t>
            </a:r>
            <a:r>
              <a:rPr lang="en-AU" sz="2000" dirty="0" smtClean="0"/>
              <a:t/>
            </a:r>
            <a:br>
              <a:rPr lang="en-AU" sz="2000" dirty="0" smtClean="0"/>
            </a:br>
            <a:r>
              <a:rPr lang="en-AU" sz="2000" dirty="0" smtClean="0"/>
              <a:t>(by</a:t>
            </a:r>
            <a:r>
              <a:rPr lang="en-AU" altLang="en-US" sz="2000" dirty="0" smtClean="0"/>
              <a:t> </a:t>
            </a:r>
            <a:r>
              <a:rPr lang="en-AU" altLang="en-US" sz="2000" dirty="0"/>
              <a:t>between </a:t>
            </a:r>
            <a:r>
              <a:rPr lang="en-AU" altLang="en-US" sz="2000" dirty="0" smtClean="0"/>
              <a:t>1.5 </a:t>
            </a:r>
            <a:r>
              <a:rPr lang="en-AU" altLang="en-US" sz="2000" dirty="0"/>
              <a:t>and </a:t>
            </a:r>
            <a:r>
              <a:rPr lang="en-AU" altLang="en-US" sz="2000" dirty="0" smtClean="0"/>
              <a:t>1.0 standard deviations)</a:t>
            </a:r>
            <a:endParaRPr lang="en-AU" altLang="en-US" sz="2000" dirty="0"/>
          </a:p>
          <a:p>
            <a:pPr marL="180000" lvl="0" indent="-180000" defTabSz="180000">
              <a:buFont typeface="Arial" panose="020B0604020202020204" pitchFamily="34" charset="0"/>
              <a:buChar char="•"/>
              <a:defRPr/>
            </a:pPr>
            <a:r>
              <a:rPr lang="en-AU" sz="2000" dirty="0" smtClean="0"/>
              <a:t>Little </a:t>
            </a:r>
            <a:r>
              <a:rPr lang="en-AU" sz="2000" dirty="0"/>
              <a:t>change in the gap over </a:t>
            </a:r>
            <a:r>
              <a:rPr lang="en-AU" sz="2000" dirty="0" smtClean="0"/>
              <a:t>time</a:t>
            </a:r>
            <a:endParaRPr lang="en-AU" altLang="en-US" sz="2000" dirty="0"/>
          </a:p>
          <a:p>
            <a:pPr marL="180000" lvl="0" indent="-180000" defTabSz="180000">
              <a:buFont typeface="Arial" panose="020B0604020202020204" pitchFamily="34" charset="0"/>
              <a:buChar char="•"/>
              <a:defRPr/>
            </a:pPr>
            <a:r>
              <a:rPr lang="en-AU" altLang="en-US" sz="2000" dirty="0" smtClean="0"/>
              <a:t>Differences evident </a:t>
            </a:r>
            <a:r>
              <a:rPr lang="en-AU" altLang="en-US" sz="2000" dirty="0"/>
              <a:t>in Year 3 </a:t>
            </a:r>
            <a:r>
              <a:rPr lang="en-AU" altLang="en-US" sz="2000" dirty="0" smtClean="0"/>
              <a:t>&amp; remain </a:t>
            </a:r>
            <a:r>
              <a:rPr lang="en-AU" altLang="en-US" sz="2000" dirty="0"/>
              <a:t>until Year 9 or age </a:t>
            </a:r>
            <a:r>
              <a:rPr lang="en-AU" altLang="en-US" sz="2000" dirty="0" smtClean="0"/>
              <a:t>15</a:t>
            </a:r>
          </a:p>
          <a:p>
            <a:endParaRPr lang="en-AU" sz="2000" dirty="0"/>
          </a:p>
        </p:txBody>
      </p:sp>
      <p:sp>
        <p:nvSpPr>
          <p:cNvPr id="13316" name="TextBox 5"/>
          <p:cNvSpPr txBox="1">
            <a:spLocks noChangeArrowheads="1"/>
          </p:cNvSpPr>
          <p:nvPr/>
        </p:nvSpPr>
        <p:spPr bwMode="auto">
          <a:xfrm>
            <a:off x="192472" y="5661248"/>
            <a:ext cx="8813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70000"/>
              <a:buFont typeface="Wingdings 2" pitchFamily="18" charset="2"/>
              <a:buChar char=""/>
              <a:defRPr sz="3200">
                <a:solidFill>
                  <a:schemeClr val="tx1"/>
                </a:solidFill>
                <a:latin typeface="Arial" charset="0"/>
                <a:ea typeface="MS PGothic" pitchFamily="34" charset="-128"/>
              </a:defRPr>
            </a:lvl1pPr>
            <a:lvl2pPr marL="742950" indent="-285750" eaLnBrk="0" hangingPunct="0">
              <a:spcBef>
                <a:spcPts val="400"/>
              </a:spcBef>
              <a:buClr>
                <a:schemeClr val="accent2"/>
              </a:buClr>
              <a:buSzPct val="90000"/>
              <a:buChar char="•"/>
              <a:defRPr sz="2600">
                <a:solidFill>
                  <a:schemeClr val="tx1"/>
                </a:solidFill>
                <a:latin typeface="Arial" charset="0"/>
                <a:ea typeface="MS PGothic" pitchFamily="34" charset="-128"/>
              </a:defRPr>
            </a:lvl2pPr>
            <a:lvl3pPr marL="1143000" indent="-228600" eaLnBrk="0" hangingPunct="0">
              <a:spcBef>
                <a:spcPts val="400"/>
              </a:spcBef>
              <a:buClr>
                <a:srgbClr val="56564C"/>
              </a:buClr>
              <a:buSzPct val="100000"/>
              <a:buFont typeface="Wingdings 2" pitchFamily="18" charset="2"/>
              <a:buChar char=""/>
              <a:defRPr sz="2300">
                <a:solidFill>
                  <a:schemeClr val="tx1"/>
                </a:solidFill>
                <a:latin typeface="Arial" charset="0"/>
                <a:ea typeface="MS PGothic" pitchFamily="34" charset="-128"/>
              </a:defRPr>
            </a:lvl3pPr>
            <a:lvl4pPr marL="1600200" indent="-228600" eaLnBrk="0" hangingPunct="0">
              <a:spcBef>
                <a:spcPts val="400"/>
              </a:spcBef>
              <a:buClr>
                <a:srgbClr val="56564C"/>
              </a:buClr>
              <a:buSzPct val="100000"/>
              <a:buFont typeface="Wingdings 2" pitchFamily="18" charset="2"/>
              <a:buChar char=""/>
              <a:defRPr sz="2000">
                <a:solidFill>
                  <a:schemeClr val="tx1"/>
                </a:solidFill>
                <a:latin typeface="Arial" charset="0"/>
                <a:ea typeface="MS PGothic" pitchFamily="34" charset="-128"/>
              </a:defRPr>
            </a:lvl4pPr>
            <a:lvl5pPr marL="2057400" indent="-228600" eaLnBrk="0" hangingPunct="0">
              <a:spcBef>
                <a:spcPts val="400"/>
              </a:spcBef>
              <a:buClr>
                <a:srgbClr val="56564C"/>
              </a:buClr>
              <a:buSzPct val="100000"/>
              <a:buFont typeface="Wingdings 2" pitchFamily="18" charset="2"/>
              <a:buChar char=""/>
              <a:defRPr sz="1900">
                <a:solidFill>
                  <a:schemeClr val="tx1"/>
                </a:solidFill>
                <a:latin typeface="Arial" charset="0"/>
                <a:ea typeface="MS PGothic" pitchFamily="34" charset="-128"/>
              </a:defRPr>
            </a:lvl5pPr>
            <a:lvl6pPr marL="2514600" indent="-228600" eaLnBrk="0" fontAlgn="base" hangingPunct="0">
              <a:spcBef>
                <a:spcPts val="400"/>
              </a:spcBef>
              <a:spcAft>
                <a:spcPct val="0"/>
              </a:spcAft>
              <a:buClr>
                <a:srgbClr val="56564C"/>
              </a:buClr>
              <a:buSzPct val="100000"/>
              <a:buFont typeface="Wingdings 2" pitchFamily="18" charset="2"/>
              <a:buChar char=""/>
              <a:defRPr sz="1900">
                <a:solidFill>
                  <a:schemeClr val="tx1"/>
                </a:solidFill>
                <a:latin typeface="Arial" charset="0"/>
                <a:ea typeface="MS PGothic" pitchFamily="34" charset="-128"/>
              </a:defRPr>
            </a:lvl6pPr>
            <a:lvl7pPr marL="2971800" indent="-228600" eaLnBrk="0" fontAlgn="base" hangingPunct="0">
              <a:spcBef>
                <a:spcPts val="400"/>
              </a:spcBef>
              <a:spcAft>
                <a:spcPct val="0"/>
              </a:spcAft>
              <a:buClr>
                <a:srgbClr val="56564C"/>
              </a:buClr>
              <a:buSzPct val="100000"/>
              <a:buFont typeface="Wingdings 2" pitchFamily="18" charset="2"/>
              <a:buChar char=""/>
              <a:defRPr sz="1900">
                <a:solidFill>
                  <a:schemeClr val="tx1"/>
                </a:solidFill>
                <a:latin typeface="Arial" charset="0"/>
                <a:ea typeface="MS PGothic" pitchFamily="34" charset="-128"/>
              </a:defRPr>
            </a:lvl7pPr>
            <a:lvl8pPr marL="3429000" indent="-228600" eaLnBrk="0" fontAlgn="base" hangingPunct="0">
              <a:spcBef>
                <a:spcPts val="400"/>
              </a:spcBef>
              <a:spcAft>
                <a:spcPct val="0"/>
              </a:spcAft>
              <a:buClr>
                <a:srgbClr val="56564C"/>
              </a:buClr>
              <a:buSzPct val="100000"/>
              <a:buFont typeface="Wingdings 2" pitchFamily="18" charset="2"/>
              <a:buChar char=""/>
              <a:defRPr sz="1900">
                <a:solidFill>
                  <a:schemeClr val="tx1"/>
                </a:solidFill>
                <a:latin typeface="Arial" charset="0"/>
                <a:ea typeface="MS PGothic" pitchFamily="34" charset="-128"/>
              </a:defRPr>
            </a:lvl8pPr>
            <a:lvl9pPr marL="3886200" indent="-228600" eaLnBrk="0" fontAlgn="base" hangingPunct="0">
              <a:spcBef>
                <a:spcPts val="400"/>
              </a:spcBef>
              <a:spcAft>
                <a:spcPct val="0"/>
              </a:spcAft>
              <a:buClr>
                <a:srgbClr val="56564C"/>
              </a:buClr>
              <a:buSzPct val="100000"/>
              <a:buFont typeface="Wingdings 2" pitchFamily="18" charset="2"/>
              <a:buChar char=""/>
              <a:defRPr sz="1900">
                <a:solidFill>
                  <a:schemeClr val="tx1"/>
                </a:solidFill>
                <a:latin typeface="Arial" charset="0"/>
                <a:ea typeface="MS PGothic" pitchFamily="34" charset="-128"/>
              </a:defRPr>
            </a:lvl9pPr>
          </a:lstStyle>
          <a:p>
            <a:pPr eaLnBrk="1" hangingPunct="1">
              <a:buClrTx/>
              <a:buSzTx/>
              <a:buFontTx/>
              <a:buNone/>
            </a:pPr>
            <a:r>
              <a:rPr lang="en-US" altLang="en-US" sz="1400" i="1" dirty="0" smtClean="0">
                <a:solidFill>
                  <a:prstClr val="white"/>
                </a:solidFill>
                <a:latin typeface="Book Antiqua"/>
                <a:ea typeface="+mj-ea"/>
                <a:cs typeface="+mj-cs"/>
              </a:rPr>
              <a:t>Source: Thomson, S. et al 2014, </a:t>
            </a:r>
            <a:r>
              <a:rPr lang="en-AU" altLang="en-US" sz="1400" i="1" dirty="0" smtClean="0">
                <a:solidFill>
                  <a:prstClr val="white"/>
                </a:solidFill>
                <a:latin typeface="Book Antiqua"/>
                <a:ea typeface="+mj-ea"/>
                <a:cs typeface="+mj-cs"/>
              </a:rPr>
              <a:t>Indigenous Student Performance on Standardised Tests, (draft report to ATSIHEAC)</a:t>
            </a:r>
            <a:endParaRPr lang="en-US" altLang="en-US" sz="1400" i="1" dirty="0">
              <a:solidFill>
                <a:prstClr val="white"/>
              </a:solidFill>
              <a:latin typeface="Book Antiqua"/>
              <a:ea typeface="+mj-ea"/>
              <a:cs typeface="+mj-cs"/>
            </a:endParaRPr>
          </a:p>
        </p:txBody>
      </p:sp>
    </p:spTree>
    <p:extLst>
      <p:ext uri="{BB962C8B-B14F-4D97-AF65-F5344CB8AC3E}">
        <p14:creationId xmlns:p14="http://schemas.microsoft.com/office/powerpoint/2010/main" val="67958784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403648" y="116632"/>
            <a:ext cx="7272808" cy="1143000"/>
          </a:xfrm>
        </p:spPr>
        <p:txBody>
          <a:bodyPr>
            <a:normAutofit/>
            <a:scene3d>
              <a:camera prst="orthographicFront"/>
              <a:lightRig rig="soft" dir="t">
                <a:rot lat="0" lon="0" rev="16800000"/>
              </a:lightRig>
            </a:scene3d>
            <a:sp3d prstMaterial="softEdge"/>
          </a:bodyPr>
          <a:lstStyle/>
          <a:p>
            <a:pPr algn="l"/>
            <a:r>
              <a:rPr lang="en-AU" sz="2800" dirty="0">
                <a:solidFill>
                  <a:schemeClr val="tx1"/>
                </a:solidFill>
                <a:effectLst/>
                <a:latin typeface="+mn-lt"/>
              </a:rPr>
              <a:t>PISA 2012 science literacy </a:t>
            </a:r>
            <a:r>
              <a:rPr lang="en-AU" sz="2800" dirty="0" smtClean="0">
                <a:solidFill>
                  <a:schemeClr val="tx1"/>
                </a:solidFill>
                <a:effectLst/>
                <a:latin typeface="+mn-lt"/>
              </a:rPr>
              <a:t>proficiency</a:t>
            </a:r>
            <a:endParaRPr lang="en-AU" sz="2800" dirty="0">
              <a:solidFill>
                <a:schemeClr val="tx1"/>
              </a:solidFill>
              <a:effectLst/>
              <a:latin typeface="+mn-lt"/>
            </a:endParaRPr>
          </a:p>
        </p:txBody>
      </p:sp>
      <p:sp>
        <p:nvSpPr>
          <p:cNvPr id="13316" name="TextBox 5"/>
          <p:cNvSpPr txBox="1">
            <a:spLocks noChangeArrowheads="1"/>
          </p:cNvSpPr>
          <p:nvPr/>
        </p:nvSpPr>
        <p:spPr bwMode="auto">
          <a:xfrm>
            <a:off x="192472" y="5661248"/>
            <a:ext cx="8813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70000"/>
              <a:buFont typeface="Wingdings 2" pitchFamily="18" charset="2"/>
              <a:buChar char=""/>
              <a:defRPr sz="3200">
                <a:solidFill>
                  <a:schemeClr val="tx1"/>
                </a:solidFill>
                <a:latin typeface="Arial" charset="0"/>
                <a:ea typeface="MS PGothic" pitchFamily="34" charset="-128"/>
              </a:defRPr>
            </a:lvl1pPr>
            <a:lvl2pPr marL="742950" indent="-285750" eaLnBrk="0" hangingPunct="0">
              <a:spcBef>
                <a:spcPts val="400"/>
              </a:spcBef>
              <a:buClr>
                <a:schemeClr val="accent2"/>
              </a:buClr>
              <a:buSzPct val="90000"/>
              <a:buChar char="•"/>
              <a:defRPr sz="2600">
                <a:solidFill>
                  <a:schemeClr val="tx1"/>
                </a:solidFill>
                <a:latin typeface="Arial" charset="0"/>
                <a:ea typeface="MS PGothic" pitchFamily="34" charset="-128"/>
              </a:defRPr>
            </a:lvl2pPr>
            <a:lvl3pPr marL="1143000" indent="-228600" eaLnBrk="0" hangingPunct="0">
              <a:spcBef>
                <a:spcPts val="400"/>
              </a:spcBef>
              <a:buClr>
                <a:srgbClr val="56564C"/>
              </a:buClr>
              <a:buSzPct val="100000"/>
              <a:buFont typeface="Wingdings 2" pitchFamily="18" charset="2"/>
              <a:buChar char=""/>
              <a:defRPr sz="2300">
                <a:solidFill>
                  <a:schemeClr val="tx1"/>
                </a:solidFill>
                <a:latin typeface="Arial" charset="0"/>
                <a:ea typeface="MS PGothic" pitchFamily="34" charset="-128"/>
              </a:defRPr>
            </a:lvl3pPr>
            <a:lvl4pPr marL="1600200" indent="-228600" eaLnBrk="0" hangingPunct="0">
              <a:spcBef>
                <a:spcPts val="400"/>
              </a:spcBef>
              <a:buClr>
                <a:srgbClr val="56564C"/>
              </a:buClr>
              <a:buSzPct val="100000"/>
              <a:buFont typeface="Wingdings 2" pitchFamily="18" charset="2"/>
              <a:buChar char=""/>
              <a:defRPr sz="2000">
                <a:solidFill>
                  <a:schemeClr val="tx1"/>
                </a:solidFill>
                <a:latin typeface="Arial" charset="0"/>
                <a:ea typeface="MS PGothic" pitchFamily="34" charset="-128"/>
              </a:defRPr>
            </a:lvl4pPr>
            <a:lvl5pPr marL="2057400" indent="-228600" eaLnBrk="0" hangingPunct="0">
              <a:spcBef>
                <a:spcPts val="400"/>
              </a:spcBef>
              <a:buClr>
                <a:srgbClr val="56564C"/>
              </a:buClr>
              <a:buSzPct val="100000"/>
              <a:buFont typeface="Wingdings 2" pitchFamily="18" charset="2"/>
              <a:buChar char=""/>
              <a:defRPr sz="1900">
                <a:solidFill>
                  <a:schemeClr val="tx1"/>
                </a:solidFill>
                <a:latin typeface="Arial" charset="0"/>
                <a:ea typeface="MS PGothic" pitchFamily="34" charset="-128"/>
              </a:defRPr>
            </a:lvl5pPr>
            <a:lvl6pPr marL="2514600" indent="-228600" eaLnBrk="0" fontAlgn="base" hangingPunct="0">
              <a:spcBef>
                <a:spcPts val="400"/>
              </a:spcBef>
              <a:spcAft>
                <a:spcPct val="0"/>
              </a:spcAft>
              <a:buClr>
                <a:srgbClr val="56564C"/>
              </a:buClr>
              <a:buSzPct val="100000"/>
              <a:buFont typeface="Wingdings 2" pitchFamily="18" charset="2"/>
              <a:buChar char=""/>
              <a:defRPr sz="1900">
                <a:solidFill>
                  <a:schemeClr val="tx1"/>
                </a:solidFill>
                <a:latin typeface="Arial" charset="0"/>
                <a:ea typeface="MS PGothic" pitchFamily="34" charset="-128"/>
              </a:defRPr>
            </a:lvl6pPr>
            <a:lvl7pPr marL="2971800" indent="-228600" eaLnBrk="0" fontAlgn="base" hangingPunct="0">
              <a:spcBef>
                <a:spcPts val="400"/>
              </a:spcBef>
              <a:spcAft>
                <a:spcPct val="0"/>
              </a:spcAft>
              <a:buClr>
                <a:srgbClr val="56564C"/>
              </a:buClr>
              <a:buSzPct val="100000"/>
              <a:buFont typeface="Wingdings 2" pitchFamily="18" charset="2"/>
              <a:buChar char=""/>
              <a:defRPr sz="1900">
                <a:solidFill>
                  <a:schemeClr val="tx1"/>
                </a:solidFill>
                <a:latin typeface="Arial" charset="0"/>
                <a:ea typeface="MS PGothic" pitchFamily="34" charset="-128"/>
              </a:defRPr>
            </a:lvl7pPr>
            <a:lvl8pPr marL="3429000" indent="-228600" eaLnBrk="0" fontAlgn="base" hangingPunct="0">
              <a:spcBef>
                <a:spcPts val="400"/>
              </a:spcBef>
              <a:spcAft>
                <a:spcPct val="0"/>
              </a:spcAft>
              <a:buClr>
                <a:srgbClr val="56564C"/>
              </a:buClr>
              <a:buSzPct val="100000"/>
              <a:buFont typeface="Wingdings 2" pitchFamily="18" charset="2"/>
              <a:buChar char=""/>
              <a:defRPr sz="1900">
                <a:solidFill>
                  <a:schemeClr val="tx1"/>
                </a:solidFill>
                <a:latin typeface="Arial" charset="0"/>
                <a:ea typeface="MS PGothic" pitchFamily="34" charset="-128"/>
              </a:defRPr>
            </a:lvl8pPr>
            <a:lvl9pPr marL="3886200" indent="-228600" eaLnBrk="0" fontAlgn="base" hangingPunct="0">
              <a:spcBef>
                <a:spcPts val="400"/>
              </a:spcBef>
              <a:spcAft>
                <a:spcPct val="0"/>
              </a:spcAft>
              <a:buClr>
                <a:srgbClr val="56564C"/>
              </a:buClr>
              <a:buSzPct val="100000"/>
              <a:buFont typeface="Wingdings 2" pitchFamily="18" charset="2"/>
              <a:buChar char=""/>
              <a:defRPr sz="1900">
                <a:solidFill>
                  <a:schemeClr val="tx1"/>
                </a:solidFill>
                <a:latin typeface="Arial" charset="0"/>
                <a:ea typeface="MS PGothic" pitchFamily="34" charset="-128"/>
              </a:defRPr>
            </a:lvl9pPr>
          </a:lstStyle>
          <a:p>
            <a:pPr eaLnBrk="1" hangingPunct="1">
              <a:buClrTx/>
              <a:buSzTx/>
              <a:buFontTx/>
              <a:buNone/>
            </a:pPr>
            <a:r>
              <a:rPr lang="en-US" altLang="en-US" sz="1400" i="1" dirty="0" smtClean="0">
                <a:solidFill>
                  <a:prstClr val="white"/>
                </a:solidFill>
                <a:latin typeface="Book Antiqua"/>
                <a:ea typeface="+mj-ea"/>
                <a:cs typeface="+mj-cs"/>
              </a:rPr>
              <a:t>Source: Thomson, S. et al 2014, </a:t>
            </a:r>
            <a:r>
              <a:rPr lang="en-AU" altLang="en-US" sz="1400" i="1" dirty="0" smtClean="0">
                <a:solidFill>
                  <a:prstClr val="white"/>
                </a:solidFill>
                <a:latin typeface="Book Antiqua"/>
                <a:ea typeface="+mj-ea"/>
                <a:cs typeface="+mj-cs"/>
              </a:rPr>
              <a:t>Indigenous Student Performance on Standardised Tests, (draft report to ATSIHEAC)</a:t>
            </a:r>
            <a:endParaRPr lang="en-US" altLang="en-US" sz="1400" i="1" dirty="0">
              <a:solidFill>
                <a:prstClr val="white"/>
              </a:solidFill>
              <a:latin typeface="Book Antiqua"/>
              <a:ea typeface="+mj-ea"/>
              <a:cs typeface="+mj-cs"/>
            </a:endParaRPr>
          </a:p>
        </p:txBody>
      </p:sp>
      <p:pic>
        <p:nvPicPr>
          <p:cNvPr id="1026" name="Picture 2" descr="PISA 2012 science literacy proficiency&#10;&#10;In PISA scientific literacy, the difference in scores between Indigenous and non-Indigenous students equates to about 2.5 years of schooling.&#10;37% of Indigenous students were low performers in scientific literacy compared to 13% of non-Indigenous.&#10;Indigenous students were underrepresented at the higher end of the science literacy proficiency scale and overrepresented at the lower end.&#10;The performance of Indigenous and non-Indigenous students in scientific literacy has not changed significantly between PISA 2006 and PISA 2012.&#10;&#10;This chart shows performance on the science literacy tasks in PISA 2012.&#10;The numbers at the high performance end are difficult to read because some of them are so small…&#10;Of the Indigenous students, only 2% performed at Level 5 and a negligible proportion performed at Level 6. &#10;Of the non-Indigenous students, 11% performed at Level 5 and 2% performed at Level 6.&#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85" y="1484784"/>
            <a:ext cx="8855918" cy="3769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66519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899592" y="485800"/>
            <a:ext cx="8208912" cy="1143000"/>
          </a:xfrm>
        </p:spPr>
        <p:txBody>
          <a:bodyPr>
            <a:normAutofit/>
            <a:scene3d>
              <a:camera prst="orthographicFront"/>
              <a:lightRig rig="soft" dir="t">
                <a:rot lat="0" lon="0" rev="16800000"/>
              </a:lightRig>
            </a:scene3d>
            <a:sp3d prstMaterial="softEdge"/>
          </a:bodyPr>
          <a:lstStyle/>
          <a:p>
            <a:pPr algn="l"/>
            <a:r>
              <a:rPr lang="en-AU" sz="2800" dirty="0">
                <a:solidFill>
                  <a:schemeClr val="tx1"/>
                </a:solidFill>
                <a:effectLst/>
                <a:latin typeface="+mn-lt"/>
              </a:rPr>
              <a:t>PISA 2012 mathematical literacy proficiency</a:t>
            </a:r>
            <a:br>
              <a:rPr lang="en-AU" sz="2800" dirty="0">
                <a:solidFill>
                  <a:schemeClr val="tx1"/>
                </a:solidFill>
                <a:effectLst/>
                <a:latin typeface="+mn-lt"/>
              </a:rPr>
            </a:br>
            <a:endParaRPr lang="en-AU" sz="2800" dirty="0">
              <a:solidFill>
                <a:schemeClr val="tx1"/>
              </a:solidFill>
              <a:effectLst/>
              <a:latin typeface="+mn-lt"/>
            </a:endParaRPr>
          </a:p>
        </p:txBody>
      </p:sp>
      <p:sp>
        <p:nvSpPr>
          <p:cNvPr id="13316" name="TextBox 5"/>
          <p:cNvSpPr txBox="1">
            <a:spLocks noChangeArrowheads="1"/>
          </p:cNvSpPr>
          <p:nvPr/>
        </p:nvSpPr>
        <p:spPr bwMode="auto">
          <a:xfrm>
            <a:off x="151347" y="5661248"/>
            <a:ext cx="8813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70000"/>
              <a:buFont typeface="Wingdings 2" pitchFamily="18" charset="2"/>
              <a:buChar char=""/>
              <a:defRPr sz="3200">
                <a:solidFill>
                  <a:schemeClr val="tx1"/>
                </a:solidFill>
                <a:latin typeface="Arial" charset="0"/>
                <a:ea typeface="MS PGothic" pitchFamily="34" charset="-128"/>
              </a:defRPr>
            </a:lvl1pPr>
            <a:lvl2pPr marL="742950" indent="-285750" eaLnBrk="0" hangingPunct="0">
              <a:spcBef>
                <a:spcPts val="400"/>
              </a:spcBef>
              <a:buClr>
                <a:schemeClr val="accent2"/>
              </a:buClr>
              <a:buSzPct val="90000"/>
              <a:buChar char="•"/>
              <a:defRPr sz="2600">
                <a:solidFill>
                  <a:schemeClr val="tx1"/>
                </a:solidFill>
                <a:latin typeface="Arial" charset="0"/>
                <a:ea typeface="MS PGothic" pitchFamily="34" charset="-128"/>
              </a:defRPr>
            </a:lvl2pPr>
            <a:lvl3pPr marL="1143000" indent="-228600" eaLnBrk="0" hangingPunct="0">
              <a:spcBef>
                <a:spcPts val="400"/>
              </a:spcBef>
              <a:buClr>
                <a:srgbClr val="56564C"/>
              </a:buClr>
              <a:buSzPct val="100000"/>
              <a:buFont typeface="Wingdings 2" pitchFamily="18" charset="2"/>
              <a:buChar char=""/>
              <a:defRPr sz="2300">
                <a:solidFill>
                  <a:schemeClr val="tx1"/>
                </a:solidFill>
                <a:latin typeface="Arial" charset="0"/>
                <a:ea typeface="MS PGothic" pitchFamily="34" charset="-128"/>
              </a:defRPr>
            </a:lvl3pPr>
            <a:lvl4pPr marL="1600200" indent="-228600" eaLnBrk="0" hangingPunct="0">
              <a:spcBef>
                <a:spcPts val="400"/>
              </a:spcBef>
              <a:buClr>
                <a:srgbClr val="56564C"/>
              </a:buClr>
              <a:buSzPct val="100000"/>
              <a:buFont typeface="Wingdings 2" pitchFamily="18" charset="2"/>
              <a:buChar char=""/>
              <a:defRPr sz="2000">
                <a:solidFill>
                  <a:schemeClr val="tx1"/>
                </a:solidFill>
                <a:latin typeface="Arial" charset="0"/>
                <a:ea typeface="MS PGothic" pitchFamily="34" charset="-128"/>
              </a:defRPr>
            </a:lvl4pPr>
            <a:lvl5pPr marL="2057400" indent="-228600" eaLnBrk="0" hangingPunct="0">
              <a:spcBef>
                <a:spcPts val="400"/>
              </a:spcBef>
              <a:buClr>
                <a:srgbClr val="56564C"/>
              </a:buClr>
              <a:buSzPct val="100000"/>
              <a:buFont typeface="Wingdings 2" pitchFamily="18" charset="2"/>
              <a:buChar char=""/>
              <a:defRPr sz="1900">
                <a:solidFill>
                  <a:schemeClr val="tx1"/>
                </a:solidFill>
                <a:latin typeface="Arial" charset="0"/>
                <a:ea typeface="MS PGothic" pitchFamily="34" charset="-128"/>
              </a:defRPr>
            </a:lvl5pPr>
            <a:lvl6pPr marL="2514600" indent="-228600" eaLnBrk="0" fontAlgn="base" hangingPunct="0">
              <a:spcBef>
                <a:spcPts val="400"/>
              </a:spcBef>
              <a:spcAft>
                <a:spcPct val="0"/>
              </a:spcAft>
              <a:buClr>
                <a:srgbClr val="56564C"/>
              </a:buClr>
              <a:buSzPct val="100000"/>
              <a:buFont typeface="Wingdings 2" pitchFamily="18" charset="2"/>
              <a:buChar char=""/>
              <a:defRPr sz="1900">
                <a:solidFill>
                  <a:schemeClr val="tx1"/>
                </a:solidFill>
                <a:latin typeface="Arial" charset="0"/>
                <a:ea typeface="MS PGothic" pitchFamily="34" charset="-128"/>
              </a:defRPr>
            </a:lvl6pPr>
            <a:lvl7pPr marL="2971800" indent="-228600" eaLnBrk="0" fontAlgn="base" hangingPunct="0">
              <a:spcBef>
                <a:spcPts val="400"/>
              </a:spcBef>
              <a:spcAft>
                <a:spcPct val="0"/>
              </a:spcAft>
              <a:buClr>
                <a:srgbClr val="56564C"/>
              </a:buClr>
              <a:buSzPct val="100000"/>
              <a:buFont typeface="Wingdings 2" pitchFamily="18" charset="2"/>
              <a:buChar char=""/>
              <a:defRPr sz="1900">
                <a:solidFill>
                  <a:schemeClr val="tx1"/>
                </a:solidFill>
                <a:latin typeface="Arial" charset="0"/>
                <a:ea typeface="MS PGothic" pitchFamily="34" charset="-128"/>
              </a:defRPr>
            </a:lvl7pPr>
            <a:lvl8pPr marL="3429000" indent="-228600" eaLnBrk="0" fontAlgn="base" hangingPunct="0">
              <a:spcBef>
                <a:spcPts val="400"/>
              </a:spcBef>
              <a:spcAft>
                <a:spcPct val="0"/>
              </a:spcAft>
              <a:buClr>
                <a:srgbClr val="56564C"/>
              </a:buClr>
              <a:buSzPct val="100000"/>
              <a:buFont typeface="Wingdings 2" pitchFamily="18" charset="2"/>
              <a:buChar char=""/>
              <a:defRPr sz="1900">
                <a:solidFill>
                  <a:schemeClr val="tx1"/>
                </a:solidFill>
                <a:latin typeface="Arial" charset="0"/>
                <a:ea typeface="MS PGothic" pitchFamily="34" charset="-128"/>
              </a:defRPr>
            </a:lvl8pPr>
            <a:lvl9pPr marL="3886200" indent="-228600" eaLnBrk="0" fontAlgn="base" hangingPunct="0">
              <a:spcBef>
                <a:spcPts val="400"/>
              </a:spcBef>
              <a:spcAft>
                <a:spcPct val="0"/>
              </a:spcAft>
              <a:buClr>
                <a:srgbClr val="56564C"/>
              </a:buClr>
              <a:buSzPct val="100000"/>
              <a:buFont typeface="Wingdings 2" pitchFamily="18" charset="2"/>
              <a:buChar char=""/>
              <a:defRPr sz="1900">
                <a:solidFill>
                  <a:schemeClr val="tx1"/>
                </a:solidFill>
                <a:latin typeface="Arial" charset="0"/>
                <a:ea typeface="MS PGothic" pitchFamily="34" charset="-128"/>
              </a:defRPr>
            </a:lvl9pPr>
          </a:lstStyle>
          <a:p>
            <a:pPr eaLnBrk="1" hangingPunct="1">
              <a:buClrTx/>
              <a:buSzTx/>
              <a:buFontTx/>
              <a:buNone/>
            </a:pPr>
            <a:r>
              <a:rPr lang="en-US" altLang="en-US" sz="1400" i="1" dirty="0" smtClean="0">
                <a:solidFill>
                  <a:prstClr val="white"/>
                </a:solidFill>
                <a:latin typeface="Book Antiqua"/>
                <a:ea typeface="+mj-ea"/>
                <a:cs typeface="+mj-cs"/>
              </a:rPr>
              <a:t>Source: Thomson, S. et al 2014, </a:t>
            </a:r>
            <a:r>
              <a:rPr lang="en-AU" altLang="en-US" sz="1400" i="1" dirty="0" smtClean="0">
                <a:solidFill>
                  <a:prstClr val="white"/>
                </a:solidFill>
                <a:latin typeface="Book Antiqua"/>
                <a:ea typeface="+mj-ea"/>
                <a:cs typeface="+mj-cs"/>
              </a:rPr>
              <a:t>Indigenous Student Performance on Standardised Tests, (draft report to ATSIHEAC)</a:t>
            </a:r>
            <a:endParaRPr lang="en-US" altLang="en-US" sz="1400" i="1" dirty="0">
              <a:solidFill>
                <a:prstClr val="white"/>
              </a:solidFill>
              <a:latin typeface="Book Antiqua"/>
              <a:ea typeface="+mj-ea"/>
              <a:cs typeface="+mj-cs"/>
            </a:endParaRPr>
          </a:p>
        </p:txBody>
      </p:sp>
      <p:pic>
        <p:nvPicPr>
          <p:cNvPr id="2050" name="Picture 2" descr="PISA 2012 mathematical literacy proficiency&#10;&#10;In mathematical literacy, the performance of 15 year-old Indigenous students equates to more than 2.5 years behind their non-Indigenous peers. &#10;Indigenous students were underrepresented at the higher end of the mathematical literacy proficiency scale and overrepresented at the lower end.&#10;Change over time:&#10;Indigenous students’ mean scores remained constant from PISA 2003 to PISA 2009.&#10;Indigenous students’ mean scores were significantly lower in PISA 2012 than in 2003 (23 points on average).&#10;Non-Indigenous students’ mean scores have been decreasing since PISA 2003, with a significant decline from PISA 2003 to PISA 2012 (19 points on average).&#10;&#10;Mathematical literacy performance for Indigenous students remained constant from PISA 2003 to PISA 2009. In PISA 2012, Indigenous students achieved a mean score of 417 points, which was significantly lower, by 23 score points on average, than the mean mathematical literacy score in PISA 2003 (see Table 23).  The average mathematical literacy performance for non-Indigenous students has been decreasing since PISA 2003, with a significant decline of 19 score points on average between PISA 2003 and PISA 2012.&#10;&#10;In mathematics the gap at the high end is even greater than in science literacy.&#10;This chart shows performance on the mathematics literacy tasks in PISA 2012.&#10;Of the Indigenous students, only 2% performed at Level 5 and 0.3% performed at Level 6. &#10;Of the non-Indigenous students, 11% performed at Level 5 and 4% performed at Level 6.&#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19" y="1412776"/>
            <a:ext cx="8925642"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10686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9d9d07f6-417a-45f9-a3e0-11b5cd6fc14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
  <TotalTime>0</TotalTime>
  <Words>2880</Words>
  <Application>Microsoft Office PowerPoint</Application>
  <PresentationFormat>On-screen Show (4:3)</PresentationFormat>
  <Paragraphs>303</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Growing an Indigenous professional workforce: the national agenda for change </vt:lpstr>
      <vt:lpstr>Aboriginal and Torres Strait Islander  Higher Education Advisory Council </vt:lpstr>
      <vt:lpstr>ATSIHEAC policy development framework</vt:lpstr>
      <vt:lpstr>Broadening participation across the disciplines</vt:lpstr>
      <vt:lpstr>Indigenous enrolments in STEM disciplines</vt:lpstr>
      <vt:lpstr>Indigenous completions in STEM disciplines</vt:lpstr>
      <vt:lpstr>Student performance on standardised tests</vt:lpstr>
      <vt:lpstr>PISA 2012 science literacy proficiency</vt:lpstr>
      <vt:lpstr>PISA 2012 mathematical literacy proficiency </vt:lpstr>
      <vt:lpstr>NAPLAN Numeracy proficiency 2008 - 2013</vt:lpstr>
      <vt:lpstr>TIMSS mathematics proficiency 1995 to 2011 </vt:lpstr>
      <vt:lpstr>The national challenge</vt:lpstr>
      <vt:lpstr>A national Indigenous STEM agenda</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2016-07-29T02:59:56Z</dcterms:created>
  <dcterms:modified xsi:type="dcterms:W3CDTF">2016-09-08T01:32:33Z</dcterms:modified>
</cp:coreProperties>
</file>