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4464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7" r:id="rId3"/>
    <p:sldId id="271" r:id="rId4"/>
    <p:sldId id="273" r:id="rId5"/>
    <p:sldId id="302" r:id="rId6"/>
    <p:sldId id="304" r:id="rId7"/>
    <p:sldId id="308" r:id="rId8"/>
    <p:sldId id="309" r:id="rId9"/>
    <p:sldId id="310" r:id="rId10"/>
    <p:sldId id="311" r:id="rId11"/>
    <p:sldId id="315" r:id="rId12"/>
    <p:sldId id="296" r:id="rId13"/>
    <p:sldId id="298" r:id="rId14"/>
    <p:sldId id="307" r:id="rId15"/>
    <p:sldId id="312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1" autoAdjust="0"/>
    <p:restoredTop sz="51186" autoAdjust="0"/>
  </p:normalViewPr>
  <p:slideViewPr>
    <p:cSldViewPr>
      <p:cViewPr varScale="1">
        <p:scale>
          <a:sx n="59" d="100"/>
          <a:sy n="59" d="100"/>
        </p:scale>
        <p:origin x="-25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416" y="-6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99017-C74D-4782-B591-75354EE08F69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A7A01-470F-40CC-BB25-67C1BC243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213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8717" y="354807"/>
            <a:ext cx="2767708" cy="207666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6509" y="2587055"/>
            <a:ext cx="5976663" cy="698477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893" y="9643838"/>
            <a:ext cx="2893209" cy="28107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F1DDD60-05ED-450B-BA61-A2A6598777D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2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14513" y="355600"/>
            <a:ext cx="3359150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307135"/>
            <a:ext cx="5976663" cy="626469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17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Implications for practice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Relationship among factors in science literacy and engagement not completely understood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Engagement in science not always associated with high science literacy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Engagement in science is valuable on its own, not only as a precursor to science literacy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Connecting out-of-school activities to ‘school science’ may help improve engagement in science for all students.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We have commissioned follow-up analysis on the PISA 2012. It’s bringing up some intriguing results…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Implications for practice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Relationship among factors in science literacy and engagement not completely understood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Engagement in science not always associated with high science literacy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Engagement in science is valuable on its own, not only as a precursor to science literacy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Connecting out-of-school activities to ‘school science’ may help improve engagement in science for all students.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We have commissioned follow-up analysis on the PISA 2012. It’s bringing up some intriguing results…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427038"/>
            <a:ext cx="4125913" cy="309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667175"/>
            <a:ext cx="5976663" cy="5904656"/>
          </a:xfrm>
        </p:spPr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b="1" dirty="0" smtClean="0">
                <a:solidFill>
                  <a:srgbClr val="000000"/>
                </a:solidFill>
                <a:ea typeface="Times New Roman"/>
              </a:rPr>
              <a:t>Indigenous participation in</a:t>
            </a:r>
            <a:r>
              <a:rPr lang="en-AU" b="1" baseline="0" dirty="0" smtClean="0">
                <a:solidFill>
                  <a:srgbClr val="000000"/>
                </a:solidFill>
                <a:ea typeface="Times New Roman"/>
              </a:rPr>
              <a:t> science – enrolments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171210" marR="0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following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charts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show how the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sector is faring in terms of attracting Indigenous students into the sciences. 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 this chart,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I’ve shown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u="sng" dirty="0">
                <a:solidFill>
                  <a:srgbClr val="000000"/>
                </a:solidFill>
                <a:ea typeface="Times New Roman"/>
              </a:rPr>
              <a:t>enrolments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 in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Natural and Physical Sciences for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both Indigenous students and all students for the period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2005-2013.</a:t>
            </a: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Obviously, the scales are different for the two groups, but the trend lines are revealing.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Science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enrolments for all students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have grown substantially in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recent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years, but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enrolments have grown at more than twice the rate of non-Indigenous since 2005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(116% Indigenous,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44% non-Indigenous).</a:t>
            </a:r>
          </a:p>
          <a:p>
            <a:pPr marL="171210" marR="0" lvl="1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this, Indigenous students are still well below parity.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410" marR="0" lvl="2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Indigenous students accounted for 0.67% of science enrolments. 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At 2.7% of the working age population, a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chieving population parity in science would require an additional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2,177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Indigenous enrolments per annum!</a:t>
            </a:r>
            <a:endParaRPr lang="en-AU" dirty="0" smtClean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498475"/>
            <a:ext cx="4318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4099223"/>
            <a:ext cx="5976663" cy="5472608"/>
          </a:xfrm>
        </p:spPr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b="1" dirty="0" smtClean="0">
                <a:solidFill>
                  <a:srgbClr val="000000"/>
                </a:solidFill>
                <a:ea typeface="Times New Roman"/>
              </a:rPr>
              <a:t>Indigenous participation in</a:t>
            </a:r>
            <a:r>
              <a:rPr lang="en-AU" b="1" baseline="0" dirty="0" smtClean="0">
                <a:solidFill>
                  <a:srgbClr val="000000"/>
                </a:solidFill>
                <a:ea typeface="Times New Roman"/>
              </a:rPr>
              <a:t> science – completions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171210" marR="0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Completions data are much worse.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Again, the scales for the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and All students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are different.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Science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completions for all students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have grown substantially in recent years, but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completions have grown at more than twice the rate of non-Indigenous since 2005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(70% Indigenous,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33% non-Indigenous).</a:t>
            </a:r>
          </a:p>
          <a:p>
            <a:pPr marL="171210" marR="0" lvl="1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Indigenous students are still well below parity.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410" marR="0" lvl="2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Indigenous students accounted for 0.39% of science completions. 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Achieving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population parity in science would require an additional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508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Indigenous completions per annum!</a:t>
            </a:r>
          </a:p>
          <a:p>
            <a:pPr marL="457200" lvl="1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endParaRPr lang="en-AU" baseline="0" dirty="0" smtClean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This highlights the challenge for science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faculties: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It is not enough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to get Indigenous students interested and prepared for university-level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studies.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Work is required to translate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increased participation into academic success, and transition into professional careers.</a:t>
            </a:r>
          </a:p>
          <a:p>
            <a:pPr marL="457200" lvl="1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456560" algn="l"/>
              </a:tabLst>
              <a:defRPr/>
            </a:pPr>
            <a:endParaRPr lang="en-AU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2213" y="211138"/>
            <a:ext cx="2378075" cy="1782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10" y="2082999"/>
            <a:ext cx="5904656" cy="763284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r>
              <a:rPr lang="en-AU" sz="1200" b="1" dirty="0" smtClean="0"/>
              <a:t>What can Deans </a:t>
            </a:r>
            <a:r>
              <a:rPr lang="en-AU" sz="1200" b="1" smtClean="0"/>
              <a:t>do?</a:t>
            </a:r>
            <a:endParaRPr lang="en-AU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endParaRPr lang="en-AU" sz="1200" b="1" i="1" dirty="0" smtClean="0"/>
          </a:p>
          <a:p>
            <a:pPr marL="358775" lvl="1" indent="-358775" defTabSz="360000">
              <a:buFont typeface="Arial" panose="020B0604020202020204" pitchFamily="34" charset="0"/>
              <a:buChar char="•"/>
            </a:pPr>
            <a:r>
              <a:rPr lang="en-AU" sz="2400" dirty="0" smtClean="0"/>
              <a:t>ACDS</a:t>
            </a:r>
            <a:r>
              <a:rPr lang="en-AU" sz="2400" baseline="0" dirty="0" smtClean="0"/>
              <a:t> - </a:t>
            </a:r>
            <a:r>
              <a:rPr lang="en-AU" sz="2400" dirty="0" smtClean="0"/>
              <a:t>Enhanced Training of Mathematics and Science Teachers project (build Indigenous focus)</a:t>
            </a:r>
          </a:p>
          <a:p>
            <a:pPr marL="365125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ACDE - Engagement and Success in Teacher Education (build STEM focus)</a:t>
            </a:r>
          </a:p>
          <a:p>
            <a:pPr marL="365125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ACDE - Respect, Relationships and Reconciliation (explore STEM focus)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endParaRPr lang="en-AU" sz="12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0050" y="355600"/>
            <a:ext cx="3703638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307135"/>
            <a:ext cx="5976663" cy="6264696"/>
          </a:xfrm>
        </p:spPr>
        <p:txBody>
          <a:bodyPr/>
          <a:lstStyle/>
          <a:p>
            <a:pPr marL="0" indent="0" defTabSz="913120">
              <a:buClr>
                <a:srgbClr val="000000"/>
              </a:buClr>
              <a:buFont typeface="Symbol"/>
              <a:buNone/>
              <a:tabLst>
                <a:tab pos="456560" algn="l"/>
              </a:tabLst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355600"/>
            <a:ext cx="2767012" cy="207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307135"/>
            <a:ext cx="5438140" cy="6402639"/>
          </a:xfrm>
        </p:spPr>
        <p:txBody>
          <a:bodyPr/>
          <a:lstStyle/>
          <a:p>
            <a:pPr lvl="0"/>
            <a:r>
              <a:rPr lang="en-AU" b="1" dirty="0"/>
              <a:t>About </a:t>
            </a:r>
            <a:r>
              <a:rPr lang="en-AU" b="1" dirty="0" smtClean="0"/>
              <a:t>ATSIHEAC</a:t>
            </a:r>
          </a:p>
          <a:p>
            <a:pPr lvl="0"/>
            <a:endParaRPr lang="en-AU" dirty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The Council was established in 2012, following the Behrendt Review of Indigenous higher </a:t>
            </a:r>
            <a:r>
              <a:rPr lang="en-AU" dirty="0" smtClean="0"/>
              <a:t>education</a:t>
            </a:r>
            <a:endParaRPr lang="en-AU" dirty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Membership comprises Indigenous academics, and individuals selected for their expertise in business, governance and university leadership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 smtClean="0"/>
              <a:t>Universities </a:t>
            </a:r>
            <a:r>
              <a:rPr lang="en-AU" dirty="0"/>
              <a:t>Australia and the National Aboriginal and Torres Strait Islander Higher Education </a:t>
            </a:r>
            <a:r>
              <a:rPr lang="en-AU" dirty="0" smtClean="0"/>
              <a:t>Consortium also send observers.</a:t>
            </a:r>
            <a:endParaRPr lang="en-AU" dirty="0"/>
          </a:p>
          <a:p>
            <a:pPr lvl="0"/>
            <a:endParaRPr lang="en-AU" dirty="0"/>
          </a:p>
          <a:p>
            <a:r>
              <a:rPr lang="en-AU" b="1" dirty="0"/>
              <a:t>Current </a:t>
            </a:r>
            <a:r>
              <a:rPr lang="en-AU" b="1" dirty="0" smtClean="0"/>
              <a:t>members</a:t>
            </a:r>
          </a:p>
          <a:p>
            <a:endParaRPr lang="en-AU" dirty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Ian Anderson, University of Melbourne, Co-Chair and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Jill Milroy, University of Western Australia,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Ms Rosie Southwood, Wesfarmers Limited,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Toni Downes, Charles Sturt University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Sandra Eades, The University of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Shane Houston, The University of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Steven Larkin, Charles Darwin University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Michael McDaniel, University of Technology,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Michael McManus, The University of Queensland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Andrew Wells, University of Tasmania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Greg Hill, University of the Sunshine Coast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Ms Jillian Miller, University of South Australia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Mr Russell Taylor, Australian Institute of Aboriginal and Torres Strait Islander Studies [Observer]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US" dirty="0"/>
              <a:t>Professor Peter Buckskin, Chair, </a:t>
            </a:r>
            <a:r>
              <a:rPr lang="en-US" dirty="0" err="1"/>
              <a:t>NATSIHEC</a:t>
            </a:r>
            <a:r>
              <a:rPr lang="en-US" dirty="0"/>
              <a:t> [Observer]</a:t>
            </a:r>
            <a:endParaRPr lang="en-AU" dirty="0"/>
          </a:p>
          <a:p>
            <a:pPr lvl="0"/>
            <a:endParaRPr lang="en-AU" u="sng" dirty="0" smtClean="0"/>
          </a:p>
          <a:p>
            <a:pPr marL="171210" indent="-17121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u="sng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ATSIHEAC’s reform</a:t>
            </a:r>
            <a:r>
              <a:rPr lang="en-AU" b="1" baseline="0" dirty="0" smtClean="0"/>
              <a:t> agenda</a:t>
            </a:r>
          </a:p>
          <a:p>
            <a:endParaRPr lang="en-AU" dirty="0" smtClean="0"/>
          </a:p>
          <a:p>
            <a:r>
              <a:rPr lang="en-AU" dirty="0" smtClean="0"/>
              <a:t>ATSIHEAC envisages </a:t>
            </a:r>
            <a:r>
              <a:rPr lang="en-AU" dirty="0"/>
              <a:t>a higher education sector </a:t>
            </a:r>
            <a:r>
              <a:rPr lang="en-AU" dirty="0" smtClean="0"/>
              <a:t>where:</a:t>
            </a:r>
            <a:endParaRPr lang="en-AU" dirty="0"/>
          </a:p>
          <a:p>
            <a:endParaRPr lang="en-AU" dirty="0"/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people succeed across a broad range of disciplines.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  <a:cs typeface="Times New Roman"/>
              </a:rPr>
              <a:t>A simple focus on participation is not sufficient.</a:t>
            </a:r>
            <a:endParaRPr lang="en-AU" dirty="0" smtClean="0">
              <a:latin typeface="Times New Roman"/>
              <a:ea typeface="Times New Roman"/>
              <a:cs typeface="Times New Roman"/>
            </a:endParaRPr>
          </a:p>
          <a:p>
            <a:pPr marL="342420" marR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knowledges and perspectives are valued and embedded across university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business.</a:t>
            </a:r>
            <a:endParaRPr lang="en-AU" dirty="0" smtClean="0">
              <a:latin typeface="Times New Roman"/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people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are represented at all levels of the academy,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including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 academic and decision-making roles.</a:t>
            </a:r>
            <a:endParaRPr lang="en-AU" dirty="0">
              <a:latin typeface="Times New Roman"/>
              <a:ea typeface="Times New Roman"/>
              <a:cs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Finance is sustainable and optimally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configured to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maximise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outcomes.</a:t>
            </a:r>
            <a:endParaRPr lang="en-AU" dirty="0">
              <a:latin typeface="Times New Roman"/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Progress is monitored and reported at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institutional and sectoral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levels.</a:t>
            </a:r>
            <a:endParaRPr lang="en-AU" dirty="0">
              <a:latin typeface="Times New Roman"/>
              <a:ea typeface="Times New Roman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355600"/>
            <a:ext cx="2767012" cy="207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b="1" dirty="0" smtClean="0"/>
              <a:t>The Behrendt Review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/>
          </a:p>
          <a:p>
            <a:pPr marL="342420" marR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Higher education plays a significant part in Indigenous social and economic development and should be conceptualised as part of broader human capital strategy.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The </a:t>
            </a:r>
            <a:r>
              <a:rPr lang="en-AU" dirty="0"/>
              <a:t>Behrendt Review found that </a:t>
            </a:r>
            <a:r>
              <a:rPr lang="en-AU" dirty="0" smtClean="0"/>
              <a:t>the clustering</a:t>
            </a:r>
            <a:r>
              <a:rPr lang="en-AU" baseline="0" dirty="0" smtClean="0"/>
              <a:t> of </a:t>
            </a:r>
            <a:r>
              <a:rPr lang="en-AU" dirty="0" smtClean="0"/>
              <a:t>Indigenous student participation within </a:t>
            </a:r>
            <a:r>
              <a:rPr lang="en-AU" dirty="0"/>
              <a:t>a narrow range of </a:t>
            </a:r>
            <a:r>
              <a:rPr lang="en-AU" dirty="0" smtClean="0"/>
              <a:t>disciplines was working against</a:t>
            </a:r>
            <a:r>
              <a:rPr lang="en-AU" baseline="0" dirty="0" smtClean="0"/>
              <a:t> a</a:t>
            </a:r>
            <a:r>
              <a:rPr lang="en-AU" dirty="0" smtClean="0"/>
              <a:t>ccess to </a:t>
            </a:r>
            <a:r>
              <a:rPr lang="en-AU" dirty="0"/>
              <a:t>professional </a:t>
            </a:r>
            <a:r>
              <a:rPr lang="en-AU" dirty="0" smtClean="0"/>
              <a:t>careers.</a:t>
            </a:r>
            <a:endParaRPr lang="en-AU" dirty="0"/>
          </a:p>
          <a:p>
            <a:pPr marL="341780" lvl="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It also reduces the capacity </a:t>
            </a:r>
            <a:r>
              <a:rPr lang="en-AU" dirty="0"/>
              <a:t>of </a:t>
            </a:r>
            <a:r>
              <a:rPr lang="en-AU" dirty="0" smtClean="0"/>
              <a:t>non-Indigenous professionals </a:t>
            </a:r>
            <a:r>
              <a:rPr lang="en-AU" dirty="0"/>
              <a:t>to understand and incorporate Indigenous knowledges and </a:t>
            </a:r>
            <a:r>
              <a:rPr lang="en-AU" dirty="0" smtClean="0"/>
              <a:t>perspectives.</a:t>
            </a: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According to recent Census data, </a:t>
            </a:r>
            <a:r>
              <a:rPr lang="en-AU" baseline="0" dirty="0" smtClean="0"/>
              <a:t>Labourer is the most common occupation reported by Indigenous people, and </a:t>
            </a:r>
            <a:r>
              <a:rPr lang="en-AU" dirty="0" smtClean="0"/>
              <a:t>only 11% of Indigenous</a:t>
            </a:r>
            <a:r>
              <a:rPr lang="en-AU" baseline="0" dirty="0" smtClean="0"/>
              <a:t> people report being employed as professionals.</a:t>
            </a:r>
            <a:endParaRPr lang="en-AU" dirty="0" smtClean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The Behrendt </a:t>
            </a:r>
            <a:r>
              <a:rPr lang="en-AU" dirty="0"/>
              <a:t>Review highlighted the role of </a:t>
            </a:r>
            <a:r>
              <a:rPr lang="en-AU" dirty="0" smtClean="0"/>
              <a:t>faculties </a:t>
            </a:r>
            <a:r>
              <a:rPr lang="en-AU" dirty="0"/>
              <a:t>in </a:t>
            </a:r>
            <a:r>
              <a:rPr lang="en-AU" dirty="0" smtClean="0"/>
              <a:t>students’ professional preparation.</a:t>
            </a: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It recommended </a:t>
            </a:r>
            <a:r>
              <a:rPr lang="en-AU" dirty="0" smtClean="0"/>
              <a:t>faculties </a:t>
            </a:r>
            <a:r>
              <a:rPr lang="en-AU" dirty="0"/>
              <a:t>work with professional bodies, employers and communities to drive growth in the number and breadth of Indigenous </a:t>
            </a:r>
            <a:r>
              <a:rPr lang="en-AU" dirty="0" smtClean="0"/>
              <a:t>professionals.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dirty="0" smtClean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ATSIHEAC has identified </a:t>
            </a:r>
            <a:r>
              <a:rPr lang="en-AU" baseline="0" dirty="0" smtClean="0"/>
              <a:t>science, technology, engineering and mathematics (or STEM) as a priority for action. We will also be looking at business-related disciplines.</a:t>
            </a:r>
            <a:endParaRPr lang="en-AU" dirty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dirty="0"/>
          </a:p>
          <a:p>
            <a:endParaRPr lang="en-AU" dirty="0"/>
          </a:p>
          <a:p>
            <a:r>
              <a:rPr lang="en-AU" sz="1100" i="1" dirty="0"/>
              <a:t>[Source for figures on slide: Anderson, I, 2011. Indigenous Pathways into the Professions, University of Melbourne]</a:t>
            </a:r>
          </a:p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9338" y="355600"/>
            <a:ext cx="2767012" cy="20764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b="1" dirty="0" smtClean="0"/>
              <a:t>PISA 2012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dirty="0" smtClean="0"/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We have commissioned the </a:t>
            </a:r>
            <a:r>
              <a:rPr lang="en-AU" baseline="0" dirty="0" smtClean="0"/>
              <a:t>Australian Council for Educational Research to analyse data from key standardised tests (namely PISA, TIMMS, PIRLS and NAPLAN). 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The following two graphs are taken from their draft report.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</a:t>
            </a:r>
            <a:r>
              <a:rPr lang="en-A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bring in successive elements: science chart, gap and arrow]</a:t>
            </a:r>
            <a:endParaRPr lang="en-A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The cells are difficult to read because some of them are so small…</a:t>
            </a:r>
          </a:p>
          <a:p>
            <a:pPr marL="799620" marR="0" lvl="1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Of the Indigenous students, only 2% performed at Level 5 and a negligible proportion performed at Level 6. </a:t>
            </a:r>
          </a:p>
          <a:p>
            <a:pPr marL="799620" marR="0" lvl="1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Of the non-Indigenous students, 11% performed at Level 5 and 2% performed at Level 6.</a:t>
            </a:r>
          </a:p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471AD7D-41FA-4F20-9231-D8789C867538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9338" y="355600"/>
            <a:ext cx="2767012" cy="20764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b="1" dirty="0" smtClean="0"/>
              <a:t>PISA data continued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</a:t>
            </a:r>
            <a:r>
              <a:rPr lang="en-A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bring in successive elements: maths chart, gap and arrow]</a:t>
            </a:r>
            <a:endParaRPr lang="en-A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In </a:t>
            </a:r>
            <a:r>
              <a:rPr lang="en-US" altLang="en-US" baseline="0" dirty="0" err="1" smtClean="0"/>
              <a:t>maths</a:t>
            </a:r>
            <a:r>
              <a:rPr lang="en-US" altLang="en-US" baseline="0" dirty="0" smtClean="0"/>
              <a:t> the gap at the high end is even greater.</a:t>
            </a:r>
          </a:p>
          <a:p>
            <a:pPr marL="799620" marR="0" lvl="1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Of the Indigenous students, only 2% performed at Level 5 and 0.3% performed at Level 6. </a:t>
            </a:r>
          </a:p>
          <a:p>
            <a:pPr marL="799620" marR="0" lvl="1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Of the non-Indigenous students, 11% performed at Level 5 and 4% performed at Level 6.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endParaRPr lang="en-AU" baseline="0" dirty="0" smtClean="0"/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These charts </a:t>
            </a:r>
            <a:r>
              <a:rPr lang="en-AU" dirty="0" smtClean="0"/>
              <a:t>highlight</a:t>
            </a:r>
            <a:r>
              <a:rPr lang="en-AU" baseline="0" dirty="0" smtClean="0"/>
              <a:t> the issue we face in the STEM disciplines, and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challenge for Indigenous education policy.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The picture has not changed significantly from PISA 2006. 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The yawning gap between high performing Indigenous students and high performing non-Indigenous students persists.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school retention and overall student performance are not translating into the high performance required for transition to higher education and the professions. 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intervention to improve Indigenous outcomes must address this.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STEM educators and policy-makers need to focus more attention on improving outcomes for the top 25%.</a:t>
            </a:r>
            <a:endParaRPr lang="en-US" altLang="en-US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dirty="0" smtClean="0"/>
          </a:p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471AD7D-41FA-4F20-9231-D8789C867538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Science Literacy and Science Interest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Research published by M</a:t>
            </a:r>
            <a:r>
              <a:rPr lang="en-AU" baseline="0" dirty="0" smtClean="0"/>
              <a:t>cConney et al in 2011 picked up anomalies in PISA 2006 results relating to Indigenous student science proficiency and affective variables.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It found that: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Indigenous science literacy lags non-Indigenous literacy by about  83.5 points (0.76 SD)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Indigenous science interest led that of non-Indigenous students by 10 points (0.1 SD)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Regression modelling: Reading Literacy accounted for 62% of science literacy variance.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Science Literacy and Science Interest (cont.)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Research published by M</a:t>
            </a:r>
            <a:r>
              <a:rPr lang="en-AU" baseline="0" dirty="0" smtClean="0"/>
              <a:t>cConney et al in 2011 picked up anomalies in PISA 2006 results relating to Indigenous student science proficiency and affective variables.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It found that: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Indigenous science literacy lags non-Indigenous literacy by about  83.5 points (0.76 SD)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Indigenous science interest led that of non-Indigenous students by 10 points (0.1 SD)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Regression modelling: Reading Literacy accounted for 62% of science literacy variance.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We have commissioned follow-up analysis on the PISA 2012.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Science Engagement</a:t>
            </a:r>
            <a:r>
              <a:rPr lang="en-AU" b="1" baseline="0" dirty="0" smtClean="0"/>
              <a:t> and Literacy</a:t>
            </a:r>
          </a:p>
          <a:p>
            <a:endParaRPr lang="en-AU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Analysis of the 2006 PISA data for Australian and NZ students</a:t>
            </a:r>
            <a:r>
              <a:rPr lang="en-AU" sz="1200" baseline="0" dirty="0" smtClean="0"/>
              <a:t> published </a:t>
            </a:r>
            <a:r>
              <a:rPr lang="en-AU" baseline="0" dirty="0" smtClean="0"/>
              <a:t>by Woods-McConney et al published in 2013, found that the perception is that science engagement (attitudes, interests and self-beliefs) are correlated with science literacy.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Variations in Science Engagement most strongly correlated with the extent to which students engaged with science activities outside of school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Variations in Science literacy (achievement) most strongly correlated with SES status, time spent on science lessons and study, and the type of science teaching (but only weakly associated with engagement)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45232" y="969640"/>
            <a:ext cx="7643192" cy="1739280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Broadening Indigenous participation </a:t>
            </a:r>
            <a:b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across the disciplines:</a:t>
            </a:r>
            <a:b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lang="en-AU" sz="320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971600" y="2351336"/>
            <a:ext cx="7086600" cy="1509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n-AU" sz="2400" b="1" dirty="0">
                <a:solidFill>
                  <a:srgbClr val="FFFFFF"/>
                </a:solidFill>
              </a:rPr>
              <a:t>Australian Council of Deans of Education</a:t>
            </a:r>
          </a:p>
          <a:p>
            <a:pPr marL="137160" indent="0" algn="ctr">
              <a:buNone/>
            </a:pPr>
            <a:r>
              <a:rPr lang="en-AU" sz="2400" b="1" dirty="0">
                <a:solidFill>
                  <a:srgbClr val="FFFFFF"/>
                </a:solidFill>
              </a:rPr>
              <a:t>Annual Conference September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5172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rgbClr val="E2AC00"/>
                </a:solidFill>
              </a:rPr>
              <a:t>Professor </a:t>
            </a:r>
            <a:r>
              <a:rPr lang="en-AU" b="1" i="1" dirty="0" smtClean="0">
                <a:solidFill>
                  <a:srgbClr val="E2AC00"/>
                </a:solidFill>
              </a:rPr>
              <a:t>Ian Anderson</a:t>
            </a:r>
          </a:p>
          <a:p>
            <a:r>
              <a:rPr lang="en-AU" b="1" i="1" dirty="0" smtClean="0">
                <a:solidFill>
                  <a:srgbClr val="E2AC00"/>
                </a:solidFill>
              </a:rPr>
              <a:t>Co-Chair</a:t>
            </a:r>
          </a:p>
          <a:p>
            <a:r>
              <a:rPr lang="en-AU" b="1" i="1" dirty="0" smtClean="0">
                <a:solidFill>
                  <a:srgbClr val="E2AC00"/>
                </a:solidFill>
              </a:rPr>
              <a:t>Aboriginal </a:t>
            </a:r>
            <a:r>
              <a:rPr lang="en-AU" b="1" i="1" dirty="0">
                <a:solidFill>
                  <a:srgbClr val="E2AC00"/>
                </a:solidFill>
              </a:rPr>
              <a:t>and Torres Strait Islander </a:t>
            </a:r>
            <a:endParaRPr lang="en-AU" b="1" i="1" dirty="0" smtClean="0">
              <a:solidFill>
                <a:srgbClr val="E2AC00"/>
              </a:solidFill>
            </a:endParaRPr>
          </a:p>
          <a:p>
            <a:r>
              <a:rPr lang="en-AU" b="1" i="1" dirty="0" smtClean="0">
                <a:solidFill>
                  <a:srgbClr val="E2AC00"/>
                </a:solidFill>
              </a:rPr>
              <a:t>Higher </a:t>
            </a:r>
            <a:r>
              <a:rPr lang="en-AU" b="1" i="1" dirty="0">
                <a:solidFill>
                  <a:srgbClr val="E2AC00"/>
                </a:solidFill>
              </a:rPr>
              <a:t>Education Advisory </a:t>
            </a:r>
            <a:r>
              <a:rPr lang="en-AU" b="1" i="1" dirty="0" smtClean="0">
                <a:solidFill>
                  <a:srgbClr val="E2AC00"/>
                </a:solidFill>
              </a:rPr>
              <a:t>Council</a:t>
            </a:r>
            <a:endParaRPr lang="en-AU" i="1" dirty="0">
              <a:solidFill>
                <a:srgbClr val="E2A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344816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Implications for </a:t>
            </a:r>
            <a:r>
              <a:rPr lang="en-AU" sz="2400" dirty="0" smtClean="0">
                <a:solidFill>
                  <a:schemeClr val="tx1"/>
                </a:solidFill>
                <a:effectLst/>
                <a:latin typeface="+mn-lt"/>
              </a:rPr>
              <a:t>practice</a:t>
            </a: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45284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Relationship </a:t>
            </a:r>
            <a:r>
              <a:rPr lang="en-AU" sz="2400" dirty="0"/>
              <a:t>among factors in science literacy and engagement </a:t>
            </a:r>
            <a:r>
              <a:rPr lang="en-AU" sz="2400" dirty="0" smtClean="0"/>
              <a:t>not </a:t>
            </a:r>
            <a:r>
              <a:rPr lang="en-AU" sz="2400" dirty="0"/>
              <a:t>completely </a:t>
            </a:r>
            <a:r>
              <a:rPr lang="en-AU" sz="2400" dirty="0" smtClean="0"/>
              <a:t>understood</a:t>
            </a: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Engagement in science </a:t>
            </a:r>
            <a:r>
              <a:rPr lang="en-AU" sz="2400" dirty="0" smtClean="0"/>
              <a:t>not </a:t>
            </a:r>
            <a:r>
              <a:rPr lang="en-AU" sz="2400" dirty="0"/>
              <a:t>always associated with high science 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Engagement in science is valuable on its own, not only as a precursor to science 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Connecting out-of-school activities to ‘school science’ may help improve engagement in science for all students</a:t>
            </a:r>
          </a:p>
          <a:p>
            <a:pPr lvl="1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201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344816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Analysis of High Performing Indigenous Students (PISA) unpublished: KEY MESSAGES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650280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Celebrate </a:t>
            </a:r>
            <a:r>
              <a:rPr lang="en-AU" sz="2400" dirty="0" smtClean="0"/>
              <a:t>Success of high performers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Need to better understand the relationships that and factors in high performing Indigenous studies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Positive association with teacher led strategies. Negative correlation between student led investigations and high performance (for both Indigenous and Non-Indigenous)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Affective Issues: higher interest in science could be capitalised on. High Indigenous performers have </a:t>
            </a:r>
            <a:r>
              <a:rPr lang="en-AU" sz="2400" dirty="0" err="1" smtClean="0"/>
              <a:t>postive</a:t>
            </a:r>
            <a:r>
              <a:rPr lang="en-AU" sz="2400" dirty="0" smtClean="0"/>
              <a:t> profiles compared to all Indigenous and all non-Indigenous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SES correlation strong. Need to understand this.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932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1898" y="125760"/>
            <a:ext cx="8190582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effectLst/>
                <a:latin typeface="+mn-lt"/>
              </a:rPr>
              <a:t>Indigenous participation in science - </a:t>
            </a:r>
            <a:r>
              <a:rPr lang="fr-FR" sz="2800" dirty="0" smtClean="0">
                <a:solidFill>
                  <a:schemeClr val="tx1"/>
                </a:solidFill>
                <a:effectLst/>
                <a:latin typeface="+mn-lt"/>
              </a:rPr>
              <a:t>enrolments</a:t>
            </a:r>
            <a:endParaRPr lang="en-A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098" name="Picture 2" descr="Indigenous participation in science – enrolments&#10;&#10;The following charts show how the sector is faring in terms of attracting Indigenous students into the sciences. &#10;In this chart, I’ve shown enrolments in the Natural and Physical Sciences for both Indigenous students and all students for the period 2005-2013.&#10;Obviously, the scales are different for the two groups, but the trend lines are revealing.&#10;Science enrolments for all students have grown substantially in recent years, but Indigenous enrolments have grown at more than twice the rate of non-Indigenous since 2005 (116% Indigenous, 44% non-Indigenous).&#10;Despite this, Indigenous students are still well below parity. &#10;Indigenous students accounted for 0.67% of science enrolments. &#10;At 2.7% of the working age population, achieving population parity in science would require an additional 2,177  Indigenous enrolments per annum!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9" y="1219200"/>
            <a:ext cx="8692991" cy="494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334598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effectLst/>
                <a:latin typeface="+mn-lt"/>
              </a:rPr>
              <a:t>Indigenous participation in science - </a:t>
            </a:r>
            <a:r>
              <a:rPr lang="fr-FR" sz="2800" dirty="0" smtClean="0">
                <a:solidFill>
                  <a:schemeClr val="tx1"/>
                </a:solidFill>
                <a:effectLst/>
                <a:latin typeface="+mn-lt"/>
              </a:rPr>
              <a:t>completions</a:t>
            </a:r>
            <a:endParaRPr lang="en-A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146" name="Picture 2" descr="Indigenous participation in science – completions&#10;&#10;Completions data are much worse.&#10;Again, the scales for the Indigenous and All students are different.&#10;Science completions for all students have grown substantially in recent years, but Indigenous completions have grown at more than twice the rate of non-Indigenous since 2005 (70% Indigenous, 33% non-Indigenous).&#10;But Indigenous students are still well below parity. &#10;Indigenous students accounted for 0.39% of science completions. &#10;Achieving population parity in science would require an additional 508 Indigenous completions per annum!&#10;&#10;This highlights the challenge for science faculties:&#10;It is not enough to get Indigenous students interested and prepared for university-level studies.&#10;Work is required to translate increased participation into academic success, and transition into professional career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7" y="1219200"/>
            <a:ext cx="8566433" cy="487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344816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What can Deans do?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620083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358775" defTabSz="360000">
              <a:buFont typeface="Arial" panose="020B0604020202020204" pitchFamily="34" charset="0"/>
              <a:buChar char="•"/>
            </a:pPr>
            <a:r>
              <a:rPr lang="en-AU" sz="2400" dirty="0" smtClean="0"/>
              <a:t>ACDS </a:t>
            </a:r>
            <a:r>
              <a:rPr lang="en-AU" sz="2400" dirty="0" smtClean="0"/>
              <a:t>– Enhanced Training </a:t>
            </a:r>
            <a:r>
              <a:rPr lang="en-AU" sz="2400" dirty="0"/>
              <a:t>of </a:t>
            </a:r>
            <a:r>
              <a:rPr lang="en-AU" sz="2400" dirty="0" smtClean="0"/>
              <a:t>Mathematics </a:t>
            </a:r>
            <a:r>
              <a:rPr lang="en-AU" sz="2400" dirty="0"/>
              <a:t>and </a:t>
            </a:r>
            <a:r>
              <a:rPr lang="en-AU" sz="2400" dirty="0" smtClean="0"/>
              <a:t>Science Teachers </a:t>
            </a:r>
            <a:r>
              <a:rPr lang="en-AU" sz="2400" dirty="0"/>
              <a:t>project (build </a:t>
            </a:r>
            <a:r>
              <a:rPr lang="en-AU" sz="2400" dirty="0" smtClean="0"/>
              <a:t>Indigenous </a:t>
            </a:r>
            <a:r>
              <a:rPr lang="en-AU" sz="2400" dirty="0"/>
              <a:t>focus)</a:t>
            </a:r>
          </a:p>
          <a:p>
            <a:endParaRPr lang="en-AU" sz="2800" b="1" dirty="0"/>
          </a:p>
          <a:p>
            <a:pPr marL="365125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Engagement and Success in Teacher Education (build </a:t>
            </a:r>
            <a:r>
              <a:rPr lang="en-AU" sz="2400" dirty="0" smtClean="0"/>
              <a:t>STEM </a:t>
            </a:r>
            <a:r>
              <a:rPr lang="en-AU" sz="2400" dirty="0"/>
              <a:t>focus)</a:t>
            </a:r>
          </a:p>
          <a:p>
            <a:endParaRPr lang="en-AU" sz="2800" b="1" dirty="0"/>
          </a:p>
          <a:p>
            <a:pPr marL="365125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Respect, Relationships and Reconciliation (explore </a:t>
            </a:r>
            <a:r>
              <a:rPr lang="en-AU" sz="2400" dirty="0" smtClean="0"/>
              <a:t>STEM </a:t>
            </a:r>
            <a:r>
              <a:rPr lang="en-AU" sz="2400" dirty="0"/>
              <a:t>focus)</a:t>
            </a:r>
          </a:p>
          <a:p>
            <a:endParaRPr lang="en-AU" sz="2800" b="1" dirty="0"/>
          </a:p>
          <a:p>
            <a:endParaRPr lang="en-AU" sz="2800" b="1" dirty="0" smtClean="0"/>
          </a:p>
          <a:p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5198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31840" y="19653"/>
            <a:ext cx="2448272" cy="854968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 smtClean="0">
                <a:solidFill>
                  <a:schemeClr val="bg1"/>
                </a:solidFill>
                <a:effectLst/>
                <a:latin typeface="+mn-lt"/>
              </a:rPr>
              <a:t>Than k you</a:t>
            </a:r>
            <a:endParaRPr lang="en-A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Picture 1" descr="Decorat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733"/>
            <a:ext cx="9144000" cy="57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4569142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b="0" dirty="0">
                <a:solidFill>
                  <a:schemeClr val="tx1"/>
                </a:solidFill>
                <a:effectLst/>
                <a:latin typeface="+mn-lt"/>
              </a:rPr>
              <a:t>Aboriginal and Torres Strait Islander </a:t>
            </a:r>
            <a:br>
              <a:rPr lang="en-AU" sz="24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AU" sz="2400" b="0" dirty="0">
                <a:solidFill>
                  <a:schemeClr val="tx1"/>
                </a:solidFill>
                <a:effectLst/>
                <a:latin typeface="+mn-lt"/>
              </a:rPr>
              <a:t>Higher Education Advisory Council </a:t>
            </a:r>
          </a:p>
        </p:txBody>
      </p:sp>
      <p:pic>
        <p:nvPicPr>
          <p:cNvPr id="4" name="Picture 2" descr="Photo of the Aboriginal and Torres Straight Islander Higher Education Advisory Counc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92696"/>
            <a:ext cx="9144000" cy="34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ATSIHEAC policy development framework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923797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Broadening </a:t>
            </a:r>
            <a:r>
              <a:rPr lang="en-AU" sz="2400" dirty="0" smtClean="0"/>
              <a:t>access across the disciplines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Whole of University Strategy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Academic Workforce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/>
              <a:t>Sustainable </a:t>
            </a:r>
            <a:r>
              <a:rPr lang="en-AU" sz="2400" dirty="0" smtClean="0"/>
              <a:t>financing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System level performance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393904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 smtClean="0">
                <a:solidFill>
                  <a:schemeClr val="tx1"/>
                </a:solidFill>
                <a:effectLst/>
                <a:latin typeface="+mn-lt"/>
              </a:rPr>
              <a:t>Why STEM?</a:t>
            </a: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692091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11</a:t>
            </a:r>
            <a:r>
              <a:rPr lang="en-AU" sz="2000" dirty="0" smtClean="0"/>
              <a:t>% </a:t>
            </a:r>
            <a:r>
              <a:rPr lang="en-AU" sz="2000" dirty="0"/>
              <a:t>of Indigenous people </a:t>
            </a:r>
            <a:r>
              <a:rPr lang="en-AU" sz="2000" dirty="0" smtClean="0"/>
              <a:t>are employed </a:t>
            </a:r>
            <a:r>
              <a:rPr lang="en-AU" sz="2000" dirty="0"/>
              <a:t>in professional occupations, compared to </a:t>
            </a:r>
            <a:r>
              <a:rPr lang="en-AU" sz="2000" dirty="0" smtClean="0"/>
              <a:t>20% </a:t>
            </a:r>
            <a:r>
              <a:rPr lang="en-AU" sz="2000" dirty="0"/>
              <a:t>of non-Indigenous </a:t>
            </a:r>
            <a:r>
              <a:rPr lang="en-AU" sz="2000" dirty="0" smtClean="0"/>
              <a:t>people</a:t>
            </a:r>
          </a:p>
          <a:p>
            <a:pPr lvl="1"/>
            <a:endParaRPr lang="en-AU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Most </a:t>
            </a:r>
            <a:r>
              <a:rPr lang="en-AU" sz="2000" dirty="0"/>
              <a:t>common occupation group for employed </a:t>
            </a:r>
            <a:r>
              <a:rPr lang="en-AU" sz="2000" dirty="0" smtClean="0"/>
              <a:t>people: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For Indigenous people - Labourer </a:t>
            </a:r>
            <a:r>
              <a:rPr lang="en-AU" sz="2000" dirty="0"/>
              <a:t>(</a:t>
            </a:r>
            <a:r>
              <a:rPr lang="en-AU" sz="2000" dirty="0" smtClean="0"/>
              <a:t>24%)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For non-Indigenous </a:t>
            </a:r>
            <a:r>
              <a:rPr lang="en-AU" sz="2000" dirty="0"/>
              <a:t>people </a:t>
            </a:r>
            <a:r>
              <a:rPr lang="en-AU" sz="2000" dirty="0" smtClean="0"/>
              <a:t>- Professional (20%)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Participation clustered in three fields of </a:t>
            </a:r>
            <a:r>
              <a:rPr lang="en-AU" sz="2000" dirty="0" smtClean="0"/>
              <a:t>study</a:t>
            </a:r>
            <a:endParaRPr lang="en-AU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STEM education </a:t>
            </a:r>
            <a:r>
              <a:rPr lang="en-AU" sz="2000" dirty="0" smtClean="0"/>
              <a:t>critical </a:t>
            </a:r>
            <a:r>
              <a:rPr lang="en-AU" sz="2000" dirty="0"/>
              <a:t>to </a:t>
            </a:r>
            <a:r>
              <a:rPr lang="en-AU" sz="2000" dirty="0" smtClean="0"/>
              <a:t>enhancing broader </a:t>
            </a:r>
            <a:r>
              <a:rPr lang="en-AU" sz="2000" dirty="0"/>
              <a:t>range of educational and employment </a:t>
            </a:r>
            <a:r>
              <a:rPr lang="en-AU" sz="2000" dirty="0" smtClean="0"/>
              <a:t>opportunity</a:t>
            </a:r>
            <a:endParaRPr lang="en-AU" sz="2000" dirty="0"/>
          </a:p>
          <a:p>
            <a:endParaRPr lang="en-AU" sz="2400" b="1" dirty="0" smtClean="0"/>
          </a:p>
          <a:p>
            <a:r>
              <a:rPr lang="en-AU" i="1" dirty="0" smtClean="0"/>
              <a:t>Drawn </a:t>
            </a:r>
            <a:r>
              <a:rPr lang="en-AU" i="1" dirty="0"/>
              <a:t>from </a:t>
            </a:r>
            <a:r>
              <a:rPr lang="en-AU" i="1" dirty="0" smtClean="0"/>
              <a:t>Census data 2006 </a:t>
            </a:r>
            <a:r>
              <a:rPr lang="en-AU" i="1" dirty="0"/>
              <a:t>and </a:t>
            </a:r>
            <a:r>
              <a:rPr lang="en-AU" i="1" dirty="0" smtClean="0"/>
              <a:t>2011</a:t>
            </a:r>
            <a:endParaRPr lang="en-AU" b="1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18456" y="197768"/>
            <a:ext cx="6393904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800" dirty="0">
                <a:solidFill>
                  <a:schemeClr val="tx1"/>
                </a:solidFill>
                <a:effectLst/>
                <a:latin typeface="+mn-lt"/>
              </a:rPr>
              <a:t>PISA 2012 science literacy proficiency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92472" y="5661248"/>
            <a:ext cx="881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Source: Thomson, S. et al 2014, </a:t>
            </a:r>
            <a:r>
              <a:rPr lang="en-AU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Indigenous Student Performance on Standardised Tests, (draft report to ATSIHEAC)</a:t>
            </a:r>
            <a:endParaRPr lang="en-US" altLang="en-US" sz="1400" i="1" dirty="0">
              <a:solidFill>
                <a:prstClr val="white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1026" name="Picture 2" descr="PISA 2012 data&#10;&#10;We have commissioned the Australian Council for Educational Research to analyse data from key standardised tests (namely PISA, TIMMS, PIRLS and NAPLAN). &#10;The following two graphs are taken from their draft report.&#10;&#10;[click to bring in successive elements: science chart, gap and arrow]&#10;&#10;The cells are difficult to read because some of them are so small…&#10;Of the Indigenous students, only 2% performed at Level 5 and a negligible proportion performed at Level 6. &#10;Of the non-Indigenous students, 11% performed at Level 5 and 2% performed at Level 6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761"/>
            <a:ext cx="8872292" cy="382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8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413792"/>
            <a:ext cx="7344816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800" dirty="0">
                <a:solidFill>
                  <a:schemeClr val="tx1"/>
                </a:solidFill>
                <a:effectLst/>
                <a:latin typeface="+mn-lt"/>
              </a:rPr>
              <a:t>PISA 2012 mathematical literacy proficiency</a:t>
            </a:r>
            <a:br>
              <a:rPr lang="en-AU" sz="2800" dirty="0">
                <a:solidFill>
                  <a:schemeClr val="tx1"/>
                </a:solidFill>
                <a:effectLst/>
                <a:latin typeface="+mn-lt"/>
              </a:rPr>
            </a:br>
            <a:endParaRPr lang="en-A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1347" y="5661248"/>
            <a:ext cx="881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Source: Thomson, S. et al 2014, </a:t>
            </a:r>
            <a:r>
              <a:rPr lang="en-AU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Indigenous Student Performance on Standardised Tests, (draft report to ATSIHEAC)</a:t>
            </a:r>
            <a:endParaRPr lang="en-US" altLang="en-US" sz="1400" i="1" dirty="0">
              <a:solidFill>
                <a:prstClr val="white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2050" name="Picture 2" descr="PISA data continued&#10;&#10;[click to bring in successive elements: maths chart, gap and arrow]&#10;&#10;In maths the gap at the high end is even greater.&#10;Of the Indigenous students, only 2% performed at Level 5 and 0.3% performed at Level 6. &#10;Of the non-Indigenous students, 11% performed at Level 5 and 4% performed at Level 6.&#10;&#10;These charts highlight the issue we face in the STEM disciplines, and the challenge for Indigenous education policy.&#10;The picture has not changed significantly from PISA 2006. &#10;The yawning gap between high performing Indigenous students and high performing non-Indigenous students persists.&#10;Improving school retention and overall student performance are not translating into the high performance required for transition to higher education and the professions. &#10;Any intervention to improve Indigenous outcomes must address this.&#10;STEM educators and policy-makers need to focus more attention on improving outcomes for the top 25%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0" y="1412776"/>
            <a:ext cx="8716494" cy="38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0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344816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Science Literacy and Science </a:t>
            </a:r>
            <a:r>
              <a:rPr lang="en-AU" sz="2400" dirty="0" smtClean="0">
                <a:solidFill>
                  <a:schemeClr val="tx1"/>
                </a:solidFill>
                <a:effectLst/>
                <a:latin typeface="+mn-lt"/>
              </a:rPr>
              <a:t>Interest</a:t>
            </a: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82457"/>
            <a:ext cx="88569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2400" dirty="0" smtClean="0"/>
              <a:t>Retrospective </a:t>
            </a:r>
            <a:r>
              <a:rPr lang="en-AU" sz="2400" dirty="0"/>
              <a:t>analysis of PISA 2006 (McConney et al 2011</a:t>
            </a:r>
            <a:r>
              <a:rPr lang="en-AU" sz="2400" dirty="0" smtClean="0"/>
              <a:t>):</a:t>
            </a:r>
            <a:endParaRPr lang="en-AU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Indigenous science literacy lags non-Indigenous literacy by about  83.5 points (0.76 standard deviation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Indigenous science interest led that of non-Indigenous students by 10 points (0.1 SD)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Regression </a:t>
            </a:r>
            <a:r>
              <a:rPr lang="en-AU" sz="2400" dirty="0" smtClean="0"/>
              <a:t>modelling: </a:t>
            </a:r>
            <a:r>
              <a:rPr lang="en-AU" sz="2400" dirty="0"/>
              <a:t>Reading Literacy accounted for 62 per cent of science literacy </a:t>
            </a:r>
            <a:r>
              <a:rPr lang="en-AU" sz="2400" dirty="0" smtClean="0"/>
              <a:t>variance</a:t>
            </a:r>
            <a:endParaRPr lang="en-AU" sz="24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5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344816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Implications for </a:t>
            </a:r>
            <a:r>
              <a:rPr lang="en-AU" sz="2400" dirty="0" smtClean="0">
                <a:solidFill>
                  <a:schemeClr val="tx1"/>
                </a:solidFill>
                <a:effectLst/>
                <a:latin typeface="+mn-lt"/>
              </a:rPr>
              <a:t>schools</a:t>
            </a: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538" y="147142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There </a:t>
            </a:r>
            <a:r>
              <a:rPr lang="en-AU" sz="2400" dirty="0"/>
              <a:t>is a gap in achievement (science literacy)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The gap is not a result of lower interest in science but instead mainly associated with reading </a:t>
            </a:r>
            <a:r>
              <a:rPr lang="en-AU" sz="2400" dirty="0" smtClean="0"/>
              <a:t>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Use interest </a:t>
            </a:r>
            <a:r>
              <a:rPr lang="en-AU" sz="2400" dirty="0"/>
              <a:t>in science to improve reading literacy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400" dirty="0"/>
              <a:t>Recognise that science is more than facts and definitions and knowledge in science can build on what students </a:t>
            </a:r>
            <a:r>
              <a:rPr lang="en-AU" sz="2400" dirty="0" smtClean="0"/>
              <a:t>know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054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344816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Science Engagement and Literacy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515556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2400" dirty="0" smtClean="0"/>
              <a:t>Analysis </a:t>
            </a:r>
            <a:r>
              <a:rPr lang="en-AU" sz="2400" dirty="0"/>
              <a:t>of 2006 PISA Indigenous/Non-Indigenous Australian and </a:t>
            </a:r>
            <a:r>
              <a:rPr lang="en-AU" sz="2400" dirty="0" smtClean="0"/>
              <a:t>NZ Students (</a:t>
            </a:r>
            <a:r>
              <a:rPr lang="en-AU" sz="2400" dirty="0"/>
              <a:t>Woods-McConney et al., 2013):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There is a gap in achievement (science literacy)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The gap is not a result of lower interest in science but instead mainly associated with reading literacy</a:t>
            </a:r>
          </a:p>
          <a:p>
            <a:pPr lvl="1"/>
            <a:endParaRPr lang="en-AU" sz="2400" dirty="0"/>
          </a:p>
          <a:p>
            <a:pPr lvl="1"/>
            <a:r>
              <a:rPr lang="en-AU" sz="2400" dirty="0"/>
              <a:t>Use the interest in science to improve reading 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Recognise that science is more than facts and definitions and knowledge in science can build on what students </a:t>
            </a:r>
            <a:r>
              <a:rPr lang="en-AU" sz="2400" dirty="0" smtClean="0"/>
              <a:t>know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50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36dead4a-6233-42cf-8c39-e756c1d5a1f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2067</Words>
  <Application>Microsoft Office PowerPoint</Application>
  <PresentationFormat>On-screen Show (4:3)</PresentationFormat>
  <Paragraphs>216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Broadening Indigenous participation  across the disciplines: </vt:lpstr>
      <vt:lpstr>Aboriginal and Torres Strait Islander  Higher Education Advisory Council </vt:lpstr>
      <vt:lpstr>ATSIHEAC policy development framework</vt:lpstr>
      <vt:lpstr>Why STEM?</vt:lpstr>
      <vt:lpstr>PISA 2012 science literacy proficiency</vt:lpstr>
      <vt:lpstr>PISA 2012 mathematical literacy proficiency </vt:lpstr>
      <vt:lpstr>Science Literacy and Science Interest</vt:lpstr>
      <vt:lpstr>Implications for schools</vt:lpstr>
      <vt:lpstr>Science Engagement and Literacy</vt:lpstr>
      <vt:lpstr>Implications for practice</vt:lpstr>
      <vt:lpstr>Analysis of High Performing Indigenous Students (PISA) unpublished: KEY MESSAGES</vt:lpstr>
      <vt:lpstr>Indigenous participation in science - enrolments</vt:lpstr>
      <vt:lpstr>Indigenous participation in science - completions</vt:lpstr>
      <vt:lpstr>What can Deans do?</vt:lpstr>
      <vt:lpstr>Than 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2016-07-29T02:59:21Z</dcterms:created>
  <dcterms:modified xsi:type="dcterms:W3CDTF">2016-09-08T01:11:02Z</dcterms:modified>
</cp:coreProperties>
</file>