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64" r:id="rId1"/>
    <p:sldMasterId id="2147484500" r:id="rId2"/>
  </p:sldMasterIdLst>
  <p:notesMasterIdLst>
    <p:notesMasterId r:id="rId20"/>
  </p:notesMasterIdLst>
  <p:handoutMasterIdLst>
    <p:handoutMasterId r:id="rId21"/>
  </p:handoutMasterIdLst>
  <p:sldIdLst>
    <p:sldId id="263" r:id="rId3"/>
    <p:sldId id="257" r:id="rId4"/>
    <p:sldId id="271" r:id="rId5"/>
    <p:sldId id="273" r:id="rId6"/>
    <p:sldId id="292" r:id="rId7"/>
    <p:sldId id="296" r:id="rId8"/>
    <p:sldId id="297" r:id="rId9"/>
    <p:sldId id="298" r:id="rId10"/>
    <p:sldId id="299" r:id="rId11"/>
    <p:sldId id="300" r:id="rId12"/>
    <p:sldId id="301" r:id="rId13"/>
    <p:sldId id="283" r:id="rId14"/>
    <p:sldId id="289" r:id="rId15"/>
    <p:sldId id="284" r:id="rId16"/>
    <p:sldId id="285" r:id="rId17"/>
    <p:sldId id="294" r:id="rId18"/>
    <p:sldId id="295" r:id="rId19"/>
  </p:sldIdLst>
  <p:sldSz cx="9144000" cy="6858000" type="screen4x3"/>
  <p:notesSz cx="6797675" cy="9926638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AC00"/>
    <a:srgbClr val="FF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12" autoAdjust="0"/>
    <p:restoredTop sz="63277" autoAdjust="0"/>
  </p:normalViewPr>
  <p:slideViewPr>
    <p:cSldViewPr>
      <p:cViewPr varScale="1">
        <p:scale>
          <a:sx n="73" d="100"/>
          <a:sy n="73" d="100"/>
        </p:scale>
        <p:origin x="-152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696" y="-7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99017-C74D-4782-B591-75354EE08F69}" type="datetimeFigureOut">
              <a:rPr lang="en-AU" smtClean="0"/>
              <a:t>8/09/2016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A7A01-470F-40CC-BB25-67C1BC243D7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2213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8717" y="354807"/>
            <a:ext cx="2767708" cy="207666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2" tIns="45656" rIns="91312" bIns="45656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46509" y="2587055"/>
            <a:ext cx="5976663" cy="6984776"/>
          </a:xfrm>
          <a:prstGeom prst="rect">
            <a:avLst/>
          </a:prstGeom>
        </p:spPr>
        <p:txBody>
          <a:bodyPr vert="horz" lIns="91312" tIns="45656" rIns="91312" bIns="4565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893" y="9643838"/>
            <a:ext cx="2893209" cy="281077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BF1DDD60-05ED-450B-BA61-A2A6598777D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25280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mployment.gov.au/occupational-skill-shortages-information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14513" y="355600"/>
            <a:ext cx="3359150" cy="25193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46509" y="3307135"/>
            <a:ext cx="5976663" cy="6264696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DD60-05ED-450B-BA61-A2A6598777D2}" type="slidenum">
              <a:rPr lang="en-AU" smtClean="0"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94170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498475"/>
            <a:ext cx="5278437" cy="3959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46509" y="4603279"/>
            <a:ext cx="5976663" cy="4968552"/>
          </a:xfrm>
        </p:spPr>
        <p:txBody>
          <a:bodyPr/>
          <a:lstStyle/>
          <a:p>
            <a:pPr marL="0" indent="0">
              <a:buClr>
                <a:srgbClr val="000000"/>
              </a:buClr>
              <a:buFont typeface="Arial" panose="020B0604020202020204" pitchFamily="34" charset="0"/>
              <a:buNone/>
              <a:tabLst>
                <a:tab pos="456560" algn="l"/>
              </a:tabLst>
            </a:pPr>
            <a:r>
              <a:rPr lang="en-AU" dirty="0" smtClean="0">
                <a:solidFill>
                  <a:srgbClr val="000000"/>
                </a:solidFill>
                <a:ea typeface="Times New Roman"/>
              </a:rPr>
              <a:t>IT enrolments by level</a:t>
            </a: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 of course (all students v. Indigenous students):</a:t>
            </a:r>
          </a:p>
          <a:p>
            <a:pPr marL="0" indent="0">
              <a:buClr>
                <a:srgbClr val="000000"/>
              </a:buClr>
              <a:buFont typeface="Arial" panose="020B0604020202020204" pitchFamily="34" charset="0"/>
              <a:buNone/>
              <a:tabLst>
                <a:tab pos="456560" algn="l"/>
              </a:tabLst>
            </a:pPr>
            <a:endParaRPr lang="en-AU" dirty="0" smtClean="0">
              <a:solidFill>
                <a:srgbClr val="000000"/>
              </a:solidFill>
              <a:ea typeface="Times New Roman"/>
            </a:endParaRPr>
          </a:p>
          <a:p>
            <a:pPr marL="171210" indent="-171210"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456560" algn="l"/>
              </a:tabLst>
            </a:pPr>
            <a:r>
              <a:rPr lang="en-AU" dirty="0" smtClean="0">
                <a:solidFill>
                  <a:srgbClr val="000000"/>
                </a:solidFill>
                <a:ea typeface="Times New Roman"/>
              </a:rPr>
              <a:t>There are also differences</a:t>
            </a: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 in the level of course in which Indigenous students are </a:t>
            </a:r>
            <a:r>
              <a:rPr lang="en-AU" u="sng" baseline="0" dirty="0" smtClean="0">
                <a:solidFill>
                  <a:srgbClr val="000000"/>
                </a:solidFill>
                <a:ea typeface="Times New Roman"/>
              </a:rPr>
              <a:t>enrolling</a:t>
            </a: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.</a:t>
            </a:r>
            <a:endParaRPr lang="en-AU" dirty="0" smtClean="0">
              <a:solidFill>
                <a:srgbClr val="000000"/>
              </a:solidFill>
              <a:ea typeface="Times New Roman"/>
            </a:endParaRPr>
          </a:p>
          <a:p>
            <a:pPr marL="171210" indent="-171210"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456560" algn="l"/>
              </a:tabLst>
            </a:pPr>
            <a:r>
              <a:rPr lang="en-AU" dirty="0" smtClean="0">
                <a:solidFill>
                  <a:srgbClr val="000000"/>
                </a:solidFill>
                <a:ea typeface="Times New Roman"/>
              </a:rPr>
              <a:t>This </a:t>
            </a:r>
            <a:r>
              <a:rPr lang="en-AU" dirty="0">
                <a:solidFill>
                  <a:srgbClr val="000000"/>
                </a:solidFill>
                <a:ea typeface="Times New Roman"/>
              </a:rPr>
              <a:t>chart shows </a:t>
            </a:r>
            <a:r>
              <a:rPr lang="en-AU" dirty="0" smtClean="0">
                <a:solidFill>
                  <a:srgbClr val="000000"/>
                </a:solidFill>
                <a:ea typeface="Times New Roman"/>
              </a:rPr>
              <a:t>enrolments in IT for 2012 by </a:t>
            </a:r>
            <a:r>
              <a:rPr lang="en-AU" dirty="0">
                <a:solidFill>
                  <a:srgbClr val="000000"/>
                </a:solidFill>
                <a:ea typeface="Times New Roman"/>
              </a:rPr>
              <a:t>level of </a:t>
            </a:r>
            <a:r>
              <a:rPr lang="en-AU" dirty="0" smtClean="0">
                <a:solidFill>
                  <a:srgbClr val="000000"/>
                </a:solidFill>
                <a:ea typeface="Times New Roman"/>
              </a:rPr>
              <a:t>course, for both </a:t>
            </a:r>
            <a:r>
              <a:rPr lang="en-AU" u="sng" dirty="0" smtClean="0">
                <a:solidFill>
                  <a:srgbClr val="000000"/>
                </a:solidFill>
                <a:ea typeface="Times New Roman"/>
              </a:rPr>
              <a:t>all</a:t>
            </a:r>
            <a:r>
              <a:rPr lang="en-AU" u="sng" baseline="0" dirty="0" smtClean="0">
                <a:solidFill>
                  <a:srgbClr val="000000"/>
                </a:solidFill>
                <a:ea typeface="Times New Roman"/>
              </a:rPr>
              <a:t> s</a:t>
            </a:r>
            <a:r>
              <a:rPr lang="en-AU" u="sng" dirty="0" smtClean="0">
                <a:solidFill>
                  <a:srgbClr val="000000"/>
                </a:solidFill>
                <a:ea typeface="Times New Roman"/>
              </a:rPr>
              <a:t>tudents</a:t>
            </a:r>
            <a:r>
              <a:rPr lang="en-AU" dirty="0" smtClean="0">
                <a:solidFill>
                  <a:srgbClr val="000000"/>
                </a:solidFill>
                <a:ea typeface="Times New Roman"/>
              </a:rPr>
              <a:t> and </a:t>
            </a:r>
            <a:r>
              <a:rPr lang="en-AU" u="sng" dirty="0" smtClean="0">
                <a:solidFill>
                  <a:srgbClr val="000000"/>
                </a:solidFill>
                <a:ea typeface="Times New Roman"/>
              </a:rPr>
              <a:t>Indigenous</a:t>
            </a:r>
            <a:r>
              <a:rPr lang="en-AU" u="sng" baseline="0" dirty="0" smtClean="0">
                <a:solidFill>
                  <a:srgbClr val="000000"/>
                </a:solidFill>
                <a:ea typeface="Times New Roman"/>
              </a:rPr>
              <a:t> students</a:t>
            </a: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.</a:t>
            </a:r>
          </a:p>
          <a:p>
            <a:pPr marL="171210" indent="-171210"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456560" algn="l"/>
              </a:tabLst>
            </a:pP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It’s not surprising that those </a:t>
            </a:r>
            <a:r>
              <a:rPr lang="en-AU" u="sng" baseline="0" dirty="0" smtClean="0">
                <a:solidFill>
                  <a:srgbClr val="000000"/>
                </a:solidFill>
                <a:ea typeface="Times New Roman"/>
              </a:rPr>
              <a:t>Indigenous</a:t>
            </a: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 people who do make it into IT courses in higher education, progress to higher level study at a much lower rate than their </a:t>
            </a:r>
            <a:r>
              <a:rPr lang="en-AU" u="sng" baseline="0" dirty="0" smtClean="0">
                <a:solidFill>
                  <a:srgbClr val="000000"/>
                </a:solidFill>
                <a:ea typeface="Times New Roman"/>
              </a:rPr>
              <a:t>non-Indigenous </a:t>
            </a: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counterparts.</a:t>
            </a:r>
          </a:p>
          <a:p>
            <a:pPr marL="171210" indent="-171210"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456560" algn="l"/>
              </a:tabLst>
            </a:pP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This has implications for the pipeline into ICT professions.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DD60-05ED-450B-BA61-A2A6598777D2}" type="slidenum">
              <a:rPr lang="en-AU" smtClean="0">
                <a:solidFill>
                  <a:prstClr val="black"/>
                </a:solidFill>
              </a:rPr>
              <a:pPr/>
              <a:t>10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28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7888" y="642938"/>
            <a:ext cx="5087937" cy="38147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46509" y="5035327"/>
            <a:ext cx="5976663" cy="4536504"/>
          </a:xfrm>
        </p:spPr>
        <p:txBody>
          <a:bodyPr/>
          <a:lstStyle/>
          <a:p>
            <a:pPr marL="0" indent="0">
              <a:buClr>
                <a:srgbClr val="000000"/>
              </a:buClr>
              <a:buFont typeface="Arial" panose="020B0604020202020204" pitchFamily="34" charset="0"/>
              <a:buNone/>
              <a:tabLst>
                <a:tab pos="456560" algn="l"/>
              </a:tabLst>
            </a:pPr>
            <a:r>
              <a:rPr lang="en-AU" dirty="0" smtClean="0">
                <a:solidFill>
                  <a:srgbClr val="000000"/>
                </a:solidFill>
                <a:ea typeface="Times New Roman"/>
              </a:rPr>
              <a:t>IT completions by level</a:t>
            </a: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 of course (all students v. Indigenous students):</a:t>
            </a:r>
          </a:p>
          <a:p>
            <a:pPr>
              <a:buClr>
                <a:srgbClr val="000000"/>
              </a:buClr>
              <a:tabLst>
                <a:tab pos="456560" algn="l"/>
              </a:tabLst>
            </a:pPr>
            <a:endParaRPr lang="en-AU" dirty="0">
              <a:solidFill>
                <a:srgbClr val="000000"/>
              </a:solidFill>
              <a:ea typeface="Times New Roman"/>
            </a:endParaRPr>
          </a:p>
          <a:p>
            <a:pPr marL="171210" indent="-171210"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456560" algn="l"/>
              </a:tabLst>
            </a:pPr>
            <a:r>
              <a:rPr lang="en-AU" dirty="0" smtClean="0">
                <a:solidFill>
                  <a:srgbClr val="000000"/>
                </a:solidFill>
                <a:ea typeface="Times New Roman"/>
              </a:rPr>
              <a:t>The difference in level of course is particular stark when we look at </a:t>
            </a:r>
            <a:r>
              <a:rPr lang="en-AU" u="sng" dirty="0" smtClean="0">
                <a:solidFill>
                  <a:srgbClr val="000000"/>
                </a:solidFill>
                <a:ea typeface="Times New Roman"/>
              </a:rPr>
              <a:t>completions</a:t>
            </a: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.</a:t>
            </a:r>
          </a:p>
          <a:p>
            <a:pPr marL="171210" indent="-171210"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456560" algn="l"/>
              </a:tabLst>
            </a:pP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The proportion of students completing at the </a:t>
            </a:r>
            <a:r>
              <a:rPr lang="en-AU" u="sng" baseline="0" dirty="0" smtClean="0">
                <a:solidFill>
                  <a:srgbClr val="000000"/>
                </a:solidFill>
                <a:ea typeface="Times New Roman"/>
              </a:rPr>
              <a:t>bachelor</a:t>
            </a: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 and </a:t>
            </a:r>
            <a:r>
              <a:rPr lang="en-AU" u="sng" baseline="0" dirty="0" smtClean="0">
                <a:solidFill>
                  <a:srgbClr val="000000"/>
                </a:solidFill>
                <a:ea typeface="Times New Roman"/>
              </a:rPr>
              <a:t>sub bachelor</a:t>
            </a: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 degree levels are very similar </a:t>
            </a:r>
            <a:r>
              <a:rPr lang="en-AU" u="none" baseline="0" dirty="0" smtClean="0">
                <a:solidFill>
                  <a:srgbClr val="000000"/>
                </a:solidFill>
                <a:ea typeface="Times New Roman"/>
              </a:rPr>
              <a:t>for Indigenous and all students</a:t>
            </a: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,</a:t>
            </a:r>
            <a:br>
              <a:rPr lang="en-AU" baseline="0" dirty="0" smtClean="0">
                <a:solidFill>
                  <a:srgbClr val="000000"/>
                </a:solidFill>
                <a:ea typeface="Times New Roman"/>
              </a:rPr>
            </a:b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except that there were no Indigenous students completing at </a:t>
            </a:r>
            <a:r>
              <a:rPr lang="en-AU" u="sng" baseline="0" dirty="0" smtClean="0">
                <a:solidFill>
                  <a:srgbClr val="000000"/>
                </a:solidFill>
                <a:ea typeface="Times New Roman"/>
              </a:rPr>
              <a:t>postgraduate</a:t>
            </a: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 level.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DD60-05ED-450B-BA61-A2A6598777D2}" type="slidenum">
              <a:rPr lang="en-AU" smtClean="0">
                <a:solidFill>
                  <a:prstClr val="black"/>
                </a:solidFill>
              </a:rPr>
              <a:pPr/>
              <a:t>11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28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75" y="355600"/>
            <a:ext cx="2736850" cy="2052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>
                <a:tab pos="456560" algn="l"/>
              </a:tabLst>
              <a:defRPr/>
            </a:pPr>
            <a:r>
              <a:rPr lang="en-AU" sz="1200" b="1" dirty="0" smtClean="0"/>
              <a:t>Areas where Deans can make most impact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>
                <a:tab pos="456560" algn="l"/>
              </a:tabLst>
              <a:defRPr/>
            </a:pPr>
            <a:endParaRPr lang="en-AU" sz="1200" b="1" dirty="0" smtClean="0"/>
          </a:p>
          <a:p>
            <a:pPr>
              <a:buClr>
                <a:srgbClr val="000000"/>
              </a:buClr>
              <a:tabLst>
                <a:tab pos="456560" algn="l"/>
              </a:tabLst>
            </a:pPr>
            <a:r>
              <a:rPr lang="en-AU" dirty="0" smtClean="0"/>
              <a:t>Based </a:t>
            </a:r>
            <a:r>
              <a:rPr lang="en-AU" dirty="0"/>
              <a:t>on </a:t>
            </a:r>
            <a:r>
              <a:rPr lang="en-AU" dirty="0" smtClean="0"/>
              <a:t>the discussions at the Ro</a:t>
            </a:r>
            <a:r>
              <a:rPr lang="en-AU" baseline="0" dirty="0" smtClean="0"/>
              <a:t>undtable </a:t>
            </a:r>
            <a:r>
              <a:rPr lang="en-AU" dirty="0" smtClean="0"/>
              <a:t>- </a:t>
            </a:r>
            <a:r>
              <a:rPr lang="en-AU" dirty="0"/>
              <a:t>and my own experience in Indigenous medicine - I’d </a:t>
            </a:r>
            <a:r>
              <a:rPr lang="en-AU" dirty="0" smtClean="0"/>
              <a:t>suggest </a:t>
            </a:r>
            <a:r>
              <a:rPr lang="en-AU" dirty="0"/>
              <a:t>eight areas where </a:t>
            </a:r>
            <a:r>
              <a:rPr lang="en-AU" dirty="0" smtClean="0"/>
              <a:t>heads of university</a:t>
            </a:r>
            <a:r>
              <a:rPr lang="en-AU" baseline="0" dirty="0" smtClean="0"/>
              <a:t> faculties </a:t>
            </a:r>
            <a:r>
              <a:rPr lang="en-AU" dirty="0" smtClean="0"/>
              <a:t>can maximise</a:t>
            </a:r>
            <a:r>
              <a:rPr lang="en-AU" baseline="0" dirty="0" smtClean="0"/>
              <a:t> impact.</a:t>
            </a:r>
            <a:endParaRPr lang="en-AU" dirty="0"/>
          </a:p>
          <a:p>
            <a:pPr>
              <a:buClr>
                <a:srgbClr val="000000"/>
              </a:buClr>
              <a:tabLst>
                <a:tab pos="456560" algn="l"/>
              </a:tabLst>
            </a:pPr>
            <a:endParaRPr lang="en-AU" dirty="0"/>
          </a:p>
          <a:p>
            <a:pPr marL="0" indent="0">
              <a:buClr>
                <a:srgbClr val="000000"/>
              </a:buClr>
              <a:buFont typeface="Symbol"/>
              <a:buNone/>
              <a:tabLst>
                <a:tab pos="456560" algn="l"/>
              </a:tabLst>
            </a:pPr>
            <a:r>
              <a:rPr lang="en-AU" b="0" dirty="0" smtClean="0"/>
              <a:t>1. Outreach:</a:t>
            </a:r>
          </a:p>
          <a:p>
            <a:pPr marL="342420" indent="-342420">
              <a:buClr>
                <a:srgbClr val="000000"/>
              </a:buClr>
              <a:buFont typeface="Symbol"/>
              <a:buChar char=""/>
              <a:tabLst>
                <a:tab pos="456560" algn="l"/>
              </a:tabLst>
            </a:pPr>
            <a:r>
              <a:rPr lang="en-AU" b="0" dirty="0" smtClean="0"/>
              <a:t>Working </a:t>
            </a:r>
            <a:r>
              <a:rPr lang="en-AU" b="0" dirty="0"/>
              <a:t>with </a:t>
            </a:r>
            <a:r>
              <a:rPr lang="en-AU" b="0" dirty="0" smtClean="0"/>
              <a:t>schools,</a:t>
            </a:r>
            <a:r>
              <a:rPr lang="en-AU" b="0" baseline="0" dirty="0" smtClean="0"/>
              <a:t> students and communities </a:t>
            </a:r>
            <a:r>
              <a:rPr lang="en-AU" b="0" dirty="0" smtClean="0"/>
              <a:t>to </a:t>
            </a:r>
            <a:r>
              <a:rPr lang="en-AU" b="0" dirty="0"/>
              <a:t>grow student </a:t>
            </a:r>
            <a:r>
              <a:rPr lang="en-AU" b="0" dirty="0" smtClean="0"/>
              <a:t>demand</a:t>
            </a:r>
            <a:r>
              <a:rPr lang="en-AU" b="0" baseline="0" dirty="0" smtClean="0"/>
              <a:t> and capacity to transition to university and professional careers.</a:t>
            </a:r>
          </a:p>
          <a:p>
            <a:pPr marL="0" indent="0">
              <a:buClr>
                <a:srgbClr val="000000"/>
              </a:buClr>
              <a:buFont typeface="Symbol"/>
              <a:buNone/>
              <a:tabLst>
                <a:tab pos="456560" algn="l"/>
              </a:tabLst>
            </a:pPr>
            <a:endParaRPr lang="en-AU" b="0" dirty="0" smtClean="0"/>
          </a:p>
          <a:p>
            <a:pPr marL="0" indent="0">
              <a:buClr>
                <a:srgbClr val="000000"/>
              </a:buClr>
              <a:buFont typeface="Symbol"/>
              <a:buNone/>
              <a:tabLst>
                <a:tab pos="456560" algn="l"/>
              </a:tabLst>
            </a:pPr>
            <a:r>
              <a:rPr lang="en-AU" b="0" dirty="0" smtClean="0"/>
              <a:t>2. Pedagogy</a:t>
            </a:r>
          </a:p>
          <a:p>
            <a:pPr marL="342420" indent="-342420">
              <a:buClr>
                <a:srgbClr val="000000"/>
              </a:buClr>
              <a:buFont typeface="Symbol"/>
              <a:buChar char=""/>
              <a:tabLst>
                <a:tab pos="456560" algn="l"/>
              </a:tabLst>
            </a:pPr>
            <a:r>
              <a:rPr lang="en-AU" b="0" dirty="0" smtClean="0"/>
              <a:t>Developing </a:t>
            </a:r>
            <a:r>
              <a:rPr lang="en-AU" b="0" dirty="0"/>
              <a:t>and </a:t>
            </a:r>
            <a:r>
              <a:rPr lang="en-AU" b="0" dirty="0" smtClean="0"/>
              <a:t>supporting </a:t>
            </a:r>
            <a:r>
              <a:rPr lang="en-AU" b="0" dirty="0"/>
              <a:t>inclusive practice among </a:t>
            </a:r>
            <a:r>
              <a:rPr lang="en-AU" b="0" dirty="0" smtClean="0"/>
              <a:t>educators</a:t>
            </a:r>
            <a:r>
              <a:rPr lang="en-AU" b="0" baseline="0" dirty="0" smtClean="0"/>
              <a:t> at the school and university levels.</a:t>
            </a:r>
            <a:endParaRPr lang="en-AU" b="0" dirty="0"/>
          </a:p>
          <a:p>
            <a:pPr marL="0" indent="0">
              <a:buClr>
                <a:srgbClr val="000000"/>
              </a:buClr>
              <a:buFont typeface="Symbol"/>
              <a:buNone/>
              <a:tabLst>
                <a:tab pos="456560" algn="l"/>
              </a:tabLst>
            </a:pPr>
            <a:endParaRPr lang="en-AU" b="0" dirty="0" smtClean="0"/>
          </a:p>
          <a:p>
            <a:pPr marL="0" indent="0">
              <a:buClr>
                <a:srgbClr val="000000"/>
              </a:buClr>
              <a:buFont typeface="Symbol"/>
              <a:buNone/>
              <a:tabLst>
                <a:tab pos="456560" algn="l"/>
              </a:tabLst>
            </a:pPr>
            <a:r>
              <a:rPr lang="en-AU" b="0" dirty="0" smtClean="0"/>
              <a:t>3. Curriculum</a:t>
            </a:r>
          </a:p>
          <a:p>
            <a:pPr marL="342420" indent="-342420">
              <a:buClr>
                <a:srgbClr val="000000"/>
              </a:buClr>
              <a:buFont typeface="Symbol"/>
              <a:buChar char=""/>
              <a:tabLst>
                <a:tab pos="456560" algn="l"/>
              </a:tabLst>
            </a:pPr>
            <a:r>
              <a:rPr lang="en-AU" b="0" dirty="0" smtClean="0"/>
              <a:t>Working </a:t>
            </a:r>
            <a:r>
              <a:rPr lang="en-AU" b="0" dirty="0"/>
              <a:t>with the professions on standards for accreditation of </a:t>
            </a:r>
            <a:r>
              <a:rPr lang="en-AU" b="0" dirty="0" smtClean="0"/>
              <a:t>courses</a:t>
            </a:r>
            <a:r>
              <a:rPr lang="en-AU" b="0" baseline="0" dirty="0" smtClean="0"/>
              <a:t> delivered by higher education faculties.</a:t>
            </a:r>
          </a:p>
          <a:p>
            <a:pPr marL="342420" indent="-342420">
              <a:buClr>
                <a:srgbClr val="000000"/>
              </a:buClr>
              <a:buFont typeface="Symbol"/>
              <a:buChar char=""/>
              <a:tabLst>
                <a:tab pos="456560" algn="l"/>
              </a:tabLst>
            </a:pPr>
            <a:r>
              <a:rPr lang="en-AU" b="0" baseline="0" dirty="0" smtClean="0"/>
              <a:t>Inclusion of Indigenous perspectives in course content, where appropriate, improves the relevance of courses to Indigenous communities and the preparation of all professionals (Indigenous and non-Indigenous alike).</a:t>
            </a:r>
          </a:p>
          <a:p>
            <a:pPr marL="0" indent="0">
              <a:buClr>
                <a:srgbClr val="000000"/>
              </a:buClr>
              <a:buFont typeface="Symbol"/>
              <a:buNone/>
              <a:tabLst>
                <a:tab pos="456560" algn="l"/>
              </a:tabLst>
            </a:pPr>
            <a:endParaRPr lang="en-AU" b="0" dirty="0" smtClean="0"/>
          </a:p>
          <a:p>
            <a:pPr marL="0" indent="0">
              <a:buClr>
                <a:srgbClr val="000000"/>
              </a:buClr>
              <a:buFont typeface="Symbol"/>
              <a:buNone/>
              <a:tabLst>
                <a:tab pos="456560" algn="l"/>
              </a:tabLst>
            </a:pPr>
            <a:r>
              <a:rPr lang="en-AU" b="0" dirty="0" smtClean="0"/>
              <a:t>4. Preparation </a:t>
            </a:r>
          </a:p>
          <a:p>
            <a:pPr marL="342420" indent="-342420">
              <a:buClr>
                <a:srgbClr val="000000"/>
              </a:buClr>
              <a:buFont typeface="Symbol"/>
              <a:buChar char=""/>
              <a:tabLst>
                <a:tab pos="456560" algn="l"/>
              </a:tabLst>
            </a:pPr>
            <a:r>
              <a:rPr lang="en-AU" b="0" dirty="0" smtClean="0"/>
              <a:t>Indigenous education units within universities work best when they have a collaborative</a:t>
            </a:r>
            <a:r>
              <a:rPr lang="en-AU" b="0" baseline="0" dirty="0" smtClean="0"/>
              <a:t> relationship with the faculties</a:t>
            </a:r>
            <a:r>
              <a:rPr lang="en-AU" b="0" dirty="0" smtClean="0"/>
              <a:t>.</a:t>
            </a:r>
          </a:p>
          <a:p>
            <a:pPr marL="342420" indent="-342420">
              <a:buClr>
                <a:srgbClr val="000000"/>
              </a:buClr>
              <a:buFont typeface="Symbol"/>
              <a:buChar char=""/>
              <a:tabLst>
                <a:tab pos="456560" algn="l"/>
              </a:tabLst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development of enabling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courses for highly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specialised disciplines, such as ICT, is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one area where IEUs and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faculties can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create powerful partnerships to support success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AU" b="0" dirty="0"/>
          </a:p>
          <a:p>
            <a:pPr marL="0" indent="0">
              <a:buClr>
                <a:srgbClr val="000000"/>
              </a:buClr>
              <a:buFont typeface="Symbol"/>
              <a:buNone/>
              <a:tabLst>
                <a:tab pos="456560" algn="l"/>
              </a:tabLst>
            </a:pPr>
            <a:endParaRPr lang="en-AU" b="0" dirty="0" smtClean="0"/>
          </a:p>
          <a:p>
            <a:pPr marL="0" indent="0">
              <a:buClr>
                <a:srgbClr val="000000"/>
              </a:buClr>
              <a:buFont typeface="Symbol"/>
              <a:buNone/>
              <a:tabLst>
                <a:tab pos="456560" algn="l"/>
              </a:tabLst>
            </a:pPr>
            <a:r>
              <a:rPr lang="en-AU" b="0" dirty="0" smtClean="0"/>
              <a:t>[CONTINUED ON NEXT</a:t>
            </a:r>
            <a:r>
              <a:rPr lang="en-AU" b="0" baseline="0" dirty="0" smtClean="0"/>
              <a:t> SLIDE]</a:t>
            </a:r>
            <a:endParaRPr lang="en-AU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DD60-05ED-450B-BA61-A2A6598777D2}" type="slidenum">
              <a:rPr lang="en-AU" smtClean="0"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5928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75" y="355600"/>
            <a:ext cx="2736850" cy="2052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>
                <a:tab pos="456560" algn="l"/>
              </a:tabLst>
              <a:defRPr/>
            </a:pPr>
            <a:r>
              <a:rPr lang="en-AU" sz="1200" b="1" dirty="0" smtClean="0"/>
              <a:t>Areas where Deans can make a difference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>
                <a:tab pos="456560" algn="l"/>
              </a:tabLst>
              <a:defRPr/>
            </a:pPr>
            <a:endParaRPr lang="en-AU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/>
              <a:buNone/>
              <a:tabLst>
                <a:tab pos="456560" algn="l"/>
              </a:tabLst>
              <a:defRPr/>
            </a:pPr>
            <a:r>
              <a:rPr lang="en-AU" b="0" dirty="0" smtClean="0"/>
              <a:t>[CONTINUED FROM PREVIOUS</a:t>
            </a:r>
            <a:r>
              <a:rPr lang="en-AU" b="0" baseline="0" dirty="0" smtClean="0"/>
              <a:t> SLIDE]</a:t>
            </a:r>
            <a:endParaRPr lang="en-AU" b="0" dirty="0" smtClean="0"/>
          </a:p>
          <a:p>
            <a:pPr marL="0" indent="0">
              <a:buClr>
                <a:srgbClr val="000000"/>
              </a:buClr>
              <a:buFont typeface="Symbol"/>
              <a:buNone/>
              <a:tabLst>
                <a:tab pos="456560" algn="l"/>
              </a:tabLst>
            </a:pPr>
            <a:endParaRPr lang="en-AU" b="0" dirty="0" smtClean="0"/>
          </a:p>
          <a:p>
            <a:pPr marL="0" indent="0">
              <a:buClr>
                <a:srgbClr val="000000"/>
              </a:buClr>
              <a:buFont typeface="Symbol"/>
              <a:buNone/>
              <a:tabLst>
                <a:tab pos="456560" algn="l"/>
              </a:tabLst>
            </a:pPr>
            <a:r>
              <a:rPr lang="en-AU" b="0" dirty="0" smtClean="0"/>
              <a:t>5. Accountability</a:t>
            </a:r>
          </a:p>
          <a:p>
            <a:pPr marL="342420" indent="-342420">
              <a:buClr>
                <a:srgbClr val="000000"/>
              </a:buClr>
              <a:buFont typeface="Symbol"/>
              <a:buChar char=""/>
              <a:tabLst>
                <a:tab pos="456560" algn="l"/>
              </a:tabLst>
            </a:pPr>
            <a:r>
              <a:rPr lang="en-AU" b="0" dirty="0" smtClean="0"/>
              <a:t>The Behrendt Review found that at high-performing</a:t>
            </a:r>
            <a:r>
              <a:rPr lang="en-AU" b="0" baseline="0" dirty="0" smtClean="0"/>
              <a:t> </a:t>
            </a:r>
            <a:r>
              <a:rPr lang="en-AU" b="0" dirty="0" smtClean="0"/>
              <a:t>universities</a:t>
            </a:r>
            <a:r>
              <a:rPr lang="en-AU" b="0" baseline="0" dirty="0" smtClean="0"/>
              <a:t> Indigenous business was a shared responsibility across the institution,</a:t>
            </a:r>
            <a:br>
              <a:rPr lang="en-AU" b="0" baseline="0" dirty="0" smtClean="0"/>
            </a:br>
            <a:r>
              <a:rPr lang="en-AU" b="0" baseline="0" dirty="0" smtClean="0"/>
              <a:t>and the faculties took seriously their role in setting targets and reporting outcomes against those targets</a:t>
            </a:r>
            <a:r>
              <a:rPr lang="en-AU" b="0" dirty="0" smtClean="0"/>
              <a:t>.</a:t>
            </a:r>
          </a:p>
          <a:p>
            <a:pPr marL="0" indent="0">
              <a:buClr>
                <a:srgbClr val="000000"/>
              </a:buClr>
              <a:buFont typeface="Symbol"/>
              <a:buNone/>
              <a:tabLst>
                <a:tab pos="456560" algn="l"/>
              </a:tabLst>
            </a:pPr>
            <a:endParaRPr lang="en-AU" b="0" dirty="0" smtClean="0"/>
          </a:p>
          <a:p>
            <a:pPr marL="0" indent="0">
              <a:buClr>
                <a:srgbClr val="000000"/>
              </a:buClr>
              <a:buFont typeface="Symbol"/>
              <a:buNone/>
              <a:tabLst>
                <a:tab pos="456560" algn="l"/>
              </a:tabLst>
            </a:pPr>
            <a:r>
              <a:rPr lang="en-AU" b="0" dirty="0" smtClean="0"/>
              <a:t>6. Pathways</a:t>
            </a:r>
          </a:p>
          <a:p>
            <a:pPr marL="342420" indent="-342420">
              <a:buClr>
                <a:srgbClr val="000000"/>
              </a:buClr>
              <a:buFont typeface="Symbol"/>
              <a:buChar char=""/>
              <a:tabLst>
                <a:tab pos="456560" algn="l"/>
              </a:tabLst>
            </a:pPr>
            <a:r>
              <a:rPr lang="en-AU" b="0" dirty="0" smtClean="0"/>
              <a:t>High</a:t>
            </a:r>
            <a:r>
              <a:rPr lang="en-AU" b="0" baseline="0" dirty="0" smtClean="0"/>
              <a:t> attrition rates undermine the hard work done to get Indigenous students to university.</a:t>
            </a:r>
          </a:p>
          <a:p>
            <a:pPr marL="342420" indent="-342420">
              <a:buClr>
                <a:srgbClr val="000000"/>
              </a:buClr>
              <a:buFont typeface="Symbol"/>
              <a:buChar char=""/>
              <a:tabLst>
                <a:tab pos="456560" algn="l"/>
              </a:tabLst>
            </a:pPr>
            <a:r>
              <a:rPr lang="en-AU" b="0" baseline="0" dirty="0" smtClean="0"/>
              <a:t>Failure doesn’t serve anyone’s needs. </a:t>
            </a:r>
          </a:p>
          <a:p>
            <a:pPr marL="342420" indent="-342420">
              <a:buClr>
                <a:srgbClr val="000000"/>
              </a:buClr>
              <a:buFont typeface="Symbol"/>
              <a:buChar char=""/>
              <a:tabLst>
                <a:tab pos="456560" algn="l"/>
              </a:tabLst>
            </a:pPr>
            <a:r>
              <a:rPr lang="en-AU" b="0" baseline="0" dirty="0" smtClean="0"/>
              <a:t>Improving t</a:t>
            </a:r>
            <a:r>
              <a:rPr lang="en-AU" b="0" dirty="0" smtClean="0"/>
              <a:t>ransition to professional employment </a:t>
            </a:r>
            <a:r>
              <a:rPr lang="en-AU" b="0" baseline="0" dirty="0" smtClean="0"/>
              <a:t>must be a focus.</a:t>
            </a:r>
            <a:endParaRPr lang="en-AU" b="0" dirty="0" smtClean="0"/>
          </a:p>
          <a:p>
            <a:pPr marL="342420" indent="-342420">
              <a:buClr>
                <a:srgbClr val="000000"/>
              </a:buClr>
              <a:buFont typeface="Symbol"/>
              <a:buChar char=""/>
              <a:tabLst>
                <a:tab pos="456560" algn="l"/>
              </a:tabLst>
            </a:pPr>
            <a:r>
              <a:rPr lang="en-AU" b="0" dirty="0" smtClean="0"/>
              <a:t>This is where</a:t>
            </a:r>
            <a:r>
              <a:rPr lang="en-AU" b="0" baseline="0" dirty="0" smtClean="0"/>
              <a:t> w</a:t>
            </a:r>
            <a:r>
              <a:rPr lang="en-AU" b="0" dirty="0" smtClean="0"/>
              <a:t>orking </a:t>
            </a:r>
            <a:r>
              <a:rPr lang="en-AU" b="0" dirty="0"/>
              <a:t>with employers </a:t>
            </a:r>
            <a:r>
              <a:rPr lang="en-AU" b="0" dirty="0" smtClean="0"/>
              <a:t>comes</a:t>
            </a:r>
            <a:r>
              <a:rPr lang="en-AU" b="0" baseline="0" dirty="0" smtClean="0"/>
              <a:t> in.</a:t>
            </a:r>
            <a:endParaRPr lang="en-AU" b="0" dirty="0"/>
          </a:p>
          <a:p>
            <a:pPr marL="0" indent="0">
              <a:buClr>
                <a:srgbClr val="000000"/>
              </a:buClr>
              <a:buFont typeface="Symbol"/>
              <a:buNone/>
              <a:tabLst>
                <a:tab pos="456560" algn="l"/>
              </a:tabLst>
            </a:pPr>
            <a:endParaRPr lang="en-AU" b="0" dirty="0" smtClean="0"/>
          </a:p>
          <a:p>
            <a:pPr marL="0" indent="0">
              <a:buClr>
                <a:srgbClr val="000000"/>
              </a:buClr>
              <a:buFont typeface="Symbol"/>
              <a:buNone/>
              <a:tabLst>
                <a:tab pos="456560" algn="l"/>
              </a:tabLst>
            </a:pPr>
            <a:r>
              <a:rPr lang="en-AU" b="0" dirty="0" smtClean="0"/>
              <a:t>7. Network</a:t>
            </a:r>
          </a:p>
          <a:p>
            <a:pPr marL="342420" indent="-342420">
              <a:buClr>
                <a:srgbClr val="000000"/>
              </a:buClr>
              <a:buFont typeface="Symbol"/>
              <a:buChar char=""/>
              <a:tabLst>
                <a:tab pos="456560" algn="l"/>
              </a:tabLst>
            </a:pPr>
            <a:r>
              <a:rPr lang="en-AU" b="0" dirty="0" smtClean="0"/>
              <a:t>A critical factor in growing</a:t>
            </a:r>
            <a:r>
              <a:rPr lang="en-AU" b="0" baseline="0" dirty="0" smtClean="0"/>
              <a:t> the </a:t>
            </a:r>
            <a:r>
              <a:rPr lang="en-AU" b="0" dirty="0" smtClean="0"/>
              <a:t>Indigenous</a:t>
            </a:r>
            <a:r>
              <a:rPr lang="en-AU" b="0" baseline="0" dirty="0" smtClean="0"/>
              <a:t> medical workforce was establishment of networks that present opportunities for </a:t>
            </a:r>
            <a:r>
              <a:rPr lang="en-AU" b="0" dirty="0" smtClean="0"/>
              <a:t>students to meet and learn from professional practitioners</a:t>
            </a:r>
            <a:r>
              <a:rPr lang="en-AU" b="0" dirty="0"/>
              <a:t>.</a:t>
            </a:r>
          </a:p>
          <a:p>
            <a:pPr marL="0" indent="0">
              <a:buClr>
                <a:srgbClr val="000000"/>
              </a:buClr>
              <a:buFont typeface="Symbol"/>
              <a:buNone/>
              <a:tabLst>
                <a:tab pos="456560" algn="l"/>
              </a:tabLst>
            </a:pPr>
            <a:endParaRPr lang="en-AU" b="1" dirty="0" smtClean="0"/>
          </a:p>
          <a:p>
            <a:pPr marL="0" indent="0">
              <a:buClr>
                <a:srgbClr val="000000"/>
              </a:buClr>
              <a:buFont typeface="Symbol"/>
              <a:buNone/>
              <a:tabLst>
                <a:tab pos="456560" algn="l"/>
              </a:tabLst>
            </a:pPr>
            <a:r>
              <a:rPr lang="en-AU" b="0" dirty="0" smtClean="0"/>
              <a:t>8. Sharing</a:t>
            </a:r>
            <a:r>
              <a:rPr lang="en-AU" b="0" baseline="0" dirty="0" smtClean="0"/>
              <a:t> information</a:t>
            </a:r>
            <a:endParaRPr lang="en-AU" b="0" dirty="0" smtClean="0"/>
          </a:p>
          <a:p>
            <a:pPr marL="342420" indent="-342420">
              <a:buClr>
                <a:srgbClr val="000000"/>
              </a:buClr>
              <a:buFont typeface="Symbol"/>
              <a:buChar char=""/>
              <a:tabLst>
                <a:tab pos="456560" algn="l"/>
              </a:tabLst>
            </a:pPr>
            <a:r>
              <a:rPr lang="en-AU" dirty="0" smtClean="0"/>
              <a:t>Sharing </a:t>
            </a:r>
            <a:r>
              <a:rPr lang="en-AU" dirty="0"/>
              <a:t>information on leading practice </a:t>
            </a:r>
            <a:r>
              <a:rPr lang="en-AU" dirty="0" smtClean="0"/>
              <a:t>is</a:t>
            </a:r>
            <a:r>
              <a:rPr lang="en-AU" baseline="0" dirty="0" smtClean="0"/>
              <a:t> essential to supporting change.</a:t>
            </a:r>
          </a:p>
          <a:p>
            <a:pPr marL="342420" indent="-342420">
              <a:buClr>
                <a:srgbClr val="000000"/>
              </a:buClr>
              <a:buFont typeface="Symbol"/>
              <a:buChar char=""/>
              <a:tabLst>
                <a:tab pos="456560" algn="l"/>
              </a:tabLst>
            </a:pPr>
            <a:r>
              <a:rPr lang="en-AU" dirty="0" smtClean="0"/>
              <a:t>Journals,</a:t>
            </a:r>
            <a:r>
              <a:rPr lang="en-AU" baseline="0" dirty="0" smtClean="0"/>
              <a:t> </a:t>
            </a:r>
            <a:r>
              <a:rPr lang="en-AU" dirty="0" smtClean="0"/>
              <a:t>websites</a:t>
            </a:r>
            <a:r>
              <a:rPr lang="en-AU" baseline="0" dirty="0" smtClean="0"/>
              <a:t> and professional conferences are a great medium for this.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DD60-05ED-450B-BA61-A2A6598777D2}" type="slidenum">
              <a:rPr lang="en-AU" smtClean="0"/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5928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70050" y="355600"/>
            <a:ext cx="2206625" cy="16557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46509" y="2155007"/>
            <a:ext cx="5976663" cy="7416824"/>
          </a:xfrm>
        </p:spPr>
        <p:txBody>
          <a:bodyPr/>
          <a:lstStyle/>
          <a:p>
            <a:pPr marL="0" indent="0" defTabSz="913120">
              <a:buClr>
                <a:srgbClr val="000000"/>
              </a:buClr>
              <a:buFont typeface="Symbol"/>
              <a:buNone/>
              <a:tabLst>
                <a:tab pos="456560" algn="l"/>
              </a:tabLst>
              <a:defRPr/>
            </a:pPr>
            <a:r>
              <a:rPr lang="en-AU" dirty="0" smtClean="0"/>
              <a:t>Australian</a:t>
            </a:r>
            <a:r>
              <a:rPr lang="en-AU" baseline="0" dirty="0" smtClean="0"/>
              <a:t> Council of Deans of ICT Action Plan:</a:t>
            </a:r>
          </a:p>
          <a:p>
            <a:pPr marL="0" indent="0" defTabSz="913120">
              <a:buClr>
                <a:srgbClr val="000000"/>
              </a:buClr>
              <a:buFont typeface="Symbol"/>
              <a:buNone/>
              <a:tabLst>
                <a:tab pos="456560" algn="l"/>
              </a:tabLst>
              <a:defRPr/>
            </a:pPr>
            <a:endParaRPr lang="en-AU" dirty="0" smtClean="0"/>
          </a:p>
          <a:p>
            <a:pPr marL="342420" indent="-342420" defTabSz="913120">
              <a:buClr>
                <a:srgbClr val="000000"/>
              </a:buClr>
              <a:buFont typeface="Symbol"/>
              <a:buChar char=""/>
              <a:tabLst>
                <a:tab pos="456560" algn="l"/>
              </a:tabLst>
              <a:defRPr/>
            </a:pPr>
            <a:r>
              <a:rPr lang="en-AU" dirty="0" smtClean="0"/>
              <a:t>I’ve read </a:t>
            </a:r>
            <a:r>
              <a:rPr lang="en-AU" dirty="0" err="1" smtClean="0"/>
              <a:t>ACDICT’s</a:t>
            </a:r>
            <a:r>
              <a:rPr lang="en-AU" dirty="0" smtClean="0"/>
              <a:t> Action Plan</a:t>
            </a:r>
            <a:r>
              <a:rPr lang="en-AU" baseline="0" dirty="0" smtClean="0"/>
              <a:t> with interest.</a:t>
            </a:r>
            <a:endParaRPr lang="en-AU" dirty="0" smtClean="0"/>
          </a:p>
          <a:p>
            <a:pPr marL="342420" indent="-342420" defTabSz="913120">
              <a:buClr>
                <a:srgbClr val="000000"/>
              </a:buClr>
              <a:buFont typeface="Symbol"/>
              <a:buChar char=""/>
              <a:tabLst>
                <a:tab pos="456560" algn="l"/>
              </a:tabLst>
              <a:defRPr/>
            </a:pPr>
            <a:r>
              <a:rPr lang="en-AU" dirty="0" smtClean="0"/>
              <a:t>I </a:t>
            </a:r>
            <a:r>
              <a:rPr lang="en-AU" dirty="0"/>
              <a:t>can see familiar </a:t>
            </a:r>
            <a:r>
              <a:rPr lang="en-AU" dirty="0" smtClean="0"/>
              <a:t>themes to the eight areas I’ve just outlined </a:t>
            </a:r>
            <a:r>
              <a:rPr lang="en-AU" dirty="0"/>
              <a:t>- and much scope for accommodating the needs of Indigenous students. </a:t>
            </a:r>
          </a:p>
          <a:p>
            <a:pPr marL="342420" indent="-342420">
              <a:buClr>
                <a:srgbClr val="000000"/>
              </a:buClr>
              <a:buFont typeface="Symbol"/>
              <a:buChar char=""/>
              <a:tabLst>
                <a:tab pos="456560" algn="l"/>
              </a:tabLst>
            </a:pPr>
            <a:r>
              <a:rPr lang="en-AU" dirty="0"/>
              <a:t>After all, what happens in Indigenous STEM doesn’t occur in isolation from the state of STEM education generally.</a:t>
            </a:r>
          </a:p>
          <a:p>
            <a:pPr>
              <a:buClr>
                <a:srgbClr val="000000"/>
              </a:buClr>
              <a:tabLst>
                <a:tab pos="456560" algn="l"/>
              </a:tabLst>
            </a:pPr>
            <a:endParaRPr lang="en-AU" dirty="0"/>
          </a:p>
          <a:p>
            <a:pPr>
              <a:buClr>
                <a:srgbClr val="000000"/>
              </a:buClr>
              <a:tabLst>
                <a:tab pos="456560" algn="l"/>
              </a:tabLst>
            </a:pPr>
            <a:r>
              <a:rPr lang="en-AU" dirty="0" smtClean="0"/>
              <a:t>In particular, I would highlight 3 areas</a:t>
            </a:r>
            <a:r>
              <a:rPr lang="en-AU" baseline="0" dirty="0" smtClean="0"/>
              <a:t> that readily relate to Aboriginal and Torres Strait Islander students:</a:t>
            </a:r>
            <a:endParaRPr lang="en-AU" dirty="0"/>
          </a:p>
          <a:p>
            <a:pPr>
              <a:buClr>
                <a:srgbClr val="000000"/>
              </a:buClr>
              <a:tabLst>
                <a:tab pos="456560" algn="l"/>
              </a:tabLst>
            </a:pPr>
            <a:endParaRPr lang="en-AU" dirty="0"/>
          </a:p>
          <a:p>
            <a:pPr marL="342420" indent="-342420">
              <a:buClr>
                <a:srgbClr val="000000"/>
              </a:buClr>
              <a:buFont typeface="Symbol"/>
              <a:buChar char=""/>
              <a:tabLst>
                <a:tab pos="456560" algn="l"/>
              </a:tabLst>
            </a:pPr>
            <a:r>
              <a:rPr lang="en-AU" dirty="0"/>
              <a:t>Your Plan includes a strong focus on building the subject knowledge and pedagogical skills of educators at both school and university levels. </a:t>
            </a:r>
          </a:p>
          <a:p>
            <a:pPr marL="798980" lvl="1" indent="-342420">
              <a:buClr>
                <a:srgbClr val="000000"/>
              </a:buClr>
              <a:buFont typeface="Symbol"/>
              <a:buChar char=""/>
              <a:tabLst>
                <a:tab pos="456560" algn="l"/>
              </a:tabLst>
            </a:pPr>
            <a:r>
              <a:rPr lang="en-AU" dirty="0"/>
              <a:t>What happens in the classroom has a profound effect on the aspirations and academic preparation of Indigenous students. </a:t>
            </a:r>
          </a:p>
          <a:p>
            <a:pPr marL="798980" lvl="1" indent="-342420">
              <a:buClr>
                <a:srgbClr val="000000"/>
              </a:buClr>
              <a:buFont typeface="Symbol"/>
              <a:buChar char=""/>
              <a:tabLst>
                <a:tab pos="456560" algn="l"/>
              </a:tabLst>
            </a:pPr>
            <a:r>
              <a:rPr lang="en-AU" dirty="0"/>
              <a:t>I’m very interested in the work that Frances Rosamond and Mike Fellows are doing </a:t>
            </a:r>
            <a:r>
              <a:rPr lang="en-AU" dirty="0" smtClean="0"/>
              <a:t>for your</a:t>
            </a:r>
            <a:r>
              <a:rPr lang="en-AU" baseline="0" dirty="0" smtClean="0"/>
              <a:t> Council </a:t>
            </a:r>
            <a:r>
              <a:rPr lang="en-AU" dirty="0" smtClean="0"/>
              <a:t>on </a:t>
            </a:r>
            <a:r>
              <a:rPr lang="en-AU" dirty="0"/>
              <a:t>incorporating Both Ways approaches into ICT curriculum and pedagogy. </a:t>
            </a:r>
          </a:p>
          <a:p>
            <a:pPr marL="456560" lvl="1">
              <a:buClr>
                <a:srgbClr val="000000"/>
              </a:buClr>
              <a:tabLst>
                <a:tab pos="456560" algn="l"/>
              </a:tabLst>
            </a:pPr>
            <a:endParaRPr lang="en-AU" dirty="0"/>
          </a:p>
          <a:p>
            <a:pPr marL="342420" indent="-342420">
              <a:buClr>
                <a:srgbClr val="000000"/>
              </a:buClr>
              <a:buFont typeface="Symbol"/>
              <a:buChar char=""/>
              <a:tabLst>
                <a:tab pos="456560" algn="l"/>
              </a:tabLst>
            </a:pPr>
            <a:r>
              <a:rPr lang="en-AU" dirty="0"/>
              <a:t>Your Plan identifies the need to improve student perceptions of ICT careers. </a:t>
            </a:r>
          </a:p>
          <a:p>
            <a:pPr marL="798980" lvl="1" indent="-342420">
              <a:buClr>
                <a:srgbClr val="000000"/>
              </a:buClr>
              <a:buFont typeface="Symbol"/>
              <a:buChar char=""/>
              <a:tabLst>
                <a:tab pos="456560" algn="l"/>
              </a:tabLst>
            </a:pPr>
            <a:r>
              <a:rPr lang="en-AU" dirty="0"/>
              <a:t>Indigenous school leavers are vastly over-represented in vocational education and </a:t>
            </a:r>
            <a:r>
              <a:rPr lang="en-AU" dirty="0" smtClean="0"/>
              <a:t>training </a:t>
            </a:r>
            <a:r>
              <a:rPr lang="en-AU" dirty="0"/>
              <a:t>and under-represented in higher education.</a:t>
            </a:r>
          </a:p>
          <a:p>
            <a:pPr marL="798980" lvl="1" indent="-342420">
              <a:buClr>
                <a:srgbClr val="000000"/>
              </a:buClr>
              <a:buFont typeface="Symbol"/>
              <a:buChar char=""/>
              <a:tabLst>
                <a:tab pos="456560" algn="l"/>
              </a:tabLst>
            </a:pPr>
            <a:r>
              <a:rPr lang="en-AU" dirty="0" smtClean="0"/>
              <a:t>This </a:t>
            </a:r>
            <a:r>
              <a:rPr lang="en-AU" dirty="0"/>
              <a:t>is particularly dire for the STEM </a:t>
            </a:r>
            <a:r>
              <a:rPr lang="en-AU" dirty="0" smtClean="0"/>
              <a:t>disciplines,</a:t>
            </a:r>
            <a:r>
              <a:rPr lang="en-AU" baseline="0" dirty="0" smtClean="0"/>
              <a:t> where Indigenous enrolments are well below population parity.</a:t>
            </a:r>
            <a:endParaRPr lang="en-AU" dirty="0"/>
          </a:p>
          <a:p>
            <a:pPr marL="798980" lvl="1" indent="-342420">
              <a:buClr>
                <a:srgbClr val="000000"/>
              </a:buClr>
              <a:buFont typeface="Symbol"/>
              <a:buChar char=""/>
              <a:tabLst>
                <a:tab pos="456560" algn="l"/>
              </a:tabLst>
            </a:pPr>
            <a:r>
              <a:rPr lang="en-AU" dirty="0"/>
              <a:t>Teachers, students and communities don’t see ICT careers </a:t>
            </a:r>
            <a:r>
              <a:rPr lang="en-AU" dirty="0" smtClean="0"/>
              <a:t>as a </a:t>
            </a:r>
            <a:r>
              <a:rPr lang="en-AU" dirty="0"/>
              <a:t>‘normal’ choice for Indigenous people.</a:t>
            </a:r>
          </a:p>
          <a:p>
            <a:pPr marL="456560" lvl="1">
              <a:buClr>
                <a:srgbClr val="000000"/>
              </a:buClr>
              <a:tabLst>
                <a:tab pos="456560" algn="l"/>
              </a:tabLst>
            </a:pPr>
            <a:endParaRPr lang="en-AU" dirty="0"/>
          </a:p>
          <a:p>
            <a:pPr marL="342420" indent="-342420">
              <a:buClr>
                <a:srgbClr val="000000"/>
              </a:buClr>
              <a:buFont typeface="Symbol"/>
              <a:buChar char=""/>
              <a:tabLst>
                <a:tab pos="456560" algn="l"/>
              </a:tabLst>
            </a:pPr>
            <a:r>
              <a:rPr lang="en-AU" dirty="0"/>
              <a:t>Your Plan acknowledges the need to work with industry to address ICT skills needs.</a:t>
            </a:r>
          </a:p>
          <a:p>
            <a:pPr marL="798980" lvl="1" indent="-342420">
              <a:buClr>
                <a:srgbClr val="000000"/>
              </a:buClr>
              <a:buFont typeface="Symbol"/>
              <a:buChar char=""/>
              <a:tabLst>
                <a:tab pos="456560" algn="l"/>
              </a:tabLst>
            </a:pPr>
            <a:r>
              <a:rPr lang="en-AU" dirty="0"/>
              <a:t>Labour market research for ICT professions shows that competition for vacancies from qualified applicants is strong, and employers are able to fill vacancies without difficulty</a:t>
            </a:r>
            <a:r>
              <a:rPr lang="en-AU" dirty="0" smtClean="0"/>
              <a:t>.*</a:t>
            </a:r>
            <a:endParaRPr lang="en-AU" dirty="0"/>
          </a:p>
          <a:p>
            <a:pPr marL="798980" lvl="1" indent="-342420">
              <a:buClr>
                <a:srgbClr val="000000"/>
              </a:buClr>
              <a:buFont typeface="Symbol"/>
              <a:buChar char=""/>
              <a:tabLst>
                <a:tab pos="456560" algn="l"/>
              </a:tabLst>
            </a:pPr>
            <a:r>
              <a:rPr lang="en-AU" dirty="0"/>
              <a:t>Building the competitiveness of Indigenous graduates matters </a:t>
            </a:r>
            <a:r>
              <a:rPr lang="en-AU" dirty="0" smtClean="0"/>
              <a:t>more in </a:t>
            </a:r>
            <a:r>
              <a:rPr lang="en-AU" dirty="0"/>
              <a:t>a </a:t>
            </a:r>
            <a:r>
              <a:rPr lang="en-AU" dirty="0" smtClean="0"/>
              <a:t>tightening </a:t>
            </a:r>
            <a:r>
              <a:rPr lang="en-AU" dirty="0"/>
              <a:t>market.</a:t>
            </a:r>
          </a:p>
          <a:p>
            <a:pPr marL="798980" lvl="1" indent="-342420">
              <a:buClr>
                <a:srgbClr val="000000"/>
              </a:buClr>
              <a:buFont typeface="Symbol"/>
              <a:buChar char=""/>
              <a:tabLst>
                <a:tab pos="456560" algn="l"/>
              </a:tabLst>
            </a:pPr>
            <a:r>
              <a:rPr lang="en-AU" dirty="0"/>
              <a:t>Working with industry on career transitions for Indigenous students (for example through industry placement), offers </a:t>
            </a:r>
            <a:r>
              <a:rPr lang="en-AU" dirty="0" smtClean="0"/>
              <a:t>concrete mechanisms</a:t>
            </a:r>
            <a:r>
              <a:rPr lang="en-AU" baseline="0" dirty="0" smtClean="0"/>
              <a:t> for this to happen</a:t>
            </a:r>
            <a:r>
              <a:rPr lang="en-AU" dirty="0" smtClean="0"/>
              <a:t>.</a:t>
            </a:r>
            <a:endParaRPr lang="en-AU" dirty="0"/>
          </a:p>
          <a:p>
            <a:pPr marL="342420" indent="-342420">
              <a:buClr>
                <a:srgbClr val="000000"/>
              </a:buClr>
              <a:buFont typeface="Symbol"/>
              <a:buChar char=""/>
              <a:tabLst>
                <a:tab pos="456560" algn="l"/>
              </a:tabLst>
            </a:pPr>
            <a:endParaRPr lang="en-AU" dirty="0"/>
          </a:p>
          <a:p>
            <a:pPr marL="0" indent="0">
              <a:buClr>
                <a:srgbClr val="000000"/>
              </a:buClr>
              <a:buFont typeface="Symbol"/>
              <a:buNone/>
              <a:tabLst>
                <a:tab pos="456560" algn="l"/>
              </a:tabLst>
            </a:pPr>
            <a:r>
              <a:rPr lang="en-AU" i="1" dirty="0" smtClean="0"/>
              <a:t>[Note</a:t>
            </a:r>
            <a:r>
              <a:rPr lang="en-AU" i="1" baseline="0" dirty="0" smtClean="0"/>
              <a:t> * </a:t>
            </a:r>
            <a:r>
              <a:rPr lang="en-A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DEEWR 2013, Labour Market Research – Information and Telecommunications (ICT) Professions, </a:t>
            </a:r>
            <a:r>
              <a:rPr lang="en-AU" sz="1200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https://employment.gov.au/occupational-skill-shortages-information</a:t>
            </a:r>
            <a:r>
              <a:rPr lang="en-AU" sz="1200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  <a:endParaRPr lang="en-AU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DD60-05ED-450B-BA61-A2A6598777D2}" type="slidenum">
              <a:rPr lang="en-AU" smtClean="0"/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5928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70050" y="355600"/>
            <a:ext cx="3703638" cy="277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46509" y="3307135"/>
            <a:ext cx="5976663" cy="6264696"/>
          </a:xfrm>
        </p:spPr>
        <p:txBody>
          <a:bodyPr/>
          <a:lstStyle/>
          <a:p>
            <a:pPr marL="0" indent="0">
              <a:buFont typeface="Symbol"/>
              <a:buNone/>
            </a:pPr>
            <a:r>
              <a:rPr lang="en-AU" dirty="0" smtClean="0"/>
              <a:t>Supporting</a:t>
            </a:r>
            <a:r>
              <a:rPr lang="en-AU" baseline="0" dirty="0" smtClean="0"/>
              <a:t> student success:</a:t>
            </a:r>
          </a:p>
          <a:p>
            <a:pPr marL="0" indent="0">
              <a:buFont typeface="Symbol"/>
              <a:buNone/>
            </a:pPr>
            <a:endParaRPr lang="en-AU" dirty="0" smtClean="0"/>
          </a:p>
          <a:p>
            <a:pPr marL="342420" indent="-342420">
              <a:buFont typeface="Symbol"/>
              <a:buChar char=""/>
            </a:pPr>
            <a:r>
              <a:rPr lang="en-AU" dirty="0" smtClean="0"/>
              <a:t>If there is one area</a:t>
            </a:r>
            <a:r>
              <a:rPr lang="en-AU" baseline="0" dirty="0" smtClean="0"/>
              <a:t> of the Action Plan that I’d suggest </a:t>
            </a:r>
            <a:r>
              <a:rPr lang="en-AU" baseline="0" dirty="0" err="1" smtClean="0"/>
              <a:t>ACDICT</a:t>
            </a:r>
            <a:r>
              <a:rPr lang="en-AU" baseline="0" dirty="0" smtClean="0"/>
              <a:t> could provide more focus, it is in supporting the success of the students you recruit.</a:t>
            </a:r>
          </a:p>
          <a:p>
            <a:pPr marL="342420" indent="-342420">
              <a:buFont typeface="Symbol"/>
              <a:buChar char=""/>
            </a:pPr>
            <a:r>
              <a:rPr lang="en-AU" dirty="0" smtClean="0">
                <a:latin typeface="Corbel"/>
                <a:ea typeface="Calibri"/>
                <a:cs typeface="Times New Roman"/>
              </a:rPr>
              <a:t>The </a:t>
            </a:r>
            <a:r>
              <a:rPr lang="en-AU" dirty="0">
                <a:latin typeface="Corbel"/>
                <a:ea typeface="Calibri"/>
                <a:cs typeface="Times New Roman"/>
              </a:rPr>
              <a:t>challenge for Indigenous students starts early in the </a:t>
            </a:r>
            <a:r>
              <a:rPr lang="en-AU" dirty="0" smtClean="0">
                <a:latin typeface="Corbel"/>
                <a:ea typeface="Calibri"/>
                <a:cs typeface="Times New Roman"/>
              </a:rPr>
              <a:t>education experience</a:t>
            </a:r>
            <a:r>
              <a:rPr lang="en-AU" dirty="0">
                <a:latin typeface="Corbel"/>
                <a:ea typeface="Calibri"/>
                <a:cs typeface="Times New Roman"/>
              </a:rPr>
              <a:t>.</a:t>
            </a:r>
          </a:p>
          <a:p>
            <a:pPr marL="342420" indent="-342420">
              <a:buFont typeface="Symbol"/>
              <a:buChar char=""/>
            </a:pPr>
            <a:r>
              <a:rPr lang="en-AU" dirty="0" smtClean="0">
                <a:latin typeface="Corbel"/>
                <a:ea typeface="Calibri"/>
                <a:cs typeface="Times New Roman"/>
              </a:rPr>
              <a:t>Even the highly motivated,</a:t>
            </a:r>
            <a:r>
              <a:rPr lang="en-AU" baseline="0" dirty="0" smtClean="0">
                <a:latin typeface="Corbel"/>
                <a:ea typeface="Calibri"/>
                <a:cs typeface="Times New Roman"/>
              </a:rPr>
              <a:t> brightest students can require academic and other support.</a:t>
            </a:r>
            <a:endParaRPr lang="en-AU" dirty="0">
              <a:latin typeface="Corbel"/>
              <a:ea typeface="Calibri"/>
              <a:cs typeface="Times New Roman"/>
            </a:endParaRPr>
          </a:p>
          <a:p>
            <a:pPr marL="342420" indent="-342420">
              <a:buFont typeface="Symbol"/>
              <a:buChar char=""/>
            </a:pPr>
            <a:r>
              <a:rPr lang="en-AU" dirty="0" smtClean="0">
                <a:latin typeface="Corbel"/>
                <a:ea typeface="Calibri"/>
                <a:cs typeface="Times New Roman"/>
              </a:rPr>
              <a:t>Retention </a:t>
            </a:r>
            <a:r>
              <a:rPr lang="en-AU" dirty="0">
                <a:latin typeface="Corbel"/>
                <a:ea typeface="Calibri"/>
                <a:cs typeface="Times New Roman"/>
              </a:rPr>
              <a:t>and completion rates </a:t>
            </a:r>
            <a:r>
              <a:rPr lang="en-AU" dirty="0" smtClean="0">
                <a:latin typeface="Corbel"/>
                <a:ea typeface="Calibri"/>
                <a:cs typeface="Times New Roman"/>
              </a:rPr>
              <a:t>for Aboriginal and Torres</a:t>
            </a:r>
            <a:r>
              <a:rPr lang="en-AU" baseline="0" dirty="0" smtClean="0">
                <a:latin typeface="Corbel"/>
                <a:ea typeface="Calibri"/>
                <a:cs typeface="Times New Roman"/>
              </a:rPr>
              <a:t> Strait Islander students in higher education </a:t>
            </a:r>
            <a:r>
              <a:rPr lang="en-AU" dirty="0" smtClean="0">
                <a:latin typeface="Corbel"/>
                <a:ea typeface="Calibri"/>
                <a:cs typeface="Times New Roman"/>
              </a:rPr>
              <a:t>are appalling.</a:t>
            </a:r>
          </a:p>
          <a:p>
            <a:pPr marL="342420" indent="-342420">
              <a:buFont typeface="Symbol"/>
              <a:buChar char=""/>
            </a:pPr>
            <a:r>
              <a:rPr lang="en-AU" dirty="0" smtClean="0">
                <a:latin typeface="Corbel"/>
                <a:ea typeface="Calibri"/>
                <a:cs typeface="Times New Roman"/>
              </a:rPr>
              <a:t>Universities’ Mission-Based</a:t>
            </a:r>
            <a:r>
              <a:rPr lang="en-AU" baseline="0" dirty="0" smtClean="0">
                <a:latin typeface="Corbel"/>
                <a:ea typeface="Calibri"/>
                <a:cs typeface="Times New Roman"/>
              </a:rPr>
              <a:t> Compacts show their commitment </a:t>
            </a:r>
            <a:r>
              <a:rPr lang="en-AU" dirty="0" smtClean="0">
                <a:latin typeface="Corbel"/>
                <a:ea typeface="Calibri"/>
                <a:cs typeface="Times New Roman"/>
              </a:rPr>
              <a:t>to growing </a:t>
            </a:r>
            <a:r>
              <a:rPr lang="en-AU" dirty="0">
                <a:latin typeface="Corbel"/>
                <a:ea typeface="Calibri"/>
                <a:cs typeface="Times New Roman"/>
              </a:rPr>
              <a:t>Indigenous </a:t>
            </a:r>
            <a:r>
              <a:rPr lang="en-AU" dirty="0" smtClean="0">
                <a:latin typeface="Corbel"/>
                <a:ea typeface="Calibri"/>
                <a:cs typeface="Times New Roman"/>
              </a:rPr>
              <a:t>enrolments.</a:t>
            </a:r>
            <a:endParaRPr lang="en-AU" dirty="0">
              <a:latin typeface="Corbel"/>
              <a:ea typeface="Calibri"/>
              <a:cs typeface="Times New Roman"/>
            </a:endParaRPr>
          </a:p>
          <a:p>
            <a:pPr marL="342420" indent="-342420">
              <a:buFont typeface="Symbol"/>
              <a:buChar char=""/>
            </a:pPr>
            <a:r>
              <a:rPr lang="en-AU" dirty="0">
                <a:latin typeface="Corbel"/>
                <a:ea typeface="Calibri"/>
                <a:cs typeface="Times New Roman"/>
              </a:rPr>
              <a:t>The challenge </a:t>
            </a:r>
            <a:r>
              <a:rPr lang="en-AU" dirty="0" smtClean="0">
                <a:latin typeface="Corbel"/>
                <a:ea typeface="Calibri"/>
                <a:cs typeface="Times New Roman"/>
              </a:rPr>
              <a:t>for </a:t>
            </a:r>
            <a:r>
              <a:rPr lang="en-AU" dirty="0">
                <a:latin typeface="Corbel"/>
                <a:ea typeface="Calibri"/>
                <a:cs typeface="Times New Roman"/>
              </a:rPr>
              <a:t>faculties </a:t>
            </a:r>
            <a:r>
              <a:rPr lang="en-AU" dirty="0" smtClean="0">
                <a:latin typeface="Corbel"/>
                <a:ea typeface="Calibri"/>
                <a:cs typeface="Times New Roman"/>
              </a:rPr>
              <a:t>is to </a:t>
            </a:r>
            <a:r>
              <a:rPr lang="en-AU" dirty="0">
                <a:latin typeface="Corbel"/>
                <a:ea typeface="Calibri"/>
                <a:cs typeface="Times New Roman"/>
              </a:rPr>
              <a:t>turn those enrolments into student </a:t>
            </a:r>
            <a:r>
              <a:rPr lang="en-AU" dirty="0" smtClean="0">
                <a:latin typeface="Corbel"/>
                <a:ea typeface="Calibri"/>
                <a:cs typeface="Times New Roman"/>
              </a:rPr>
              <a:t>outcomes,</a:t>
            </a:r>
            <a:r>
              <a:rPr lang="en-AU" baseline="0" dirty="0" smtClean="0">
                <a:latin typeface="Corbel"/>
                <a:ea typeface="Calibri"/>
                <a:cs typeface="Times New Roman"/>
              </a:rPr>
              <a:t> ie </a:t>
            </a:r>
            <a:r>
              <a:rPr lang="en-AU" dirty="0" smtClean="0">
                <a:latin typeface="Corbel"/>
                <a:ea typeface="Calibri"/>
                <a:cs typeface="Times New Roman"/>
              </a:rPr>
              <a:t>completion of courses and </a:t>
            </a:r>
            <a:r>
              <a:rPr lang="en-AU" dirty="0">
                <a:latin typeface="Corbel"/>
                <a:ea typeface="Calibri"/>
                <a:cs typeface="Times New Roman"/>
              </a:rPr>
              <a:t>transition to professional </a:t>
            </a:r>
            <a:r>
              <a:rPr lang="en-AU" dirty="0" smtClean="0">
                <a:latin typeface="Corbel"/>
                <a:ea typeface="Calibri"/>
                <a:cs typeface="Times New Roman"/>
              </a:rPr>
              <a:t>careers.</a:t>
            </a:r>
            <a:endParaRPr lang="en-AU" dirty="0">
              <a:latin typeface="Corbel"/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DD60-05ED-450B-BA61-A2A6598777D2}" type="slidenum">
              <a:rPr lang="en-AU" smtClean="0"/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5928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70050" y="355600"/>
            <a:ext cx="3703638" cy="277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46509" y="3595167"/>
            <a:ext cx="5976663" cy="5976664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AU" dirty="0" smtClean="0"/>
              <a:t>National</a:t>
            </a:r>
            <a:r>
              <a:rPr lang="en-AU" baseline="0" dirty="0" smtClean="0"/>
              <a:t> Indigenous Engineering Summit 2015: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I’d like to finish</a:t>
            </a:r>
            <a:r>
              <a:rPr lang="en-AU" baseline="0" dirty="0" smtClean="0"/>
              <a:t> with an invitation for you to participate in a </a:t>
            </a:r>
            <a:r>
              <a:rPr lang="en-AU" dirty="0" smtClean="0"/>
              <a:t>National Indigenous Engineering Summit being</a:t>
            </a:r>
            <a:r>
              <a:rPr lang="en-AU" baseline="0" dirty="0" smtClean="0"/>
              <a:t> planned for </a:t>
            </a:r>
            <a:r>
              <a:rPr lang="en-AU" dirty="0" smtClean="0"/>
              <a:t>2015.</a:t>
            </a:r>
            <a:r>
              <a:rPr lang="en-AU" baseline="0" dirty="0" smtClean="0"/>
              <a:t> </a:t>
            </a:r>
            <a:endParaRPr lang="en-AU" dirty="0" smtClean="0"/>
          </a:p>
          <a:p>
            <a:pPr marL="171210" indent="-171210">
              <a:buFont typeface="Arial" panose="020B0604020202020204" pitchFamily="34" charset="0"/>
              <a:buChar char="•"/>
            </a:pPr>
            <a:r>
              <a:rPr lang="en-AU" dirty="0" smtClean="0"/>
              <a:t>It is being organised by the University of Melbourne and its partners</a:t>
            </a:r>
            <a:r>
              <a:rPr lang="en-AU" baseline="0" dirty="0" smtClean="0"/>
              <a:t> under the Higher Education Participation and Partnerships Program.</a:t>
            </a:r>
            <a:endParaRPr lang="en-AU" dirty="0" smtClean="0"/>
          </a:p>
          <a:p>
            <a:pPr marL="171210" indent="-171210">
              <a:buFont typeface="Arial" panose="020B0604020202020204" pitchFamily="34" charset="0"/>
              <a:buChar char="•"/>
            </a:pPr>
            <a:r>
              <a:rPr lang="en-AU" dirty="0" smtClean="0"/>
              <a:t>It will be an opportunity for Deans to lead change at the national level.</a:t>
            </a:r>
          </a:p>
          <a:p>
            <a:pPr marL="171210" indent="-171210">
              <a:buFont typeface="Arial" panose="020B0604020202020204" pitchFamily="34" charset="0"/>
              <a:buChar char="•"/>
            </a:pPr>
            <a:r>
              <a:rPr lang="en-AU" dirty="0" smtClean="0"/>
              <a:t>It was just such collaboration that drove improvements in enrolment, graduation and employment of Indigenous doctors.</a:t>
            </a:r>
          </a:p>
          <a:p>
            <a:pPr marL="171210" indent="-171210"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456560" algn="l"/>
              </a:tabLst>
            </a:pPr>
            <a:r>
              <a:rPr lang="en-AU" dirty="0" smtClean="0">
                <a:solidFill>
                  <a:srgbClr val="000000"/>
                </a:solidFill>
                <a:ea typeface="Times New Roman"/>
              </a:rPr>
              <a:t>The </a:t>
            </a:r>
            <a:r>
              <a:rPr lang="en-AU" u="sng" dirty="0" smtClean="0">
                <a:solidFill>
                  <a:srgbClr val="000000"/>
                </a:solidFill>
                <a:ea typeface="Times New Roman"/>
              </a:rPr>
              <a:t>purpose</a:t>
            </a: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 of the Summit is t</a:t>
            </a:r>
            <a:r>
              <a:rPr lang="en-AU" dirty="0" smtClean="0">
                <a:solidFill>
                  <a:srgbClr val="000000"/>
                </a:solidFill>
                <a:ea typeface="Times New Roman"/>
              </a:rPr>
              <a:t>o promote shared responsibility to improve pathways into Engineering studies and related professions.</a:t>
            </a:r>
          </a:p>
          <a:p>
            <a:pPr marL="171210" indent="-171210"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456560" algn="l"/>
              </a:tabLst>
            </a:pPr>
            <a:r>
              <a:rPr lang="en-AU" dirty="0" smtClean="0">
                <a:solidFill>
                  <a:srgbClr val="000000"/>
                </a:solidFill>
                <a:ea typeface="Times New Roman"/>
              </a:rPr>
              <a:t>It will focus on real </a:t>
            </a:r>
            <a:r>
              <a:rPr lang="en-AU" u="none" dirty="0" smtClean="0">
                <a:solidFill>
                  <a:srgbClr val="000000"/>
                </a:solidFill>
                <a:ea typeface="Times New Roman"/>
              </a:rPr>
              <a:t>outcomes</a:t>
            </a:r>
            <a:r>
              <a:rPr lang="en-AU" dirty="0" smtClean="0">
                <a:solidFill>
                  <a:srgbClr val="000000"/>
                </a:solidFill>
                <a:ea typeface="Times New Roman"/>
              </a:rPr>
              <a:t>: more graduates over time and ultimately parity with non-Indigenous people.</a:t>
            </a:r>
          </a:p>
          <a:p>
            <a:pPr marL="171210" indent="-171210"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456560" algn="l"/>
              </a:tabLst>
            </a:pPr>
            <a:r>
              <a:rPr lang="en-AU" u="sng" dirty="0" smtClean="0">
                <a:solidFill>
                  <a:srgbClr val="000000"/>
                </a:solidFill>
                <a:ea typeface="Times New Roman"/>
              </a:rPr>
              <a:t>Participants</a:t>
            </a: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 will be drawn from: </a:t>
            </a:r>
            <a:r>
              <a:rPr lang="en-AU" dirty="0" smtClean="0">
                <a:solidFill>
                  <a:srgbClr val="000000"/>
                </a:solidFill>
                <a:ea typeface="Times New Roman"/>
              </a:rPr>
              <a:t>Deans of</a:t>
            </a: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 </a:t>
            </a:r>
            <a:r>
              <a:rPr lang="en-AU" dirty="0" smtClean="0">
                <a:solidFill>
                  <a:srgbClr val="000000"/>
                </a:solidFill>
                <a:ea typeface="Times New Roman"/>
              </a:rPr>
              <a:t>Engineering, ICT and Education; Principals of TAFE</a:t>
            </a: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 colleges; </a:t>
            </a:r>
            <a:r>
              <a:rPr lang="en-AU" dirty="0" smtClean="0">
                <a:solidFill>
                  <a:srgbClr val="000000"/>
                </a:solidFill>
                <a:ea typeface="Times New Roman"/>
              </a:rPr>
              <a:t>Mathematics teachers; and Indigenous</a:t>
            </a: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 r</a:t>
            </a:r>
            <a:r>
              <a:rPr lang="en-AU" dirty="0" smtClean="0">
                <a:solidFill>
                  <a:srgbClr val="000000"/>
                </a:solidFill>
                <a:ea typeface="Times New Roman"/>
              </a:rPr>
              <a:t>ole models.</a:t>
            </a:r>
          </a:p>
          <a:p>
            <a:pPr marL="171210" indent="-171210"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456560" algn="l"/>
              </a:tabLst>
            </a:pPr>
            <a:r>
              <a:rPr lang="en-AU" u="sng" dirty="0" smtClean="0">
                <a:solidFill>
                  <a:srgbClr val="000000"/>
                </a:solidFill>
                <a:ea typeface="Times New Roman"/>
              </a:rPr>
              <a:t>Outcomes</a:t>
            </a:r>
            <a:r>
              <a:rPr lang="en-AU" u="none" dirty="0" smtClean="0">
                <a:solidFill>
                  <a:srgbClr val="000000"/>
                </a:solidFill>
                <a:ea typeface="Times New Roman"/>
              </a:rPr>
              <a:t> </a:t>
            </a:r>
            <a:r>
              <a:rPr lang="en-AU" u="none" baseline="0" dirty="0" smtClean="0">
                <a:solidFill>
                  <a:srgbClr val="000000"/>
                </a:solidFill>
                <a:ea typeface="Times New Roman"/>
              </a:rPr>
              <a:t>will</a:t>
            </a: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 include: </a:t>
            </a:r>
          </a:p>
          <a:p>
            <a:pPr marL="628410" lvl="1" indent="-171210"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456560" algn="l"/>
              </a:tabLst>
            </a:pP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A w</a:t>
            </a:r>
            <a:r>
              <a:rPr lang="en-AU" dirty="0" smtClean="0">
                <a:solidFill>
                  <a:srgbClr val="000000"/>
                </a:solidFill>
                <a:ea typeface="Times New Roman"/>
              </a:rPr>
              <a:t>hite paper on Indigenous engineering </a:t>
            </a:r>
          </a:p>
          <a:p>
            <a:pPr marL="628410" lvl="1" indent="-171210"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456560" algn="l"/>
              </a:tabLst>
            </a:pPr>
            <a:r>
              <a:rPr lang="en-AU" dirty="0" smtClean="0">
                <a:solidFill>
                  <a:srgbClr val="000000"/>
                </a:solidFill>
                <a:ea typeface="Times New Roman"/>
              </a:rPr>
              <a:t>Initiatives and strategies for developing engineering pathways</a:t>
            </a:r>
          </a:p>
          <a:p>
            <a:pPr marL="628410" lvl="1" indent="-171210"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456560" algn="l"/>
              </a:tabLst>
            </a:pPr>
            <a:r>
              <a:rPr lang="en-AU" dirty="0" smtClean="0">
                <a:solidFill>
                  <a:srgbClr val="000000"/>
                </a:solidFill>
                <a:ea typeface="Times New Roman"/>
              </a:rPr>
              <a:t>Commitment from all key stakeholders</a:t>
            </a:r>
          </a:p>
          <a:p>
            <a:pPr marL="628410" lvl="1" indent="-171210"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456560" algn="l"/>
              </a:tabLst>
            </a:pPr>
            <a:r>
              <a:rPr lang="en-AU" dirty="0" smtClean="0">
                <a:solidFill>
                  <a:srgbClr val="000000"/>
                </a:solidFill>
                <a:ea typeface="Times New Roman"/>
              </a:rPr>
              <a:t>Momentum and follow through.</a:t>
            </a:r>
          </a:p>
          <a:p>
            <a:pPr marL="342420" indent="-342420">
              <a:buClr>
                <a:srgbClr val="000000"/>
              </a:buClr>
              <a:buFont typeface="Symbol"/>
              <a:buChar char=""/>
              <a:tabLst>
                <a:tab pos="456560" algn="l"/>
              </a:tabLst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National Summit will be held on 18-19 June next year.</a:t>
            </a:r>
          </a:p>
          <a:p>
            <a:pPr marL="342420" indent="-342420">
              <a:buClr>
                <a:srgbClr val="000000"/>
              </a:buClr>
              <a:buFont typeface="Symbol"/>
              <a:buChar char=""/>
              <a:tabLst>
                <a:tab pos="456560" algn="l"/>
              </a:tabLst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will also be a pre-summit forum held on 19 September this year to give key stakeholders an opportunity to contribute to shaping the Summit.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42420" indent="-342420">
              <a:buClr>
                <a:srgbClr val="000000"/>
              </a:buClr>
              <a:buFont typeface="Symbol"/>
              <a:buChar char=""/>
              <a:tabLst>
                <a:tab pos="456560" algn="l"/>
              </a:tabLst>
            </a:pPr>
            <a:endParaRPr lang="en-AU" dirty="0" smtClean="0">
              <a:solidFill>
                <a:srgbClr val="000000"/>
              </a:solidFill>
              <a:ea typeface="Times New Roman"/>
            </a:endParaRPr>
          </a:p>
          <a:p>
            <a:pPr>
              <a:buClr>
                <a:srgbClr val="000000"/>
              </a:buClr>
              <a:tabLst>
                <a:tab pos="456560" algn="l"/>
              </a:tabLst>
            </a:pPr>
            <a:r>
              <a:rPr lang="en-AU" dirty="0" smtClean="0">
                <a:latin typeface="+mn-lt"/>
                <a:ea typeface="Cambria"/>
                <a:cs typeface="Times New Roman"/>
              </a:rPr>
              <a:t>Other elements of the HEPPP project</a:t>
            </a:r>
            <a:r>
              <a:rPr lang="en-AU" baseline="0" dirty="0" smtClean="0">
                <a:latin typeface="+mn-lt"/>
                <a:ea typeface="Cambria"/>
                <a:cs typeface="Times New Roman"/>
              </a:rPr>
              <a:t> being run by the University of Melbourne are:</a:t>
            </a:r>
            <a:endParaRPr lang="en-AU" dirty="0" smtClean="0">
              <a:solidFill>
                <a:srgbClr val="000000"/>
              </a:solidFill>
              <a:ea typeface="Cambria"/>
            </a:endParaRPr>
          </a:p>
          <a:p>
            <a:pPr marL="171210" indent="-171210"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456560" algn="l"/>
              </a:tabLst>
            </a:pPr>
            <a:r>
              <a:rPr lang="en-AU" dirty="0" smtClean="0">
                <a:latin typeface="+mn-lt"/>
                <a:ea typeface="Cambria"/>
                <a:cs typeface="Times New Roman"/>
              </a:rPr>
              <a:t>A pilot scholarship for Indigenous student on an engineering pathway</a:t>
            </a:r>
          </a:p>
          <a:p>
            <a:pPr marL="171210" indent="-171210"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456560" algn="l"/>
              </a:tabLst>
            </a:pPr>
            <a:r>
              <a:rPr lang="en-AU" dirty="0" smtClean="0">
                <a:latin typeface="+mn-lt"/>
                <a:ea typeface="Cambria"/>
                <a:cs typeface="Times New Roman"/>
              </a:rPr>
              <a:t>An Indigenous academic enrichment program for</a:t>
            </a:r>
            <a:r>
              <a:rPr lang="en-AU" dirty="0" smtClean="0"/>
              <a:t> Indigenous school students and their teachers (with initial STEM focus)</a:t>
            </a:r>
          </a:p>
          <a:p>
            <a:pPr marL="171210" indent="-171210"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456560" algn="l"/>
              </a:tabLst>
            </a:pPr>
            <a:r>
              <a:rPr lang="en-AU" dirty="0" smtClean="0">
                <a:latin typeface="+mn-lt"/>
                <a:ea typeface="Cambria"/>
                <a:cs typeface="Times New Roman"/>
              </a:rPr>
              <a:t>A Bachelor of Science (Extended) including bridging subjects in mathematics and science.</a:t>
            </a:r>
            <a:endParaRPr lang="en-AU" dirty="0" smtClean="0"/>
          </a:p>
          <a:p>
            <a:endParaRPr lang="en-AU" dirty="0" smtClean="0">
              <a:solidFill>
                <a:srgbClr val="000000"/>
              </a:solidFill>
              <a:ea typeface="Times New Roman"/>
            </a:endParaRPr>
          </a:p>
          <a:p>
            <a:pPr marL="342420" indent="-342420">
              <a:buClr>
                <a:srgbClr val="000000"/>
              </a:buClr>
              <a:buFont typeface="Symbol"/>
              <a:buChar char=""/>
              <a:tabLst>
                <a:tab pos="456560" algn="l"/>
              </a:tabLst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DD60-05ED-450B-BA61-A2A6598777D2}" type="slidenum">
              <a:rPr lang="en-AU" smtClean="0">
                <a:solidFill>
                  <a:prstClr val="black"/>
                </a:solidFill>
              </a:rPr>
              <a:pPr/>
              <a:t>16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28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70050" y="355600"/>
            <a:ext cx="3703638" cy="277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46509" y="3523159"/>
            <a:ext cx="5976663" cy="6048672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/>
              <a:buNone/>
              <a:tabLst>
                <a:tab pos="456560" algn="l"/>
              </a:tabLst>
              <a:defRPr/>
            </a:pPr>
            <a:r>
              <a:rPr lang="en-AU" dirty="0" smtClean="0">
                <a:solidFill>
                  <a:srgbClr val="000000"/>
                </a:solidFill>
                <a:ea typeface="Times New Roman"/>
              </a:rPr>
              <a:t>Contacts: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/>
              <a:buNone/>
              <a:tabLst>
                <a:tab pos="456560" algn="l"/>
              </a:tabLst>
              <a:defRPr/>
            </a:pPr>
            <a:endParaRPr lang="en-AU" dirty="0" smtClean="0">
              <a:solidFill>
                <a:srgbClr val="000000"/>
              </a:solidFill>
              <a:ea typeface="Times New Roman"/>
            </a:endParaRPr>
          </a:p>
          <a:p>
            <a:pPr marL="342420" marR="0" indent="-3424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/>
              <a:buChar char=""/>
              <a:tabLst>
                <a:tab pos="456560" algn="l"/>
              </a:tabLst>
              <a:defRPr/>
            </a:pPr>
            <a:r>
              <a:rPr lang="en-AU" dirty="0" smtClean="0">
                <a:solidFill>
                  <a:srgbClr val="000000"/>
                </a:solidFill>
                <a:ea typeface="Times New Roman"/>
              </a:rPr>
              <a:t>If you’d like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attend the 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pre-summit forum and/or the summit itself, or you would like more information, </a:t>
            </a:r>
            <a:r>
              <a:rPr lang="en-AU" dirty="0" smtClean="0">
                <a:solidFill>
                  <a:srgbClr val="000000"/>
                </a:solidFill>
                <a:ea typeface="Times New Roman"/>
              </a:rPr>
              <a:t>please contact Shanika Karunasekera,</a:t>
            </a: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 who is Assistant Dean 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Equity and Diversity), in the Department of Computing and Information Systems at the Melbourne School of Engineering.</a:t>
            </a:r>
            <a:endParaRPr lang="en-AU" b="1" dirty="0" smtClean="0">
              <a:solidFill>
                <a:srgbClr val="000000"/>
              </a:solidFill>
              <a:ea typeface="Times New Roman"/>
            </a:endParaRPr>
          </a:p>
          <a:p>
            <a:pPr marL="342420" indent="-342420">
              <a:buClr>
                <a:srgbClr val="000000"/>
              </a:buClr>
              <a:buFont typeface="Symbol"/>
              <a:buChar char=""/>
              <a:tabLst>
                <a:tab pos="456560" algn="l"/>
              </a:tabLst>
            </a:pPr>
            <a:r>
              <a:rPr lang="en-AU" dirty="0" smtClean="0">
                <a:solidFill>
                  <a:srgbClr val="000000"/>
                </a:solidFill>
                <a:ea typeface="Times New Roman"/>
              </a:rPr>
              <a:t>If you’d </a:t>
            </a:r>
            <a:r>
              <a:rPr lang="en-AU" dirty="0">
                <a:solidFill>
                  <a:srgbClr val="000000"/>
                </a:solidFill>
                <a:ea typeface="Times New Roman"/>
              </a:rPr>
              <a:t>like more information on </a:t>
            </a:r>
            <a:r>
              <a:rPr lang="en-AU" dirty="0" smtClean="0">
                <a:solidFill>
                  <a:srgbClr val="000000"/>
                </a:solidFill>
                <a:ea typeface="Times New Roman"/>
              </a:rPr>
              <a:t>ATSIHEAC’s work, </a:t>
            </a:r>
            <a:r>
              <a:rPr lang="en-AU" dirty="0">
                <a:solidFill>
                  <a:srgbClr val="000000"/>
                </a:solidFill>
                <a:ea typeface="Times New Roman"/>
              </a:rPr>
              <a:t>please contact the Council’s secretariat in the Department of Education</a:t>
            </a:r>
            <a:r>
              <a:rPr lang="en-AU" dirty="0" smtClean="0">
                <a:solidFill>
                  <a:srgbClr val="000000"/>
                </a:solidFill>
                <a:ea typeface="Times New Roman"/>
              </a:rPr>
              <a:t>.</a:t>
            </a:r>
          </a:p>
          <a:p>
            <a:pPr marL="0" indent="0">
              <a:buClr>
                <a:srgbClr val="000000"/>
              </a:buClr>
              <a:buFont typeface="Symbol"/>
              <a:buNone/>
              <a:tabLst>
                <a:tab pos="456560" algn="l"/>
              </a:tabLst>
            </a:pPr>
            <a:endParaRPr lang="en-AU" dirty="0">
              <a:solidFill>
                <a:srgbClr val="000000"/>
              </a:solidFill>
              <a:ea typeface="Times New Roman"/>
            </a:endParaRPr>
          </a:p>
          <a:p>
            <a:pPr marL="342420" indent="-342420">
              <a:buClr>
                <a:srgbClr val="000000"/>
              </a:buClr>
              <a:buFont typeface="Symbol"/>
              <a:buChar char=""/>
              <a:tabLst>
                <a:tab pos="456560" algn="l"/>
              </a:tabLst>
            </a:pPr>
            <a:r>
              <a:rPr lang="en-AU" dirty="0">
                <a:solidFill>
                  <a:srgbClr val="000000"/>
                </a:solidFill>
                <a:ea typeface="Times New Roman"/>
              </a:rPr>
              <a:t>I’m happy to take </a:t>
            </a:r>
            <a:r>
              <a:rPr lang="en-AU" dirty="0" smtClean="0">
                <a:solidFill>
                  <a:srgbClr val="000000"/>
                </a:solidFill>
                <a:ea typeface="Times New Roman"/>
              </a:rPr>
              <a:t>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DD60-05ED-450B-BA61-A2A6598777D2}" type="slidenum">
              <a:rPr lang="en-AU" smtClean="0">
                <a:solidFill>
                  <a:prstClr val="black"/>
                </a:solidFill>
              </a:rPr>
              <a:pPr/>
              <a:t>17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2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9338" y="355600"/>
            <a:ext cx="2767012" cy="2076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3307135"/>
            <a:ext cx="5438140" cy="6402639"/>
          </a:xfrm>
        </p:spPr>
        <p:txBody>
          <a:bodyPr/>
          <a:lstStyle/>
          <a:p>
            <a:pPr lvl="0"/>
            <a:r>
              <a:rPr lang="en-AU" dirty="0"/>
              <a:t>About ATSIHEAC:</a:t>
            </a:r>
          </a:p>
          <a:p>
            <a:pPr marL="171210" indent="-171210">
              <a:buFont typeface="Arial" panose="020B0604020202020204" pitchFamily="34" charset="0"/>
              <a:buChar char="•"/>
            </a:pPr>
            <a:r>
              <a:rPr lang="en-AU" dirty="0"/>
              <a:t>The Council was established in 2012, following the Behrendt Review of Indigenous higher </a:t>
            </a:r>
            <a:r>
              <a:rPr lang="en-AU" dirty="0" smtClean="0"/>
              <a:t>education</a:t>
            </a:r>
            <a:endParaRPr lang="en-AU" dirty="0"/>
          </a:p>
          <a:p>
            <a:pPr marL="171210" indent="-171210">
              <a:buFont typeface="Arial" panose="020B0604020202020204" pitchFamily="34" charset="0"/>
              <a:buChar char="•"/>
            </a:pPr>
            <a:r>
              <a:rPr lang="en-AU" dirty="0"/>
              <a:t>Membership comprises Indigenous academics, and individuals selected for their expertise in business, governance and university leadership</a:t>
            </a:r>
          </a:p>
          <a:p>
            <a:pPr marL="171210" indent="-171210">
              <a:buFont typeface="Arial" panose="020B0604020202020204" pitchFamily="34" charset="0"/>
              <a:buChar char="•"/>
            </a:pPr>
            <a:r>
              <a:rPr lang="en-AU" dirty="0" smtClean="0"/>
              <a:t>Universities </a:t>
            </a:r>
            <a:r>
              <a:rPr lang="en-AU" dirty="0"/>
              <a:t>Australia and the National Aboriginal and Torres Strait Islander Higher Education </a:t>
            </a:r>
            <a:r>
              <a:rPr lang="en-AU" dirty="0" smtClean="0"/>
              <a:t>Consortium also send observers.</a:t>
            </a:r>
            <a:endParaRPr lang="en-AU" dirty="0"/>
          </a:p>
          <a:p>
            <a:pPr lvl="0"/>
            <a:endParaRPr lang="en-AU" dirty="0"/>
          </a:p>
          <a:p>
            <a:r>
              <a:rPr lang="en-AU" dirty="0"/>
              <a:t>Current members:</a:t>
            </a:r>
          </a:p>
          <a:p>
            <a:pPr marL="171210" indent="-171210">
              <a:buFont typeface="Arial" panose="020B0604020202020204" pitchFamily="34" charset="0"/>
              <a:buChar char="•"/>
            </a:pPr>
            <a:r>
              <a:rPr lang="en-AU" dirty="0"/>
              <a:t>Professor Ian Anderson, University of Melbourne, Co-Chair and Executive Member</a:t>
            </a:r>
          </a:p>
          <a:p>
            <a:pPr marL="171210" indent="-171210">
              <a:buFont typeface="Arial" panose="020B0604020202020204" pitchFamily="34" charset="0"/>
              <a:buChar char="•"/>
            </a:pPr>
            <a:r>
              <a:rPr lang="en-AU" dirty="0"/>
              <a:t>Professor Jill Milroy, University of Western Australia, Executive Member</a:t>
            </a:r>
          </a:p>
          <a:p>
            <a:pPr marL="171210" indent="-171210">
              <a:buFont typeface="Arial" panose="020B0604020202020204" pitchFamily="34" charset="0"/>
              <a:buChar char="•"/>
            </a:pPr>
            <a:r>
              <a:rPr lang="en-AU" dirty="0"/>
              <a:t>Ms Rosie Southwood, Wesfarmers Limited, Executive Member</a:t>
            </a:r>
          </a:p>
          <a:p>
            <a:pPr marL="171210" indent="-171210">
              <a:buFont typeface="Arial" panose="020B0604020202020204" pitchFamily="34" charset="0"/>
              <a:buChar char="•"/>
            </a:pPr>
            <a:r>
              <a:rPr lang="en-AU" dirty="0"/>
              <a:t>Professor Toni Downes, Charles Sturt University</a:t>
            </a:r>
          </a:p>
          <a:p>
            <a:pPr marL="171210" indent="-171210">
              <a:buFont typeface="Arial" panose="020B0604020202020204" pitchFamily="34" charset="0"/>
              <a:buChar char="•"/>
            </a:pPr>
            <a:r>
              <a:rPr lang="en-AU" dirty="0"/>
              <a:t>Professor Sandra Eades, The University of Sydney</a:t>
            </a:r>
          </a:p>
          <a:p>
            <a:pPr marL="171210" indent="-171210">
              <a:buFont typeface="Arial" panose="020B0604020202020204" pitchFamily="34" charset="0"/>
              <a:buChar char="•"/>
            </a:pPr>
            <a:r>
              <a:rPr lang="en-AU" dirty="0"/>
              <a:t>Professor Shane Houston, The University of Sydney</a:t>
            </a:r>
          </a:p>
          <a:p>
            <a:pPr marL="171210" indent="-171210">
              <a:buFont typeface="Arial" panose="020B0604020202020204" pitchFamily="34" charset="0"/>
              <a:buChar char="•"/>
            </a:pPr>
            <a:r>
              <a:rPr lang="en-AU" dirty="0"/>
              <a:t>Professor Steven Larkin, Charles Darwin University</a:t>
            </a:r>
          </a:p>
          <a:p>
            <a:pPr marL="171210" indent="-171210">
              <a:buFont typeface="Arial" panose="020B0604020202020204" pitchFamily="34" charset="0"/>
              <a:buChar char="•"/>
            </a:pPr>
            <a:r>
              <a:rPr lang="en-AU" dirty="0"/>
              <a:t>Professor Michael McDaniel, University of Technology, Sydney</a:t>
            </a:r>
          </a:p>
          <a:p>
            <a:pPr marL="171210" indent="-171210">
              <a:buFont typeface="Arial" panose="020B0604020202020204" pitchFamily="34" charset="0"/>
              <a:buChar char="•"/>
            </a:pPr>
            <a:r>
              <a:rPr lang="en-AU" dirty="0"/>
              <a:t>Professor Michael McManus, The University of Queensland</a:t>
            </a:r>
          </a:p>
          <a:p>
            <a:pPr marL="171210" indent="-171210">
              <a:buFont typeface="Arial" panose="020B0604020202020204" pitchFamily="34" charset="0"/>
              <a:buChar char="•"/>
            </a:pPr>
            <a:r>
              <a:rPr lang="en-AU" dirty="0"/>
              <a:t>Professor Andrew Wells, University of Tasmania</a:t>
            </a:r>
          </a:p>
          <a:p>
            <a:pPr marL="171210" indent="-171210">
              <a:buFont typeface="Arial" panose="020B0604020202020204" pitchFamily="34" charset="0"/>
              <a:buChar char="•"/>
            </a:pPr>
            <a:r>
              <a:rPr lang="en-AU" dirty="0"/>
              <a:t>Professor Greg Hill, University of the Sunshine Coast</a:t>
            </a:r>
          </a:p>
          <a:p>
            <a:pPr marL="171210" indent="-171210">
              <a:buFont typeface="Arial" panose="020B0604020202020204" pitchFamily="34" charset="0"/>
              <a:buChar char="•"/>
            </a:pPr>
            <a:r>
              <a:rPr lang="en-AU" dirty="0"/>
              <a:t>Ms Jillian Miller, University of South Australia</a:t>
            </a:r>
          </a:p>
          <a:p>
            <a:pPr marL="171210" indent="-171210">
              <a:buFont typeface="Arial" panose="020B0604020202020204" pitchFamily="34" charset="0"/>
              <a:buChar char="•"/>
            </a:pPr>
            <a:r>
              <a:rPr lang="en-AU" dirty="0"/>
              <a:t>Mr Russell Taylor, Australian Institute of Aboriginal and Torres Strait Islander Studies [Observer]</a:t>
            </a:r>
          </a:p>
          <a:p>
            <a:pPr marL="171210" indent="-171210">
              <a:buFont typeface="Arial" panose="020B0604020202020204" pitchFamily="34" charset="0"/>
              <a:buChar char="•"/>
            </a:pPr>
            <a:r>
              <a:rPr lang="en-US" dirty="0"/>
              <a:t>Professor Peter Buckskin, Chair, </a:t>
            </a:r>
            <a:r>
              <a:rPr lang="en-US" dirty="0" err="1"/>
              <a:t>NATSIHEC</a:t>
            </a:r>
            <a:r>
              <a:rPr lang="en-US" dirty="0"/>
              <a:t> [Observer]</a:t>
            </a:r>
            <a:endParaRPr lang="en-AU" dirty="0"/>
          </a:p>
          <a:p>
            <a:pPr lvl="0"/>
            <a:endParaRPr lang="en-AU" u="sng" dirty="0" smtClean="0"/>
          </a:p>
          <a:p>
            <a:pPr marL="171210" indent="-171210">
              <a:buFont typeface="Arial" panose="020B0604020202020204" pitchFamily="34" charset="0"/>
              <a:buChar char="•"/>
            </a:pPr>
            <a:endParaRPr lang="en-AU" dirty="0"/>
          </a:p>
          <a:p>
            <a:endParaRPr lang="en-AU" u="sng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DD60-05ED-450B-BA61-A2A6598777D2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592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58975" y="355600"/>
            <a:ext cx="3414713" cy="2562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46509" y="3091111"/>
            <a:ext cx="5976663" cy="6480720"/>
          </a:xfrm>
        </p:spPr>
        <p:txBody>
          <a:bodyPr/>
          <a:lstStyle/>
          <a:p>
            <a:r>
              <a:rPr lang="en-AU" dirty="0" smtClean="0"/>
              <a:t>The Aboriginal and Torres Strait Islander Higher Education Advisory</a:t>
            </a:r>
            <a:r>
              <a:rPr lang="en-AU" baseline="0" dirty="0" smtClean="0"/>
              <a:t> Council </a:t>
            </a:r>
            <a:r>
              <a:rPr lang="en-AU" dirty="0" smtClean="0"/>
              <a:t>envisages </a:t>
            </a:r>
            <a:r>
              <a:rPr lang="en-AU" dirty="0"/>
              <a:t>a higher education sector </a:t>
            </a:r>
            <a:r>
              <a:rPr lang="en-AU" dirty="0" smtClean="0"/>
              <a:t>where:</a:t>
            </a:r>
            <a:endParaRPr lang="en-AU" dirty="0"/>
          </a:p>
          <a:p>
            <a:endParaRPr lang="en-AU" dirty="0"/>
          </a:p>
          <a:p>
            <a:pPr marL="342420" indent="-342420">
              <a:buClr>
                <a:srgbClr val="000000"/>
              </a:buClr>
              <a:buFont typeface="+mj-lt"/>
              <a:buAutoNum type="arabicPeriod"/>
              <a:tabLst>
                <a:tab pos="456560" algn="l"/>
              </a:tabLst>
            </a:pPr>
            <a:r>
              <a:rPr lang="en-AU" dirty="0" smtClean="0">
                <a:solidFill>
                  <a:srgbClr val="000000"/>
                </a:solidFill>
                <a:ea typeface="Times New Roman"/>
              </a:rPr>
              <a:t>Indigenous people succeed across a broad range of disciplines.</a:t>
            </a: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 </a:t>
            </a:r>
            <a:r>
              <a:rPr lang="en-AU" dirty="0" smtClean="0">
                <a:solidFill>
                  <a:srgbClr val="000000"/>
                </a:solidFill>
                <a:ea typeface="Times New Roman"/>
                <a:cs typeface="Times New Roman"/>
              </a:rPr>
              <a:t>A simple focus on participation is not sufficient.</a:t>
            </a:r>
            <a:endParaRPr lang="en-AU" dirty="0" smtClean="0">
              <a:latin typeface="Times New Roman"/>
              <a:ea typeface="Times New Roman"/>
              <a:cs typeface="Times New Roman"/>
            </a:endParaRPr>
          </a:p>
          <a:p>
            <a:pPr marL="342420" marR="0" indent="-3424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>
                <a:tab pos="456560" algn="l"/>
              </a:tabLst>
              <a:defRPr/>
            </a:pPr>
            <a:r>
              <a:rPr lang="en-AU" dirty="0" smtClean="0">
                <a:solidFill>
                  <a:srgbClr val="000000"/>
                </a:solidFill>
                <a:ea typeface="Times New Roman"/>
              </a:rPr>
              <a:t>Indigenous knowledges and perspectives are valued and embedded across university</a:t>
            </a: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 business.</a:t>
            </a:r>
            <a:endParaRPr lang="en-AU" dirty="0" smtClean="0">
              <a:latin typeface="Times New Roman"/>
              <a:ea typeface="Times New Roman"/>
            </a:endParaRPr>
          </a:p>
          <a:p>
            <a:pPr marL="342420" indent="-342420">
              <a:buClr>
                <a:srgbClr val="000000"/>
              </a:buClr>
              <a:buFont typeface="+mj-lt"/>
              <a:buAutoNum type="arabicPeriod"/>
              <a:tabLst>
                <a:tab pos="456560" algn="l"/>
              </a:tabLst>
            </a:pPr>
            <a:r>
              <a:rPr lang="en-AU" dirty="0" smtClean="0">
                <a:solidFill>
                  <a:srgbClr val="000000"/>
                </a:solidFill>
                <a:ea typeface="Times New Roman"/>
              </a:rPr>
              <a:t>Indigenous people </a:t>
            </a:r>
            <a:r>
              <a:rPr lang="en-AU" dirty="0">
                <a:solidFill>
                  <a:srgbClr val="000000"/>
                </a:solidFill>
                <a:ea typeface="Times New Roman"/>
              </a:rPr>
              <a:t>are represented at all levels of the academy, </a:t>
            </a:r>
            <a:r>
              <a:rPr lang="en-AU" dirty="0" smtClean="0">
                <a:solidFill>
                  <a:srgbClr val="000000"/>
                </a:solidFill>
                <a:ea typeface="Times New Roman"/>
              </a:rPr>
              <a:t>including</a:t>
            </a: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 in academic and decision-making roles.</a:t>
            </a:r>
            <a:endParaRPr lang="en-AU" dirty="0">
              <a:latin typeface="Times New Roman"/>
              <a:ea typeface="Times New Roman"/>
              <a:cs typeface="Times New Roman"/>
            </a:endParaRPr>
          </a:p>
          <a:p>
            <a:pPr marL="342420" indent="-342420">
              <a:buClr>
                <a:srgbClr val="000000"/>
              </a:buClr>
              <a:buFont typeface="+mj-lt"/>
              <a:buAutoNum type="arabicPeriod"/>
              <a:tabLst>
                <a:tab pos="456560" algn="l"/>
              </a:tabLst>
            </a:pPr>
            <a:r>
              <a:rPr lang="en-AU" dirty="0" smtClean="0">
                <a:solidFill>
                  <a:srgbClr val="000000"/>
                </a:solidFill>
                <a:ea typeface="Times New Roman"/>
              </a:rPr>
              <a:t>Finance is sustainable and optimally </a:t>
            </a:r>
            <a:r>
              <a:rPr lang="en-AU" dirty="0">
                <a:solidFill>
                  <a:srgbClr val="000000"/>
                </a:solidFill>
                <a:ea typeface="Times New Roman"/>
              </a:rPr>
              <a:t>configured to </a:t>
            </a:r>
            <a:r>
              <a:rPr lang="en-AU" dirty="0" smtClean="0">
                <a:solidFill>
                  <a:srgbClr val="000000"/>
                </a:solidFill>
                <a:ea typeface="Times New Roman"/>
              </a:rPr>
              <a:t>maximise</a:t>
            </a: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 </a:t>
            </a:r>
            <a:r>
              <a:rPr lang="en-AU" dirty="0" smtClean="0">
                <a:solidFill>
                  <a:srgbClr val="000000"/>
                </a:solidFill>
                <a:ea typeface="Times New Roman"/>
              </a:rPr>
              <a:t>outcomes.</a:t>
            </a:r>
            <a:endParaRPr lang="en-AU" dirty="0">
              <a:latin typeface="Times New Roman"/>
              <a:ea typeface="Times New Roman"/>
            </a:endParaRPr>
          </a:p>
          <a:p>
            <a:pPr marL="342420" indent="-342420">
              <a:buClr>
                <a:srgbClr val="000000"/>
              </a:buClr>
              <a:buFont typeface="+mj-lt"/>
              <a:buAutoNum type="arabicPeriod"/>
              <a:tabLst>
                <a:tab pos="456560" algn="l"/>
              </a:tabLst>
            </a:pPr>
            <a:r>
              <a:rPr lang="en-AU" dirty="0" smtClean="0">
                <a:solidFill>
                  <a:srgbClr val="000000"/>
                </a:solidFill>
                <a:ea typeface="Times New Roman"/>
              </a:rPr>
              <a:t>Progress is monitored and reported at </a:t>
            </a:r>
            <a:r>
              <a:rPr lang="en-AU" dirty="0">
                <a:solidFill>
                  <a:srgbClr val="000000"/>
                </a:solidFill>
                <a:ea typeface="Times New Roman"/>
              </a:rPr>
              <a:t>institutional and sectoral </a:t>
            </a:r>
            <a:r>
              <a:rPr lang="en-AU" dirty="0" smtClean="0">
                <a:solidFill>
                  <a:srgbClr val="000000"/>
                </a:solidFill>
                <a:ea typeface="Times New Roman"/>
              </a:rPr>
              <a:t>levels.</a:t>
            </a:r>
            <a:endParaRPr lang="en-AU" dirty="0">
              <a:latin typeface="Times New Roman"/>
              <a:ea typeface="Times New Roman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DD60-05ED-450B-BA61-A2A6598777D2}" type="slidenum">
              <a:rPr lang="en-AU" smtClean="0"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592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9338" y="355600"/>
            <a:ext cx="2767012" cy="2076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0000"/>
              </a:buClr>
              <a:tabLst>
                <a:tab pos="456560" algn="l"/>
              </a:tabLst>
            </a:pPr>
            <a:r>
              <a:rPr lang="en-AU" dirty="0"/>
              <a:t>Behrendt Review:</a:t>
            </a:r>
          </a:p>
          <a:p>
            <a:pPr marL="342420" marR="0" indent="-3424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/>
              <a:buChar char=""/>
              <a:tabLst>
                <a:tab pos="456560" algn="l"/>
              </a:tabLst>
              <a:defRPr/>
            </a:pPr>
            <a:r>
              <a:rPr lang="en-AU" dirty="0" smtClean="0"/>
              <a:t>Higher education plays a significant part in Indigenous social and economic development and should be conceptualised as part of broader human capital strategy.</a:t>
            </a:r>
          </a:p>
          <a:p>
            <a:pPr marL="342420" indent="-342420">
              <a:buClr>
                <a:srgbClr val="000000"/>
              </a:buClr>
              <a:buFont typeface="Symbol"/>
              <a:buChar char=""/>
              <a:tabLst>
                <a:tab pos="456560" algn="l"/>
              </a:tabLst>
            </a:pPr>
            <a:r>
              <a:rPr lang="en-AU" dirty="0" smtClean="0"/>
              <a:t>The </a:t>
            </a:r>
            <a:r>
              <a:rPr lang="en-AU" dirty="0"/>
              <a:t>Behrendt Review found that </a:t>
            </a:r>
            <a:r>
              <a:rPr lang="en-AU" dirty="0" smtClean="0"/>
              <a:t>the clustering</a:t>
            </a:r>
            <a:r>
              <a:rPr lang="en-AU" baseline="0" dirty="0" smtClean="0"/>
              <a:t> of </a:t>
            </a:r>
            <a:r>
              <a:rPr lang="en-AU" dirty="0" smtClean="0"/>
              <a:t>Indigenous student participation within </a:t>
            </a:r>
            <a:r>
              <a:rPr lang="en-AU" dirty="0"/>
              <a:t>a narrow range of </a:t>
            </a:r>
            <a:r>
              <a:rPr lang="en-AU" dirty="0" smtClean="0"/>
              <a:t>disciplines was working against</a:t>
            </a:r>
            <a:r>
              <a:rPr lang="en-AU" baseline="0" dirty="0" smtClean="0"/>
              <a:t> a</a:t>
            </a:r>
            <a:r>
              <a:rPr lang="en-AU" dirty="0" smtClean="0"/>
              <a:t>ccess to </a:t>
            </a:r>
            <a:r>
              <a:rPr lang="en-AU" dirty="0"/>
              <a:t>professional </a:t>
            </a:r>
            <a:r>
              <a:rPr lang="en-AU" dirty="0" smtClean="0"/>
              <a:t>careers.</a:t>
            </a:r>
            <a:endParaRPr lang="en-AU" dirty="0"/>
          </a:p>
          <a:p>
            <a:pPr marL="341780" lvl="0" indent="-342420">
              <a:buClr>
                <a:srgbClr val="000000"/>
              </a:buClr>
              <a:buFont typeface="Symbol"/>
              <a:buChar char=""/>
              <a:tabLst>
                <a:tab pos="456560" algn="l"/>
              </a:tabLst>
            </a:pPr>
            <a:r>
              <a:rPr lang="en-AU" dirty="0" smtClean="0"/>
              <a:t>It also reduces the capacity </a:t>
            </a:r>
            <a:r>
              <a:rPr lang="en-AU" dirty="0"/>
              <a:t>of </a:t>
            </a:r>
            <a:r>
              <a:rPr lang="en-AU" dirty="0" smtClean="0"/>
              <a:t>non-Indigenous professionals </a:t>
            </a:r>
            <a:r>
              <a:rPr lang="en-AU" dirty="0"/>
              <a:t>to understand and incorporate Indigenous knowledges and </a:t>
            </a:r>
            <a:r>
              <a:rPr lang="en-AU" dirty="0" smtClean="0"/>
              <a:t>perspectives.</a:t>
            </a:r>
            <a:endParaRPr lang="en-AU" dirty="0"/>
          </a:p>
          <a:p>
            <a:pPr marL="342420" indent="-342420">
              <a:buClr>
                <a:srgbClr val="000000"/>
              </a:buClr>
              <a:buFont typeface="Symbol"/>
              <a:buChar char=""/>
              <a:tabLst>
                <a:tab pos="456560" algn="l"/>
              </a:tabLst>
            </a:pPr>
            <a:r>
              <a:rPr lang="en-AU" dirty="0" smtClean="0"/>
              <a:t>According to recent Census data, </a:t>
            </a:r>
            <a:r>
              <a:rPr lang="en-AU" baseline="0" dirty="0" smtClean="0"/>
              <a:t>Labourer is the most common occupation reported by Indigenous people, and </a:t>
            </a:r>
            <a:r>
              <a:rPr lang="en-AU" dirty="0" smtClean="0"/>
              <a:t>only 11% of Indigenous</a:t>
            </a:r>
            <a:r>
              <a:rPr lang="en-AU" baseline="0" dirty="0" smtClean="0"/>
              <a:t> people report being employed as professionals.</a:t>
            </a:r>
            <a:endParaRPr lang="en-AU" dirty="0" smtClean="0"/>
          </a:p>
          <a:p>
            <a:pPr marL="342420" indent="-342420">
              <a:buClr>
                <a:srgbClr val="000000"/>
              </a:buClr>
              <a:buFont typeface="Symbol"/>
              <a:buChar char=""/>
              <a:tabLst>
                <a:tab pos="456560" algn="l"/>
              </a:tabLst>
            </a:pPr>
            <a:r>
              <a:rPr lang="en-AU" dirty="0" smtClean="0"/>
              <a:t>The Behrendt </a:t>
            </a:r>
            <a:r>
              <a:rPr lang="en-AU" dirty="0"/>
              <a:t>Review highlighted the role of </a:t>
            </a:r>
            <a:r>
              <a:rPr lang="en-AU" dirty="0" smtClean="0"/>
              <a:t>faculties </a:t>
            </a:r>
            <a:r>
              <a:rPr lang="en-AU" dirty="0"/>
              <a:t>in </a:t>
            </a:r>
            <a:r>
              <a:rPr lang="en-AU" dirty="0" smtClean="0"/>
              <a:t>students’ professional preparation.</a:t>
            </a:r>
            <a:endParaRPr lang="en-AU" dirty="0"/>
          </a:p>
          <a:p>
            <a:pPr marL="342420" indent="-342420">
              <a:buClr>
                <a:srgbClr val="000000"/>
              </a:buClr>
              <a:buFont typeface="Symbol"/>
              <a:buChar char=""/>
              <a:tabLst>
                <a:tab pos="456560" algn="l"/>
              </a:tabLst>
            </a:pPr>
            <a:r>
              <a:rPr lang="en-AU" dirty="0"/>
              <a:t>It recommended </a:t>
            </a:r>
            <a:r>
              <a:rPr lang="en-AU" dirty="0" smtClean="0"/>
              <a:t>faculties </a:t>
            </a:r>
            <a:r>
              <a:rPr lang="en-AU" dirty="0"/>
              <a:t>work with professional bodies, employers and communities to drive growth in the number and breadth of Indigenous </a:t>
            </a:r>
            <a:r>
              <a:rPr lang="en-AU" dirty="0" smtClean="0"/>
              <a:t>professionals.</a:t>
            </a:r>
            <a:endParaRPr lang="en-AU" dirty="0"/>
          </a:p>
          <a:p>
            <a:pPr marL="0" indent="0">
              <a:buClr>
                <a:srgbClr val="000000"/>
              </a:buClr>
              <a:buFont typeface="Symbol"/>
              <a:buNone/>
              <a:tabLst>
                <a:tab pos="456560" algn="l"/>
              </a:tabLst>
            </a:pPr>
            <a:endParaRPr lang="en-AU" dirty="0"/>
          </a:p>
          <a:p>
            <a:endParaRPr lang="en-AU" dirty="0"/>
          </a:p>
          <a:p>
            <a:r>
              <a:rPr lang="en-AU" sz="1100" i="1" dirty="0"/>
              <a:t>[Source for figures on slide: Anderson, I, 2011. Indigenous Pathways into the Professions, University of Melbourne]</a:t>
            </a:r>
          </a:p>
          <a:p>
            <a:pPr lvl="0"/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DD60-05ED-450B-BA61-A2A6598777D2}" type="slidenum">
              <a:rPr lang="en-AU" smtClean="0"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592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19338" y="355600"/>
            <a:ext cx="2767012" cy="2076450"/>
          </a:xfrm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/>
              <a:buNone/>
              <a:tabLst>
                <a:tab pos="456560" algn="l"/>
              </a:tabLst>
              <a:defRPr/>
            </a:pPr>
            <a:r>
              <a:rPr lang="en-AU" dirty="0" smtClean="0"/>
              <a:t>PISA data:</a:t>
            </a:r>
          </a:p>
          <a:p>
            <a:pPr marL="342420" marR="0" lvl="0" indent="-3424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/>
              <a:buChar char=""/>
              <a:tabLst>
                <a:tab pos="456560" algn="l"/>
              </a:tabLst>
              <a:defRPr/>
            </a:pPr>
            <a:r>
              <a:rPr lang="en-AU" dirty="0" smtClean="0"/>
              <a:t>This graph highlights</a:t>
            </a:r>
            <a:r>
              <a:rPr lang="en-AU" baseline="0" dirty="0" smtClean="0"/>
              <a:t> the issue we face in the STEM disciplines, and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challenge for Indigenous education policy. </a:t>
            </a:r>
          </a:p>
          <a:p>
            <a:pPr marL="342420" marR="0" lvl="0" indent="-3424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/>
              <a:buChar char=""/>
              <a:tabLst>
                <a:tab pos="456560" algn="l"/>
              </a:tabLst>
              <a:defRPr/>
            </a:pPr>
            <a:r>
              <a:rPr lang="en-US" altLang="en-US" baseline="0" dirty="0" smtClean="0"/>
              <a:t>As you know, on PISA Maths and Science results, there is a yawning gap between high performing Indigenous and non-Indigenous students.</a:t>
            </a:r>
          </a:p>
          <a:p>
            <a:pPr marL="342420" marR="0" lvl="0" indent="-3424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/>
              <a:buChar char=""/>
              <a:tabLst>
                <a:tab pos="456560" algn="l"/>
              </a:tabLst>
              <a:defRPr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Improved school retention and overall student performance over time has not necessarily translated into the high performance required for transition into higher education and the professions. </a:t>
            </a:r>
          </a:p>
          <a:p>
            <a:pPr marL="342420" marR="0" lvl="0" indent="-3424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/>
              <a:buChar char=""/>
              <a:tabLst>
                <a:tab pos="456560" algn="l"/>
              </a:tabLst>
              <a:defRPr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intervention to improve Indigenous outcomes must address this.</a:t>
            </a:r>
          </a:p>
          <a:p>
            <a:pPr marL="342420" marR="0" lvl="0" indent="-3424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/>
              <a:buChar char=""/>
              <a:tabLst>
                <a:tab pos="456560" algn="l"/>
              </a:tabLst>
              <a:defRPr/>
            </a:pPr>
            <a:r>
              <a:rPr lang="en-US" altLang="en-US" baseline="0" dirty="0" smtClean="0"/>
              <a:t>STEM educators and policy-makers need to focus attention on improving outcomes for the top 25%.</a:t>
            </a:r>
            <a:endParaRPr lang="en-US" altLang="en-US" dirty="0" smtClean="0"/>
          </a:p>
          <a:p>
            <a:pPr marL="0" indent="0">
              <a:buClr>
                <a:srgbClr val="000000"/>
              </a:buClr>
              <a:buFont typeface="Symbol"/>
              <a:buNone/>
              <a:tabLst>
                <a:tab pos="456560" algn="l"/>
              </a:tabLst>
            </a:pPr>
            <a:endParaRPr lang="en-AU" dirty="0" smtClean="0"/>
          </a:p>
          <a:p>
            <a:pPr>
              <a:buClr>
                <a:srgbClr val="000000"/>
              </a:buClr>
              <a:tabLst>
                <a:tab pos="456560" algn="l"/>
              </a:tabLst>
            </a:pPr>
            <a:r>
              <a:rPr lang="en-AU" dirty="0" smtClean="0"/>
              <a:t>ATSIHEAC STEM roundtable:</a:t>
            </a:r>
          </a:p>
          <a:p>
            <a:pPr marL="342420" indent="-342420" defTabSz="913120">
              <a:buClr>
                <a:srgbClr val="000000"/>
              </a:buClr>
              <a:buFont typeface="Symbol"/>
              <a:buChar char=""/>
              <a:tabLst>
                <a:tab pos="456560" algn="l"/>
              </a:tabLst>
              <a:defRPr/>
            </a:pPr>
            <a:r>
              <a:rPr lang="en-AU" dirty="0" smtClean="0"/>
              <a:t>Last December, our council started a roundtable conversation on participation by Aboriginal and Torres Strait Islander people in STEM education and related professions. </a:t>
            </a:r>
          </a:p>
          <a:p>
            <a:pPr marL="342420" indent="-342420" defTabSz="913120">
              <a:buClr>
                <a:srgbClr val="000000"/>
              </a:buClr>
              <a:buFont typeface="Symbol"/>
              <a:buChar char=""/>
              <a:tabLst>
                <a:tab pos="456560" algn="l"/>
              </a:tabLst>
              <a:defRPr/>
            </a:pPr>
            <a:r>
              <a:rPr lang="en-AU" dirty="0" smtClean="0"/>
              <a:t>Deans of STEM and Education faculties, and other leaders in the sector, were involved.</a:t>
            </a:r>
          </a:p>
          <a:p>
            <a:pPr marL="342420" indent="-342420" defTabSz="913120">
              <a:buClr>
                <a:srgbClr val="000000"/>
              </a:buClr>
              <a:buFont typeface="Symbol"/>
              <a:buChar char=""/>
              <a:tabLst>
                <a:tab pos="456560" algn="l"/>
              </a:tabLst>
              <a:defRPr/>
            </a:pPr>
            <a:r>
              <a:rPr lang="en-AU" dirty="0" smtClean="0"/>
              <a:t>They strongly endorsed the role of faculties in improving outcomes for Indigenous people, and suggested areas for action.</a:t>
            </a:r>
          </a:p>
          <a:p>
            <a:endParaRPr lang="en-US" alt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1910" indent="-2853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1400" indent="-2282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97960" indent="-2282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4520" indent="-2282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1080" indent="-2282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67639" indent="-2282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4199" indent="-2282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0759" indent="-2282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471AD7D-41FA-4F20-9231-D8789C867538}" type="slidenum">
              <a:rPr lang="en-US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1275" y="427038"/>
            <a:ext cx="4125913" cy="3095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46509" y="3667175"/>
            <a:ext cx="5976663" cy="5904656"/>
          </a:xfrm>
        </p:spPr>
        <p:txBody>
          <a:bodyPr/>
          <a:lstStyle/>
          <a:p>
            <a:pPr>
              <a:buClr>
                <a:srgbClr val="000000"/>
              </a:buClr>
              <a:tabLst>
                <a:tab pos="456560" algn="l"/>
              </a:tabLst>
            </a:pPr>
            <a:r>
              <a:rPr lang="en-AU" dirty="0" smtClean="0">
                <a:solidFill>
                  <a:srgbClr val="000000"/>
                </a:solidFill>
                <a:ea typeface="Times New Roman"/>
              </a:rPr>
              <a:t>Information Technology enrolments</a:t>
            </a: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 (Indigenous v. all students):</a:t>
            </a:r>
            <a:endParaRPr lang="en-AU" dirty="0" smtClean="0">
              <a:solidFill>
                <a:srgbClr val="000000"/>
              </a:solidFill>
              <a:ea typeface="Times New Roman"/>
            </a:endParaRPr>
          </a:p>
          <a:p>
            <a:pPr>
              <a:buClr>
                <a:srgbClr val="000000"/>
              </a:buClr>
              <a:tabLst>
                <a:tab pos="456560" algn="l"/>
              </a:tabLst>
            </a:pPr>
            <a:endParaRPr lang="en-AU" dirty="0">
              <a:solidFill>
                <a:srgbClr val="000000"/>
              </a:solidFill>
              <a:ea typeface="Times New Roman"/>
            </a:endParaRPr>
          </a:p>
          <a:p>
            <a:pPr marL="171210" indent="-171210"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456560" algn="l"/>
              </a:tabLst>
            </a:pPr>
            <a:r>
              <a:rPr lang="en-AU" dirty="0" smtClean="0">
                <a:solidFill>
                  <a:srgbClr val="000000"/>
                </a:solidFill>
                <a:ea typeface="Times New Roman"/>
              </a:rPr>
              <a:t>I’d like to show you some charts for Indigenous participation and outcomes in Information</a:t>
            </a: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 Technology.</a:t>
            </a:r>
          </a:p>
          <a:p>
            <a:pPr marL="171210" indent="-171210"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456560" algn="l"/>
              </a:tabLst>
            </a:pPr>
            <a:r>
              <a:rPr lang="en-AU" dirty="0" smtClean="0">
                <a:solidFill>
                  <a:srgbClr val="000000"/>
                </a:solidFill>
                <a:ea typeface="Times New Roman"/>
              </a:rPr>
              <a:t>In this chart,</a:t>
            </a: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 I’ve shown</a:t>
            </a:r>
            <a:r>
              <a:rPr lang="en-AU" dirty="0" smtClean="0">
                <a:solidFill>
                  <a:srgbClr val="000000"/>
                </a:solidFill>
                <a:ea typeface="Times New Roman"/>
              </a:rPr>
              <a:t> </a:t>
            </a:r>
            <a:r>
              <a:rPr lang="en-AU" u="sng" dirty="0">
                <a:solidFill>
                  <a:srgbClr val="000000"/>
                </a:solidFill>
                <a:ea typeface="Times New Roman"/>
              </a:rPr>
              <a:t>enrolments</a:t>
            </a:r>
            <a:r>
              <a:rPr lang="en-AU" dirty="0">
                <a:solidFill>
                  <a:srgbClr val="000000"/>
                </a:solidFill>
                <a:ea typeface="Times New Roman"/>
              </a:rPr>
              <a:t> in Information Technology for both Indigenous students and all students for the period </a:t>
            </a:r>
            <a:r>
              <a:rPr lang="en-AU" dirty="0" smtClean="0">
                <a:solidFill>
                  <a:srgbClr val="000000"/>
                </a:solidFill>
                <a:ea typeface="Times New Roman"/>
              </a:rPr>
              <a:t>2005-2012.</a:t>
            </a:r>
            <a:endParaRPr lang="en-AU" dirty="0">
              <a:solidFill>
                <a:srgbClr val="000000"/>
              </a:solidFill>
              <a:ea typeface="Times New Roman"/>
            </a:endParaRPr>
          </a:p>
          <a:p>
            <a:pPr marL="171210" indent="-171210"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456560" algn="l"/>
              </a:tabLst>
            </a:pPr>
            <a:r>
              <a:rPr lang="en-AU" dirty="0" smtClean="0">
                <a:solidFill>
                  <a:srgbClr val="000000"/>
                </a:solidFill>
                <a:ea typeface="Times New Roman"/>
              </a:rPr>
              <a:t>Obviously, the scales are different for the two groups, but the trend lines are revealing.</a:t>
            </a:r>
          </a:p>
          <a:p>
            <a:pPr marL="171210" indent="-171210"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456560" algn="l"/>
              </a:tabLst>
            </a:pPr>
            <a:r>
              <a:rPr lang="en-AU" dirty="0" smtClean="0">
                <a:solidFill>
                  <a:srgbClr val="000000"/>
                </a:solidFill>
                <a:ea typeface="Times New Roman"/>
              </a:rPr>
              <a:t>While </a:t>
            </a:r>
            <a:r>
              <a:rPr lang="en-AU" u="sng" dirty="0">
                <a:solidFill>
                  <a:srgbClr val="000000"/>
                </a:solidFill>
                <a:ea typeface="Times New Roman"/>
              </a:rPr>
              <a:t>non-Indigenous </a:t>
            </a:r>
            <a:r>
              <a:rPr lang="en-AU" dirty="0">
                <a:solidFill>
                  <a:srgbClr val="000000"/>
                </a:solidFill>
                <a:ea typeface="Times New Roman"/>
              </a:rPr>
              <a:t>enrolments have remained stable in recent years, </a:t>
            </a:r>
            <a:r>
              <a:rPr lang="en-AU" u="sng" dirty="0">
                <a:solidFill>
                  <a:srgbClr val="000000"/>
                </a:solidFill>
                <a:ea typeface="Times New Roman"/>
              </a:rPr>
              <a:t>Indigenous</a:t>
            </a:r>
            <a:r>
              <a:rPr lang="en-AU" dirty="0">
                <a:solidFill>
                  <a:srgbClr val="000000"/>
                </a:solidFill>
                <a:ea typeface="Times New Roman"/>
              </a:rPr>
              <a:t> enrolments have been growing steadily (with a 61% rise since 2009).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DD60-05ED-450B-BA61-A2A6598777D2}" type="slidenum">
              <a:rPr lang="en-AU" smtClean="0">
                <a:solidFill>
                  <a:prstClr val="black"/>
                </a:solidFill>
              </a:rPr>
              <a:pPr/>
              <a:t>6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2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2713" y="355600"/>
            <a:ext cx="4208462" cy="3155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46509" y="3811191"/>
            <a:ext cx="5976663" cy="5760640"/>
          </a:xfrm>
        </p:spPr>
        <p:txBody>
          <a:bodyPr/>
          <a:lstStyle/>
          <a:p>
            <a:pPr>
              <a:buClr>
                <a:srgbClr val="000000"/>
              </a:buClr>
              <a:tabLst>
                <a:tab pos="456560" algn="l"/>
              </a:tabLst>
            </a:pPr>
            <a:r>
              <a:rPr lang="en-AU" dirty="0" smtClean="0">
                <a:solidFill>
                  <a:srgbClr val="000000"/>
                </a:solidFill>
                <a:ea typeface="Times New Roman"/>
              </a:rPr>
              <a:t>Indigenous</a:t>
            </a: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 </a:t>
            </a:r>
            <a:r>
              <a:rPr lang="en-AU" dirty="0" smtClean="0">
                <a:solidFill>
                  <a:srgbClr val="000000"/>
                </a:solidFill>
                <a:ea typeface="Times New Roman"/>
              </a:rPr>
              <a:t>enrolments</a:t>
            </a: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 (Information Technology v. all disciplines):</a:t>
            </a:r>
            <a:endParaRPr lang="en-AU" dirty="0" smtClean="0">
              <a:solidFill>
                <a:srgbClr val="000000"/>
              </a:solidFill>
              <a:ea typeface="Times New Roman"/>
            </a:endParaRPr>
          </a:p>
          <a:p>
            <a:pPr>
              <a:buClr>
                <a:srgbClr val="000000"/>
              </a:buClr>
              <a:tabLst>
                <a:tab pos="456560" algn="l"/>
              </a:tabLst>
            </a:pPr>
            <a:endParaRPr lang="en-AU" dirty="0">
              <a:solidFill>
                <a:srgbClr val="000000"/>
              </a:solidFill>
              <a:ea typeface="Times New Roman"/>
            </a:endParaRPr>
          </a:p>
          <a:p>
            <a:pPr marL="171210" indent="-171210"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456560" algn="l"/>
              </a:tabLst>
            </a:pPr>
            <a:r>
              <a:rPr lang="en-AU" dirty="0" smtClean="0">
                <a:solidFill>
                  <a:srgbClr val="000000"/>
                </a:solidFill>
                <a:ea typeface="Times New Roman"/>
              </a:rPr>
              <a:t>In this chart, I’ve compared </a:t>
            </a:r>
            <a:r>
              <a:rPr lang="en-AU" u="none" dirty="0" smtClean="0">
                <a:solidFill>
                  <a:srgbClr val="000000"/>
                </a:solidFill>
                <a:ea typeface="Times New Roman"/>
              </a:rPr>
              <a:t>Indigenous</a:t>
            </a:r>
            <a:r>
              <a:rPr lang="en-AU" u="sng" baseline="0" dirty="0" smtClean="0">
                <a:solidFill>
                  <a:srgbClr val="000000"/>
                </a:solidFill>
                <a:ea typeface="Times New Roman"/>
              </a:rPr>
              <a:t> IT enrolments </a:t>
            </a: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with Indigenous enrolments in </a:t>
            </a:r>
            <a:r>
              <a:rPr lang="en-AU" u="sng" baseline="0" dirty="0" smtClean="0">
                <a:solidFill>
                  <a:srgbClr val="000000"/>
                </a:solidFill>
                <a:ea typeface="Times New Roman"/>
              </a:rPr>
              <a:t>all disciplines</a:t>
            </a: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. </a:t>
            </a:r>
          </a:p>
          <a:p>
            <a:pPr marL="171210" indent="-171210"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456560" algn="l"/>
              </a:tabLst>
            </a:pP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Recent growth in Indigenous enrolments in IT </a:t>
            </a:r>
            <a:r>
              <a:rPr lang="en-AU" dirty="0" smtClean="0">
                <a:solidFill>
                  <a:srgbClr val="000000"/>
                </a:solidFill>
                <a:ea typeface="Times New Roman"/>
              </a:rPr>
              <a:t>has been better than that across</a:t>
            </a: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 </a:t>
            </a:r>
            <a:r>
              <a:rPr lang="en-AU" dirty="0" smtClean="0">
                <a:solidFill>
                  <a:srgbClr val="000000"/>
                </a:solidFill>
                <a:ea typeface="Times New Roman"/>
              </a:rPr>
              <a:t>all disciplines.</a:t>
            </a:r>
            <a:endParaRPr lang="en-AU" dirty="0">
              <a:solidFill>
                <a:srgbClr val="000000"/>
              </a:solidFill>
              <a:ea typeface="Times New Roman"/>
            </a:endParaRPr>
          </a:p>
          <a:p>
            <a:pPr marL="171210" indent="-171210"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456560" algn="l"/>
              </a:tabLst>
            </a:pPr>
            <a:r>
              <a:rPr lang="en-AU" dirty="0">
                <a:solidFill>
                  <a:srgbClr val="000000"/>
                </a:solidFill>
                <a:ea typeface="Times New Roman"/>
              </a:rPr>
              <a:t>However, Indigenous students still account for only 0.33% of all enrolments in Information Technology. </a:t>
            </a:r>
          </a:p>
          <a:p>
            <a:pPr marL="171210" indent="-171210"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456560" algn="l"/>
              </a:tabLst>
            </a:pPr>
            <a:r>
              <a:rPr lang="en-AU" dirty="0">
                <a:solidFill>
                  <a:srgbClr val="000000"/>
                </a:solidFill>
                <a:ea typeface="Times New Roman"/>
              </a:rPr>
              <a:t>This is well below population </a:t>
            </a:r>
            <a:r>
              <a:rPr lang="en-AU" dirty="0" smtClean="0">
                <a:solidFill>
                  <a:srgbClr val="000000"/>
                </a:solidFill>
                <a:ea typeface="Times New Roman"/>
              </a:rPr>
              <a:t>parity:</a:t>
            </a:r>
          </a:p>
          <a:p>
            <a:pPr marL="628410" lvl="1" indent="-171210"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456560" algn="l"/>
              </a:tabLst>
            </a:pPr>
            <a:r>
              <a:rPr lang="en-AU" dirty="0" smtClean="0">
                <a:solidFill>
                  <a:srgbClr val="000000"/>
                </a:solidFill>
                <a:ea typeface="Times New Roman"/>
              </a:rPr>
              <a:t>Indigenous people account for 2.4% of Australian 15-64 year olds.</a:t>
            </a:r>
          </a:p>
          <a:p>
            <a:pPr marL="628410" lvl="1" indent="-171210"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456560" algn="l"/>
              </a:tabLst>
            </a:pPr>
            <a:r>
              <a:rPr lang="en-AU" dirty="0" smtClean="0">
                <a:solidFill>
                  <a:srgbClr val="000000"/>
                </a:solidFill>
                <a:ea typeface="Times New Roman"/>
              </a:rPr>
              <a:t>A</a:t>
            </a: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chieving population parity in IT would require an additional 1,200 Indigenous students!</a:t>
            </a:r>
            <a:endParaRPr lang="en-AU" dirty="0" smtClean="0">
              <a:solidFill>
                <a:srgbClr val="000000"/>
              </a:solidFill>
              <a:ea typeface="Times New Roman"/>
            </a:endParaRPr>
          </a:p>
          <a:p>
            <a:pPr marL="628410" lvl="1" indent="-171210"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456560" algn="l"/>
              </a:tabLst>
            </a:pPr>
            <a:endParaRPr lang="en-AU" dirty="0" smtClean="0">
              <a:solidFill>
                <a:srgbClr val="000000"/>
              </a:solidFill>
              <a:ea typeface="Times New Roman"/>
            </a:endParaRPr>
          </a:p>
          <a:p>
            <a:pPr marL="628410" lvl="1" indent="-171210"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456560" algn="l"/>
              </a:tabLst>
            </a:pPr>
            <a:endParaRPr lang="en-AU" dirty="0">
              <a:solidFill>
                <a:srgbClr val="000000"/>
              </a:solidFill>
              <a:ea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DD60-05ED-450B-BA61-A2A6598777D2}" type="slidenum">
              <a:rPr lang="en-AU" smtClean="0">
                <a:solidFill>
                  <a:prstClr val="black"/>
                </a:solidFill>
              </a:rPr>
              <a:pPr/>
              <a:t>7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2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1275" y="498475"/>
            <a:ext cx="431800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46509" y="4099223"/>
            <a:ext cx="5976663" cy="5472608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>
                <a:tab pos="456560" algn="l"/>
              </a:tabLst>
              <a:defRPr/>
            </a:pPr>
            <a:r>
              <a:rPr lang="en-AU" dirty="0" smtClean="0">
                <a:solidFill>
                  <a:srgbClr val="000000"/>
                </a:solidFill>
                <a:ea typeface="Times New Roman"/>
              </a:rPr>
              <a:t>Information Technology completions</a:t>
            </a: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 (Indigenous v. all students):</a:t>
            </a:r>
            <a:endParaRPr lang="en-AU" dirty="0" smtClean="0">
              <a:solidFill>
                <a:srgbClr val="000000"/>
              </a:solidFill>
              <a:ea typeface="Times New Roman"/>
            </a:endParaRPr>
          </a:p>
          <a:p>
            <a:pPr>
              <a:buClr>
                <a:srgbClr val="000000"/>
              </a:buClr>
              <a:tabLst>
                <a:tab pos="456560" algn="l"/>
              </a:tabLst>
            </a:pPr>
            <a:endParaRPr lang="en-AU" dirty="0" smtClean="0">
              <a:solidFill>
                <a:srgbClr val="000000"/>
              </a:solidFill>
              <a:ea typeface="Times New Roman"/>
            </a:endParaRPr>
          </a:p>
          <a:p>
            <a:pPr marL="171450" indent="-171450"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456560" algn="l"/>
              </a:tabLst>
            </a:pPr>
            <a:r>
              <a:rPr lang="en-AU" dirty="0" smtClean="0">
                <a:solidFill>
                  <a:srgbClr val="000000"/>
                </a:solidFill>
                <a:ea typeface="Times New Roman"/>
              </a:rPr>
              <a:t>The </a:t>
            </a:r>
            <a:r>
              <a:rPr lang="en-AU" dirty="0">
                <a:solidFill>
                  <a:srgbClr val="000000"/>
                </a:solidFill>
                <a:ea typeface="Times New Roman"/>
              </a:rPr>
              <a:t>data on </a:t>
            </a:r>
            <a:r>
              <a:rPr lang="en-AU" dirty="0" smtClean="0">
                <a:solidFill>
                  <a:srgbClr val="000000"/>
                </a:solidFill>
                <a:ea typeface="Times New Roman"/>
              </a:rPr>
              <a:t>Indigenous completions in Information Technology</a:t>
            </a: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 </a:t>
            </a:r>
            <a:r>
              <a:rPr lang="en-AU" dirty="0" smtClean="0">
                <a:solidFill>
                  <a:srgbClr val="000000"/>
                </a:solidFill>
                <a:ea typeface="Times New Roman"/>
              </a:rPr>
              <a:t>are </a:t>
            </a:r>
            <a:r>
              <a:rPr lang="en-AU" dirty="0">
                <a:solidFill>
                  <a:srgbClr val="000000"/>
                </a:solidFill>
                <a:ea typeface="Times New Roman"/>
              </a:rPr>
              <a:t>also well below </a:t>
            </a:r>
            <a:r>
              <a:rPr lang="en-AU" dirty="0" smtClean="0">
                <a:solidFill>
                  <a:srgbClr val="000000"/>
                </a:solidFill>
                <a:ea typeface="Times New Roman"/>
              </a:rPr>
              <a:t>par.</a:t>
            </a:r>
          </a:p>
          <a:p>
            <a:pPr marL="171210" marR="0" indent="-17121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456560" algn="l"/>
              </a:tabLst>
              <a:defRPr/>
            </a:pPr>
            <a:r>
              <a:rPr lang="en-AU" dirty="0" smtClean="0">
                <a:solidFill>
                  <a:srgbClr val="000000"/>
                </a:solidFill>
                <a:ea typeface="Times New Roman"/>
              </a:rPr>
              <a:t>Again, the scales are different.</a:t>
            </a:r>
          </a:p>
          <a:p>
            <a:pPr marL="171210" marR="0" indent="-17121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456560" algn="l"/>
              </a:tabLst>
              <a:defRPr/>
            </a:pPr>
            <a:r>
              <a:rPr lang="en-AU" dirty="0" smtClean="0">
                <a:solidFill>
                  <a:srgbClr val="000000"/>
                </a:solidFill>
                <a:ea typeface="Times New Roman"/>
              </a:rPr>
              <a:t>But the trend lines show that while </a:t>
            </a:r>
            <a:r>
              <a:rPr lang="en-AU" u="sng" dirty="0">
                <a:solidFill>
                  <a:srgbClr val="000000"/>
                </a:solidFill>
                <a:ea typeface="Times New Roman"/>
              </a:rPr>
              <a:t>non-Indigenous</a:t>
            </a:r>
            <a:r>
              <a:rPr lang="en-AU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en-AU" dirty="0" smtClean="0">
                <a:solidFill>
                  <a:srgbClr val="000000"/>
                </a:solidFill>
                <a:ea typeface="Times New Roman"/>
              </a:rPr>
              <a:t>completions</a:t>
            </a: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 </a:t>
            </a:r>
            <a:r>
              <a:rPr lang="en-AU" dirty="0" smtClean="0">
                <a:solidFill>
                  <a:srgbClr val="000000"/>
                </a:solidFill>
                <a:ea typeface="Times New Roman"/>
              </a:rPr>
              <a:t>have </a:t>
            </a:r>
            <a:r>
              <a:rPr lang="en-AU" dirty="0">
                <a:solidFill>
                  <a:srgbClr val="000000"/>
                </a:solidFill>
                <a:ea typeface="Times New Roman"/>
              </a:rPr>
              <a:t>been declining in recent years, </a:t>
            </a:r>
            <a:r>
              <a:rPr lang="en-AU" dirty="0" smtClean="0">
                <a:solidFill>
                  <a:srgbClr val="000000"/>
                </a:solidFill>
                <a:ea typeface="Times New Roman"/>
              </a:rPr>
              <a:t>completions by </a:t>
            </a:r>
            <a:r>
              <a:rPr lang="en-AU" u="sng" dirty="0" smtClean="0">
                <a:solidFill>
                  <a:srgbClr val="000000"/>
                </a:solidFill>
                <a:ea typeface="Times New Roman"/>
              </a:rPr>
              <a:t>Indigenous</a:t>
            </a:r>
            <a:r>
              <a:rPr lang="en-AU" dirty="0" smtClean="0">
                <a:solidFill>
                  <a:srgbClr val="000000"/>
                </a:solidFill>
                <a:ea typeface="Times New Roman"/>
              </a:rPr>
              <a:t> students have </a:t>
            </a:r>
            <a:r>
              <a:rPr lang="en-AU" dirty="0">
                <a:solidFill>
                  <a:srgbClr val="000000"/>
                </a:solidFill>
                <a:ea typeface="Times New Roman"/>
              </a:rPr>
              <a:t>remained quite stable.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DD60-05ED-450B-BA61-A2A6598777D2}" type="slidenum">
              <a:rPr lang="en-AU" smtClean="0">
                <a:solidFill>
                  <a:prstClr val="black"/>
                </a:solidFill>
              </a:rPr>
              <a:pPr/>
              <a:t>8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2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27175" y="355600"/>
            <a:ext cx="4125913" cy="3095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46509" y="3739183"/>
            <a:ext cx="5976663" cy="5832648"/>
          </a:xfrm>
        </p:spPr>
        <p:txBody>
          <a:bodyPr/>
          <a:lstStyle/>
          <a:p>
            <a:pPr>
              <a:buClr>
                <a:srgbClr val="000000"/>
              </a:buClr>
              <a:tabLst>
                <a:tab pos="456560" algn="l"/>
              </a:tabLst>
            </a:pPr>
            <a:r>
              <a:rPr lang="en-AU" dirty="0" smtClean="0">
                <a:solidFill>
                  <a:srgbClr val="000000"/>
                </a:solidFill>
                <a:ea typeface="Times New Roman"/>
              </a:rPr>
              <a:t>Indigenous</a:t>
            </a: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 </a:t>
            </a:r>
            <a:r>
              <a:rPr lang="en-AU" dirty="0" smtClean="0">
                <a:solidFill>
                  <a:srgbClr val="000000"/>
                </a:solidFill>
                <a:ea typeface="Times New Roman"/>
              </a:rPr>
              <a:t>completions </a:t>
            </a: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(Information Technology v. all disciplines):</a:t>
            </a:r>
          </a:p>
          <a:p>
            <a:pPr>
              <a:buClr>
                <a:srgbClr val="000000"/>
              </a:buClr>
              <a:tabLst>
                <a:tab pos="456560" algn="l"/>
              </a:tabLst>
            </a:pPr>
            <a:endParaRPr lang="en-AU" dirty="0">
              <a:solidFill>
                <a:srgbClr val="000000"/>
              </a:solidFill>
              <a:ea typeface="Times New Roman"/>
            </a:endParaRPr>
          </a:p>
          <a:p>
            <a:pPr marL="171210" indent="-171210"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456560" algn="l"/>
              </a:tabLst>
            </a:pPr>
            <a:r>
              <a:rPr lang="en-AU" dirty="0" smtClean="0">
                <a:solidFill>
                  <a:srgbClr val="000000"/>
                </a:solidFill>
                <a:ea typeface="Times New Roman"/>
              </a:rPr>
              <a:t>This chart shows the pattern in Indigenous</a:t>
            </a: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 </a:t>
            </a:r>
            <a:r>
              <a:rPr lang="en-AU" u="sng" baseline="0" dirty="0" smtClean="0">
                <a:solidFill>
                  <a:srgbClr val="000000"/>
                </a:solidFill>
                <a:ea typeface="Times New Roman"/>
              </a:rPr>
              <a:t>IT completions </a:t>
            </a:r>
            <a:r>
              <a:rPr lang="en-AU" dirty="0" smtClean="0">
                <a:solidFill>
                  <a:srgbClr val="000000"/>
                </a:solidFill>
                <a:ea typeface="Times New Roman"/>
              </a:rPr>
              <a:t>is </a:t>
            </a:r>
            <a:r>
              <a:rPr lang="en-AU" dirty="0">
                <a:solidFill>
                  <a:srgbClr val="000000"/>
                </a:solidFill>
                <a:ea typeface="Times New Roman"/>
              </a:rPr>
              <a:t>consistent with growth in Indigenous </a:t>
            </a:r>
            <a:r>
              <a:rPr lang="en-AU" u="sng" dirty="0">
                <a:solidFill>
                  <a:srgbClr val="000000"/>
                </a:solidFill>
                <a:ea typeface="Times New Roman"/>
              </a:rPr>
              <a:t>completions </a:t>
            </a:r>
            <a:r>
              <a:rPr lang="en-AU" u="sng" dirty="0" smtClean="0">
                <a:solidFill>
                  <a:srgbClr val="000000"/>
                </a:solidFill>
                <a:ea typeface="Times New Roman"/>
              </a:rPr>
              <a:t>generally</a:t>
            </a:r>
            <a:r>
              <a:rPr lang="en-AU" dirty="0" smtClean="0">
                <a:solidFill>
                  <a:srgbClr val="000000"/>
                </a:solidFill>
                <a:ea typeface="Times New Roman"/>
              </a:rPr>
              <a:t>.</a:t>
            </a:r>
            <a:endParaRPr lang="en-AU" dirty="0">
              <a:solidFill>
                <a:srgbClr val="000000"/>
              </a:solidFill>
              <a:ea typeface="Times New Roman"/>
            </a:endParaRPr>
          </a:p>
          <a:p>
            <a:pPr marL="171210" indent="-171210"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456560" algn="l"/>
              </a:tabLst>
            </a:pPr>
            <a:r>
              <a:rPr lang="en-AU" dirty="0">
                <a:solidFill>
                  <a:srgbClr val="000000"/>
                </a:solidFill>
                <a:ea typeface="Times New Roman"/>
              </a:rPr>
              <a:t>But Indigenous completions data are in a much more parlous state </a:t>
            </a:r>
            <a:r>
              <a:rPr lang="en-AU" dirty="0" smtClean="0">
                <a:solidFill>
                  <a:srgbClr val="000000"/>
                </a:solidFill>
                <a:ea typeface="Times New Roman"/>
              </a:rPr>
              <a:t>than enrolments:</a:t>
            </a:r>
          </a:p>
          <a:p>
            <a:pPr marL="628410" lvl="1" indent="-171210"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456560" algn="l"/>
              </a:tabLst>
            </a:pPr>
            <a:r>
              <a:rPr lang="en-AU" dirty="0" smtClean="0">
                <a:solidFill>
                  <a:srgbClr val="000000"/>
                </a:solidFill>
                <a:ea typeface="Times New Roman"/>
              </a:rPr>
              <a:t>Indigenous </a:t>
            </a:r>
            <a:r>
              <a:rPr lang="en-AU" dirty="0">
                <a:solidFill>
                  <a:srgbClr val="000000"/>
                </a:solidFill>
                <a:ea typeface="Times New Roman"/>
              </a:rPr>
              <a:t>students </a:t>
            </a:r>
            <a:r>
              <a:rPr lang="en-AU" dirty="0" smtClean="0">
                <a:solidFill>
                  <a:srgbClr val="000000"/>
                </a:solidFill>
                <a:ea typeface="Times New Roman"/>
              </a:rPr>
              <a:t>accounted </a:t>
            </a:r>
            <a:r>
              <a:rPr lang="en-AU" dirty="0">
                <a:solidFill>
                  <a:srgbClr val="000000"/>
                </a:solidFill>
                <a:ea typeface="Times New Roman"/>
              </a:rPr>
              <a:t>for only 0.13% of all completions in Information </a:t>
            </a:r>
            <a:r>
              <a:rPr lang="en-AU" dirty="0" smtClean="0">
                <a:solidFill>
                  <a:srgbClr val="000000"/>
                </a:solidFill>
                <a:ea typeface="Times New Roman"/>
              </a:rPr>
              <a:t>Technology</a:t>
            </a: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 in 2012.</a:t>
            </a:r>
            <a:endParaRPr lang="en-AU" dirty="0">
              <a:solidFill>
                <a:srgbClr val="000000"/>
              </a:solidFill>
              <a:ea typeface="Times New Roman"/>
            </a:endParaRPr>
          </a:p>
          <a:p>
            <a:pPr marL="171210" indent="-171210"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456560" algn="l"/>
              </a:tabLst>
            </a:pPr>
            <a:r>
              <a:rPr lang="en-AU" dirty="0">
                <a:solidFill>
                  <a:srgbClr val="000000"/>
                </a:solidFill>
                <a:ea typeface="Times New Roman"/>
              </a:rPr>
              <a:t>This highlights the challenge for ICT </a:t>
            </a:r>
            <a:r>
              <a:rPr lang="en-AU" dirty="0" smtClean="0">
                <a:solidFill>
                  <a:srgbClr val="000000"/>
                </a:solidFill>
                <a:ea typeface="Times New Roman"/>
              </a:rPr>
              <a:t>faculties:</a:t>
            </a:r>
          </a:p>
          <a:p>
            <a:pPr marL="628410" lvl="1" indent="-171210"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456560" algn="l"/>
              </a:tabLst>
            </a:pP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It is not enough </a:t>
            </a:r>
            <a:r>
              <a:rPr lang="en-AU" dirty="0" smtClean="0">
                <a:solidFill>
                  <a:srgbClr val="000000"/>
                </a:solidFill>
                <a:ea typeface="Times New Roman"/>
              </a:rPr>
              <a:t>to get Indigenous students interested and </a:t>
            </a:r>
            <a:r>
              <a:rPr lang="en-AU" dirty="0">
                <a:solidFill>
                  <a:srgbClr val="000000"/>
                </a:solidFill>
                <a:ea typeface="Times New Roman"/>
              </a:rPr>
              <a:t>prepared for ICT </a:t>
            </a:r>
            <a:r>
              <a:rPr lang="en-AU" dirty="0" smtClean="0">
                <a:solidFill>
                  <a:srgbClr val="000000"/>
                </a:solidFill>
                <a:ea typeface="Times New Roman"/>
              </a:rPr>
              <a:t>studies.</a:t>
            </a:r>
          </a:p>
          <a:p>
            <a:pPr marL="628410" lvl="1" indent="-171210"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456560" algn="l"/>
              </a:tabLst>
            </a:pPr>
            <a:r>
              <a:rPr lang="en-AU" dirty="0" smtClean="0">
                <a:solidFill>
                  <a:srgbClr val="000000"/>
                </a:solidFill>
                <a:ea typeface="Times New Roman"/>
              </a:rPr>
              <a:t>Work is required to translate</a:t>
            </a:r>
            <a:r>
              <a:rPr lang="en-AU" baseline="0" dirty="0" smtClean="0">
                <a:solidFill>
                  <a:srgbClr val="000000"/>
                </a:solidFill>
                <a:ea typeface="Times New Roman"/>
              </a:rPr>
              <a:t> </a:t>
            </a:r>
            <a:r>
              <a:rPr lang="en-AU" dirty="0" smtClean="0">
                <a:solidFill>
                  <a:srgbClr val="000000"/>
                </a:solidFill>
                <a:ea typeface="Times New Roman"/>
              </a:rPr>
              <a:t>increased participation into </a:t>
            </a:r>
            <a:r>
              <a:rPr lang="en-AU" dirty="0">
                <a:solidFill>
                  <a:srgbClr val="000000"/>
                </a:solidFill>
                <a:ea typeface="Times New Roman"/>
              </a:rPr>
              <a:t>academic </a:t>
            </a:r>
            <a:r>
              <a:rPr lang="en-AU" dirty="0" smtClean="0">
                <a:solidFill>
                  <a:srgbClr val="000000"/>
                </a:solidFill>
                <a:ea typeface="Times New Roman"/>
              </a:rPr>
              <a:t>success, </a:t>
            </a:r>
            <a:r>
              <a:rPr lang="en-AU" dirty="0">
                <a:solidFill>
                  <a:srgbClr val="000000"/>
                </a:solidFill>
                <a:ea typeface="Times New Roman"/>
              </a:rPr>
              <a:t>and </a:t>
            </a:r>
            <a:r>
              <a:rPr lang="en-AU" dirty="0" smtClean="0">
                <a:solidFill>
                  <a:srgbClr val="000000"/>
                </a:solidFill>
                <a:ea typeface="Times New Roman"/>
              </a:rPr>
              <a:t>transition </a:t>
            </a:r>
            <a:r>
              <a:rPr lang="en-AU" dirty="0">
                <a:solidFill>
                  <a:srgbClr val="000000"/>
                </a:solidFill>
                <a:ea typeface="Times New Roman"/>
              </a:rPr>
              <a:t>into professional careers.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DD60-05ED-450B-BA61-A2A6598777D2}" type="slidenum">
              <a:rPr lang="en-AU" smtClean="0">
                <a:solidFill>
                  <a:prstClr val="black"/>
                </a:solidFill>
              </a:rPr>
              <a:pPr/>
              <a:t>9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2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04DA-1834-46F4-AFAE-43A44B74D83E}" type="datetimeFigureOut">
              <a:rPr lang="en-AU" smtClean="0"/>
              <a:t>8/09/2016</a:t>
            </a:fld>
            <a:endParaRPr lang="en-AU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5E19-3F4D-4334-899A-E3C6F919A57D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04DA-1834-46F4-AFAE-43A44B74D83E}" type="datetimeFigureOut">
              <a:rPr lang="en-AU" smtClean="0"/>
              <a:t>8/09/2016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5E19-3F4D-4334-899A-E3C6F919A57D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04DA-1834-46F4-AFAE-43A44B74D83E}" type="datetimeFigureOut">
              <a:rPr lang="en-AU" smtClean="0"/>
              <a:t>8/09/2016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5E19-3F4D-4334-899A-E3C6F919A57D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04DA-1834-46F4-AFAE-43A44B74D83E}" type="datetimeFigureOut">
              <a:rPr lang="en-AU" smtClean="0">
                <a:solidFill>
                  <a:prstClr val="white">
                    <a:shade val="50000"/>
                  </a:prstClr>
                </a:solidFill>
              </a:rPr>
              <a:pPr/>
              <a:t>8/09/2016</a:t>
            </a:fld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5E19-3F4D-4334-899A-E3C6F919A57D}" type="slidenum">
              <a:rPr lang="en-A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07673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04DA-1834-46F4-AFAE-43A44B74D83E}" type="datetimeFigureOut">
              <a:rPr lang="en-AU" smtClean="0">
                <a:solidFill>
                  <a:prstClr val="white">
                    <a:shade val="50000"/>
                  </a:prstClr>
                </a:solidFill>
              </a:rPr>
              <a:pPr/>
              <a:t>8/09/2016</a:t>
            </a:fld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5E19-3F4D-4334-899A-E3C6F919A57D}" type="slidenum">
              <a:rPr lang="en-A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300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04DA-1834-46F4-AFAE-43A44B74D83E}" type="datetimeFigureOut">
              <a:rPr lang="en-AU" smtClean="0">
                <a:solidFill>
                  <a:prstClr val="white">
                    <a:shade val="50000"/>
                  </a:prstClr>
                </a:solidFill>
              </a:rPr>
              <a:pPr/>
              <a:t>8/09/2016</a:t>
            </a:fld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A1B5E19-3F4D-4334-899A-E3C6F919A57D}" type="slidenum">
              <a:rPr lang="en-A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3598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04DA-1834-46F4-AFAE-43A44B74D83E}" type="datetimeFigureOut">
              <a:rPr lang="en-AU" smtClean="0">
                <a:solidFill>
                  <a:prstClr val="white">
                    <a:shade val="50000"/>
                  </a:prstClr>
                </a:solidFill>
              </a:rPr>
              <a:pPr/>
              <a:t>8/09/2016</a:t>
            </a:fld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5E19-3F4D-4334-899A-E3C6F919A57D}" type="slidenum">
              <a:rPr lang="en-A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538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04DA-1834-46F4-AFAE-43A44B74D83E}" type="datetimeFigureOut">
              <a:rPr lang="en-AU" smtClean="0">
                <a:solidFill>
                  <a:prstClr val="white">
                    <a:shade val="50000"/>
                  </a:prstClr>
                </a:solidFill>
              </a:rPr>
              <a:pPr/>
              <a:t>8/09/2016</a:t>
            </a:fld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5E19-3F4D-4334-899A-E3C6F919A57D}" type="slidenum">
              <a:rPr lang="en-A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832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04DA-1834-46F4-AFAE-43A44B74D83E}" type="datetimeFigureOut">
              <a:rPr lang="en-AU" smtClean="0">
                <a:solidFill>
                  <a:prstClr val="white">
                    <a:shade val="50000"/>
                  </a:prstClr>
                </a:solidFill>
              </a:rPr>
              <a:pPr/>
              <a:t>8/09/2016</a:t>
            </a:fld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5E19-3F4D-4334-899A-E3C6F919A57D}" type="slidenum">
              <a:rPr lang="en-A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3089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04DA-1834-46F4-AFAE-43A44B74D83E}" type="datetimeFigureOut">
              <a:rPr lang="en-AU" smtClean="0">
                <a:solidFill>
                  <a:prstClr val="white">
                    <a:shade val="50000"/>
                  </a:prstClr>
                </a:solidFill>
              </a:rPr>
              <a:pPr/>
              <a:t>8/09/2016</a:t>
            </a:fld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5E19-3F4D-4334-899A-E3C6F919A57D}" type="slidenum">
              <a:rPr lang="en-A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2998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04DA-1834-46F4-AFAE-43A44B74D83E}" type="datetimeFigureOut">
              <a:rPr lang="en-AU" smtClean="0">
                <a:solidFill>
                  <a:prstClr val="white">
                    <a:shade val="50000"/>
                  </a:prstClr>
                </a:solidFill>
              </a:rPr>
              <a:pPr/>
              <a:t>8/09/2016</a:t>
            </a:fld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5E19-3F4D-4334-899A-E3C6F919A57D}" type="slidenum">
              <a:rPr lang="en-A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717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04DA-1834-46F4-AFAE-43A44B74D83E}" type="datetimeFigureOut">
              <a:rPr lang="en-AU" smtClean="0"/>
              <a:t>8/09/2016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5E19-3F4D-4334-899A-E3C6F919A57D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04DA-1834-46F4-AFAE-43A44B74D83E}" type="datetimeFigureOut">
              <a:rPr lang="en-AU" smtClean="0">
                <a:solidFill>
                  <a:prstClr val="white">
                    <a:shade val="50000"/>
                  </a:prstClr>
                </a:solidFill>
              </a:rPr>
              <a:pPr/>
              <a:t>8/09/2016</a:t>
            </a:fld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5E19-3F4D-4334-899A-E3C6F919A57D}" type="slidenum">
              <a:rPr lang="en-A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057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04DA-1834-46F4-AFAE-43A44B74D83E}" type="datetimeFigureOut">
              <a:rPr lang="en-AU" smtClean="0">
                <a:solidFill>
                  <a:prstClr val="white">
                    <a:shade val="50000"/>
                  </a:prstClr>
                </a:solidFill>
              </a:rPr>
              <a:pPr/>
              <a:t>8/09/2016</a:t>
            </a:fld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5E19-3F4D-4334-899A-E3C6F919A57D}" type="slidenum">
              <a:rPr lang="en-A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844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04DA-1834-46F4-AFAE-43A44B74D83E}" type="datetimeFigureOut">
              <a:rPr lang="en-AU" smtClean="0">
                <a:solidFill>
                  <a:prstClr val="white">
                    <a:shade val="50000"/>
                  </a:prstClr>
                </a:solidFill>
              </a:rPr>
              <a:pPr/>
              <a:t>8/09/2016</a:t>
            </a:fld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5E19-3F4D-4334-899A-E3C6F919A57D}" type="slidenum">
              <a:rPr lang="en-A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87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04DA-1834-46F4-AFAE-43A44B74D83E}" type="datetimeFigureOut">
              <a:rPr lang="en-AU" smtClean="0"/>
              <a:t>8/09/2016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A1B5E19-3F4D-4334-899A-E3C6F919A57D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04DA-1834-46F4-AFAE-43A44B74D83E}" type="datetimeFigureOut">
              <a:rPr lang="en-AU" smtClean="0"/>
              <a:t>8/09/2016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5E19-3F4D-4334-899A-E3C6F919A57D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04DA-1834-46F4-AFAE-43A44B74D83E}" type="datetimeFigureOut">
              <a:rPr lang="en-AU" smtClean="0"/>
              <a:t>8/09/2016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5E19-3F4D-4334-899A-E3C6F919A57D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04DA-1834-46F4-AFAE-43A44B74D83E}" type="datetimeFigureOut">
              <a:rPr lang="en-AU" smtClean="0"/>
              <a:t>8/09/2016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5E19-3F4D-4334-899A-E3C6F919A57D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04DA-1834-46F4-AFAE-43A44B74D83E}" type="datetimeFigureOut">
              <a:rPr lang="en-AU" smtClean="0"/>
              <a:t>8/09/2016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5E19-3F4D-4334-899A-E3C6F919A57D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04DA-1834-46F4-AFAE-43A44B74D83E}" type="datetimeFigureOut">
              <a:rPr lang="en-AU" smtClean="0"/>
              <a:t>8/09/2016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5E19-3F4D-4334-899A-E3C6F919A57D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04DA-1834-46F4-AFAE-43A44B74D83E}" type="datetimeFigureOut">
              <a:rPr lang="en-AU" smtClean="0"/>
              <a:t>8/09/2016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5E19-3F4D-4334-899A-E3C6F919A57D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69504DA-1834-46F4-AFAE-43A44B74D83E}" type="datetimeFigureOut">
              <a:rPr lang="en-AU" smtClean="0"/>
              <a:t>8/09/2016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A1B5E19-3F4D-4334-899A-E3C6F919A57D}" type="slidenum">
              <a:rPr lang="en-AU" smtClean="0"/>
              <a:t>‹#›</a:t>
            </a:fld>
            <a:endParaRPr lang="en-A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65" r:id="rId1"/>
    <p:sldLayoutId id="2147484466" r:id="rId2"/>
    <p:sldLayoutId id="2147484467" r:id="rId3"/>
    <p:sldLayoutId id="2147484468" r:id="rId4"/>
    <p:sldLayoutId id="2147484469" r:id="rId5"/>
    <p:sldLayoutId id="2147484470" r:id="rId6"/>
    <p:sldLayoutId id="2147484471" r:id="rId7"/>
    <p:sldLayoutId id="2147484472" r:id="rId8"/>
    <p:sldLayoutId id="2147484473" r:id="rId9"/>
    <p:sldLayoutId id="2147484474" r:id="rId10"/>
    <p:sldLayoutId id="214748447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69504DA-1834-46F4-AFAE-43A44B74D83E}" type="datetimeFigureOut">
              <a:rPr lang="en-AU" smtClean="0">
                <a:solidFill>
                  <a:prstClr val="white">
                    <a:shade val="50000"/>
                  </a:prstClr>
                </a:solidFill>
              </a:rPr>
              <a:pPr/>
              <a:t>8/09/2016</a:t>
            </a:fld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A1B5E19-3F4D-4334-899A-E3C6F919A57D}" type="slidenum">
              <a:rPr lang="en-A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A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767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01" r:id="rId1"/>
    <p:sldLayoutId id="2147484502" r:id="rId2"/>
    <p:sldLayoutId id="2147484503" r:id="rId3"/>
    <p:sldLayoutId id="2147484504" r:id="rId4"/>
    <p:sldLayoutId id="2147484505" r:id="rId5"/>
    <p:sldLayoutId id="2147484506" r:id="rId6"/>
    <p:sldLayoutId id="2147484507" r:id="rId7"/>
    <p:sldLayoutId id="2147484508" r:id="rId8"/>
    <p:sldLayoutId id="2147484509" r:id="rId9"/>
    <p:sldLayoutId id="2147484510" r:id="rId10"/>
    <p:sldLayoutId id="214748451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18864" y="980728"/>
            <a:ext cx="8229600" cy="1108720"/>
          </a:xfrm>
        </p:spPr>
        <p:txBody>
          <a:bodyPr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AU" sz="3200" cap="none" dirty="0">
                <a:solidFill>
                  <a:srgbClr val="FFFFFF"/>
                </a:solidFill>
                <a:effectLst/>
                <a:latin typeface="+mn-lt"/>
              </a:rPr>
              <a:t>Broadening Indigenous participation </a:t>
            </a:r>
            <a:br>
              <a:rPr lang="en-AU" sz="3200" cap="none" dirty="0">
                <a:solidFill>
                  <a:srgbClr val="FFFFFF"/>
                </a:solidFill>
                <a:effectLst/>
                <a:latin typeface="+mn-lt"/>
              </a:rPr>
            </a:br>
            <a:r>
              <a:rPr lang="en-AU" sz="3200" cap="none" dirty="0">
                <a:solidFill>
                  <a:srgbClr val="FFFFFF"/>
                </a:solidFill>
                <a:effectLst/>
                <a:latin typeface="+mn-lt"/>
              </a:rPr>
              <a:t>across the disciplines: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43608" y="2348880"/>
            <a:ext cx="7128792" cy="1752600"/>
          </a:xfrm>
        </p:spPr>
        <p:txBody>
          <a:bodyPr>
            <a:normAutofit/>
          </a:bodyPr>
          <a:lstStyle/>
          <a:p>
            <a:r>
              <a:rPr lang="en-AU" sz="2400" b="1" dirty="0">
                <a:solidFill>
                  <a:srgbClr val="FFFFFF"/>
                </a:solidFill>
              </a:rPr>
              <a:t>Address to Australian Council of Deans of ICT</a:t>
            </a:r>
          </a:p>
          <a:p>
            <a:r>
              <a:rPr lang="en-AU" sz="2400" b="1" dirty="0">
                <a:solidFill>
                  <a:srgbClr val="FFFFFF"/>
                </a:solidFill>
              </a:rPr>
              <a:t>Annual Council Meeting 7 July 2014</a:t>
            </a:r>
          </a:p>
          <a:p>
            <a:endParaRPr lang="en-A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5496" y="5613047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i="1" dirty="0" smtClean="0">
                <a:solidFill>
                  <a:srgbClr val="E2AC00"/>
                </a:solidFill>
              </a:rPr>
              <a:t>Professor Ian Anderson</a:t>
            </a:r>
          </a:p>
          <a:p>
            <a:r>
              <a:rPr lang="en-AU" b="1" i="1" dirty="0" smtClean="0">
                <a:solidFill>
                  <a:srgbClr val="E2AC00"/>
                </a:solidFill>
              </a:rPr>
              <a:t>Co-Chair</a:t>
            </a:r>
          </a:p>
          <a:p>
            <a:r>
              <a:rPr lang="en-AU" b="1" i="1" dirty="0" smtClean="0">
                <a:solidFill>
                  <a:srgbClr val="E2AC00"/>
                </a:solidFill>
              </a:rPr>
              <a:t>Aboriginal </a:t>
            </a:r>
            <a:r>
              <a:rPr lang="en-AU" b="1" i="1" dirty="0">
                <a:solidFill>
                  <a:srgbClr val="E2AC00"/>
                </a:solidFill>
              </a:rPr>
              <a:t>and Torres Strait Islander </a:t>
            </a:r>
            <a:endParaRPr lang="en-AU" b="1" i="1" dirty="0" smtClean="0">
              <a:solidFill>
                <a:srgbClr val="E2AC00"/>
              </a:solidFill>
            </a:endParaRPr>
          </a:p>
          <a:p>
            <a:r>
              <a:rPr lang="en-AU" b="1" i="1" dirty="0" smtClean="0">
                <a:solidFill>
                  <a:srgbClr val="E2AC00"/>
                </a:solidFill>
              </a:rPr>
              <a:t>Higher </a:t>
            </a:r>
            <a:r>
              <a:rPr lang="en-AU" b="1" i="1" dirty="0">
                <a:solidFill>
                  <a:srgbClr val="E2AC00"/>
                </a:solidFill>
              </a:rPr>
              <a:t>Education Advisory </a:t>
            </a:r>
            <a:r>
              <a:rPr lang="en-AU" b="1" i="1" dirty="0" smtClean="0">
                <a:solidFill>
                  <a:srgbClr val="E2AC00"/>
                </a:solidFill>
              </a:rPr>
              <a:t>Council</a:t>
            </a:r>
            <a:endParaRPr lang="en-AU" i="1" dirty="0">
              <a:solidFill>
                <a:srgbClr val="E2A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41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39755" cy="648072"/>
          </a:xfrm>
          <a:solidFill>
            <a:schemeClr val="tx1"/>
          </a:solidFill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r>
              <a:rPr lang="en-AU" sz="17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Information Technology Enrolments by Level of Course, 2013</a:t>
            </a:r>
            <a:endParaRPr lang="en-AU" sz="17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IT enrolments by level of course (all students v. Indigenous students):&#10;&#10;There are also differences in the level of course in which Indigenous students are enrolling.&#10;This chart shows enrolments in IT for 2012 by level of course, for both all students and Indigenous students.&#10;It’s not surprising that those Indigenous people who do make it into IT courses in higher education, progress to higher level study at a much lower rate than their non-Indigenous counterparts.&#10;This has implications for the pipeline into ICT professions.&#10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83771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670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848872" cy="504056"/>
          </a:xfrm>
          <a:solidFill>
            <a:schemeClr val="tx1"/>
          </a:solidFill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r>
              <a:rPr lang="en-AU" sz="17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Information Technology Completions by Level of Course, 2013</a:t>
            </a:r>
            <a:endParaRPr lang="en-AU" sz="17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IT completions by level of course (all students v. Indigenous students):&#10;&#10;The difference in level of course is particular stark when we look at completions.&#10;The proportion of students completing at the bachelor and sub bachelor degree levels are very similar for Indigenous and all students,&#10;except that there were no Indigenous students completing at postgraduate level. &#10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92719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606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043" y="1039212"/>
            <a:ext cx="8229600" cy="733604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algn="l"/>
            <a:r>
              <a:rPr lang="en-AU" sz="2400" dirty="0">
                <a:solidFill>
                  <a:schemeClr val="tx1"/>
                </a:solidFill>
                <a:effectLst/>
                <a:latin typeface="+mn-lt"/>
              </a:rPr>
              <a:t>Areas where Deans can make a difference</a:t>
            </a:r>
            <a:br>
              <a:rPr lang="en-AU" sz="2400" dirty="0">
                <a:solidFill>
                  <a:schemeClr val="tx1"/>
                </a:solidFill>
                <a:effectLst/>
                <a:latin typeface="+mn-lt"/>
              </a:rPr>
            </a:br>
            <a:endParaRPr lang="en-AU" sz="2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7624" y="1678156"/>
            <a:ext cx="64087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buFont typeface="+mj-lt"/>
              <a:buAutoNum type="arabicPeriod"/>
            </a:pPr>
            <a:r>
              <a:rPr lang="en-AU" sz="2400" dirty="0" smtClean="0"/>
              <a:t>Outreach</a:t>
            </a:r>
            <a:endParaRPr lang="en-AU" sz="2400" dirty="0"/>
          </a:p>
          <a:p>
            <a:pPr lvl="1" indent="-457200">
              <a:buFont typeface="+mj-lt"/>
              <a:buAutoNum type="arabicPeriod"/>
            </a:pPr>
            <a:r>
              <a:rPr lang="en-AU" sz="2400" dirty="0"/>
              <a:t>Pedagogy</a:t>
            </a:r>
          </a:p>
          <a:p>
            <a:pPr lvl="1" indent="-457200">
              <a:buFont typeface="+mj-lt"/>
              <a:buAutoNum type="arabicPeriod"/>
            </a:pPr>
            <a:r>
              <a:rPr lang="en-AU" sz="2400" dirty="0"/>
              <a:t>Curriculum</a:t>
            </a:r>
          </a:p>
          <a:p>
            <a:pPr lvl="1" indent="-457200">
              <a:buFont typeface="+mj-lt"/>
              <a:buAutoNum type="arabicPeriod"/>
            </a:pPr>
            <a:r>
              <a:rPr lang="en-AU" sz="2400" dirty="0" smtClean="0"/>
              <a:t>Preparation</a:t>
            </a:r>
          </a:p>
          <a:p>
            <a:pPr lvl="1" indent="-457200">
              <a:buFont typeface="+mj-lt"/>
              <a:buAutoNum type="arabicPeriod"/>
            </a:pPr>
            <a:r>
              <a:rPr lang="en-AU" sz="2400" dirty="0" smtClean="0">
                <a:solidFill>
                  <a:schemeClr val="tx1">
                    <a:lumMod val="50000"/>
                  </a:schemeClr>
                </a:solidFill>
              </a:rPr>
              <a:t>Accountability</a:t>
            </a:r>
          </a:p>
          <a:p>
            <a:pPr lvl="1" indent="-457200">
              <a:buFont typeface="+mj-lt"/>
              <a:buAutoNum type="arabicPeriod"/>
            </a:pPr>
            <a:r>
              <a:rPr lang="en-AU" sz="2400" dirty="0" smtClean="0">
                <a:solidFill>
                  <a:schemeClr val="tx1">
                    <a:lumMod val="50000"/>
                  </a:schemeClr>
                </a:solidFill>
              </a:rPr>
              <a:t>Pathways</a:t>
            </a:r>
          </a:p>
          <a:p>
            <a:pPr lvl="1" indent="-457200">
              <a:buFont typeface="+mj-lt"/>
              <a:buAutoNum type="arabicPeriod"/>
            </a:pPr>
            <a:r>
              <a:rPr lang="en-AU" sz="2400" dirty="0" smtClean="0">
                <a:solidFill>
                  <a:schemeClr val="tx1">
                    <a:lumMod val="50000"/>
                  </a:schemeClr>
                </a:solidFill>
              </a:rPr>
              <a:t>Network</a:t>
            </a:r>
          </a:p>
          <a:p>
            <a:pPr lvl="1" indent="-457200">
              <a:buFont typeface="+mj-lt"/>
              <a:buAutoNum type="arabicPeriod"/>
            </a:pPr>
            <a:r>
              <a:rPr lang="en-AU" sz="2400" dirty="0" smtClean="0">
                <a:solidFill>
                  <a:schemeClr val="tx1">
                    <a:lumMod val="50000"/>
                  </a:schemeClr>
                </a:solidFill>
              </a:rPr>
              <a:t>Sharing information</a:t>
            </a:r>
            <a:endParaRPr lang="en-AU" sz="20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85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69043" y="1111220"/>
            <a:ext cx="8229600" cy="733604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algn="l"/>
            <a:r>
              <a:rPr lang="en-AU" sz="2400" dirty="0">
                <a:solidFill>
                  <a:schemeClr val="tx1"/>
                </a:solidFill>
                <a:effectLst/>
                <a:latin typeface="+mn-lt"/>
              </a:rPr>
              <a:t>Areas where Deans can make a </a:t>
            </a:r>
            <a:r>
              <a:rPr lang="en-AU" sz="2400" dirty="0" smtClean="0">
                <a:solidFill>
                  <a:schemeClr val="tx1"/>
                </a:solidFill>
                <a:effectLst/>
                <a:latin typeface="+mn-lt"/>
              </a:rPr>
              <a:t>difference (cont.)</a:t>
            </a:r>
            <a:r>
              <a:rPr lang="en-AU" sz="2400" dirty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en-AU" sz="2400" dirty="0">
                <a:solidFill>
                  <a:schemeClr val="tx1"/>
                </a:solidFill>
                <a:effectLst/>
                <a:latin typeface="+mn-lt"/>
              </a:rPr>
            </a:br>
            <a:endParaRPr lang="en-AU" sz="2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7624" y="1894180"/>
            <a:ext cx="72728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buFont typeface="+mj-lt"/>
              <a:buAutoNum type="arabicPeriod"/>
            </a:pPr>
            <a:r>
              <a:rPr lang="en-AU" sz="2400" dirty="0" smtClean="0">
                <a:solidFill>
                  <a:schemeClr val="tx1">
                    <a:lumMod val="50000"/>
                  </a:schemeClr>
                </a:solidFill>
              </a:rPr>
              <a:t>Outreach</a:t>
            </a:r>
          </a:p>
          <a:p>
            <a:pPr lvl="1" indent="-457200">
              <a:buFont typeface="+mj-lt"/>
              <a:buAutoNum type="arabicPeriod"/>
            </a:pPr>
            <a:r>
              <a:rPr lang="en-AU" sz="2400" dirty="0" smtClean="0">
                <a:solidFill>
                  <a:schemeClr val="tx1">
                    <a:lumMod val="50000"/>
                  </a:schemeClr>
                </a:solidFill>
              </a:rPr>
              <a:t>Pedagogy</a:t>
            </a:r>
          </a:p>
          <a:p>
            <a:pPr lvl="1" indent="-457200">
              <a:buFont typeface="+mj-lt"/>
              <a:buAutoNum type="arabicPeriod"/>
            </a:pPr>
            <a:r>
              <a:rPr lang="en-AU" sz="2400" dirty="0" smtClean="0">
                <a:solidFill>
                  <a:schemeClr val="tx1">
                    <a:lumMod val="50000"/>
                  </a:schemeClr>
                </a:solidFill>
              </a:rPr>
              <a:t>Curriculum</a:t>
            </a:r>
          </a:p>
          <a:p>
            <a:pPr lvl="1" indent="-457200">
              <a:buFont typeface="+mj-lt"/>
              <a:buAutoNum type="arabicPeriod"/>
            </a:pPr>
            <a:r>
              <a:rPr lang="en-AU" sz="2400" dirty="0" smtClean="0">
                <a:solidFill>
                  <a:schemeClr val="tx1">
                    <a:lumMod val="50000"/>
                  </a:schemeClr>
                </a:solidFill>
              </a:rPr>
              <a:t>Preparation</a:t>
            </a:r>
          </a:p>
          <a:p>
            <a:pPr lvl="1" indent="-457200">
              <a:buFont typeface="+mj-lt"/>
              <a:buAutoNum type="arabicPeriod"/>
            </a:pPr>
            <a:r>
              <a:rPr lang="en-AU" sz="2400" dirty="0" smtClean="0"/>
              <a:t>Accountability</a:t>
            </a:r>
          </a:p>
          <a:p>
            <a:pPr lvl="1" indent="-457200">
              <a:buFont typeface="+mj-lt"/>
              <a:buAutoNum type="arabicPeriod"/>
            </a:pPr>
            <a:r>
              <a:rPr lang="en-AU" sz="2400" dirty="0" smtClean="0"/>
              <a:t>Pathways</a:t>
            </a:r>
          </a:p>
          <a:p>
            <a:pPr lvl="1" indent="-457200">
              <a:buFont typeface="+mj-lt"/>
              <a:buAutoNum type="arabicPeriod"/>
            </a:pPr>
            <a:r>
              <a:rPr lang="en-AU" sz="2400" dirty="0" smtClean="0"/>
              <a:t>Network</a:t>
            </a:r>
          </a:p>
          <a:p>
            <a:pPr lvl="1" indent="-457200">
              <a:buFont typeface="+mj-lt"/>
              <a:buAutoNum type="arabicPeriod"/>
            </a:pPr>
            <a:r>
              <a:rPr lang="en-AU" sz="2400" dirty="0" smtClean="0"/>
              <a:t>Sharing information</a:t>
            </a:r>
            <a:endParaRPr lang="en-AU" sz="2000" dirty="0" smtClean="0"/>
          </a:p>
        </p:txBody>
      </p:sp>
    </p:spTree>
    <p:extLst>
      <p:ext uri="{BB962C8B-B14F-4D97-AF65-F5344CB8AC3E}">
        <p14:creationId xmlns:p14="http://schemas.microsoft.com/office/powerpoint/2010/main" val="317489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412776"/>
            <a:ext cx="4536504" cy="562074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r>
              <a:rPr lang="en-AU" sz="2400" dirty="0">
                <a:solidFill>
                  <a:schemeClr val="tx1"/>
                </a:solidFill>
                <a:effectLst/>
                <a:latin typeface="+mn-lt"/>
              </a:rPr>
              <a:t>ACDICT Action Plan</a:t>
            </a:r>
            <a:br>
              <a:rPr lang="en-AU" sz="2400" dirty="0">
                <a:solidFill>
                  <a:schemeClr val="tx1"/>
                </a:solidFill>
                <a:effectLst/>
                <a:latin typeface="+mn-lt"/>
              </a:rPr>
            </a:br>
            <a:endParaRPr lang="en-AU" sz="2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75656" y="2147372"/>
            <a:ext cx="61926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Building </a:t>
            </a:r>
            <a:r>
              <a:rPr lang="en-AU" sz="2400" dirty="0" smtClean="0"/>
              <a:t>subject knowledge and pedagogical skills of educators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Improving perceptions of ICT careers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Working with industry on skills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84050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76733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r>
              <a:rPr lang="en-AU" sz="2400" dirty="0">
                <a:solidFill>
                  <a:schemeClr val="bg1"/>
                </a:solidFill>
                <a:effectLst/>
              </a:rPr>
              <a:t>Supporting student success</a:t>
            </a:r>
          </a:p>
        </p:txBody>
      </p:sp>
      <p:pic>
        <p:nvPicPr>
          <p:cNvPr id="2" name="Picture 1" descr="Decorativ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6733"/>
            <a:ext cx="9144000" cy="574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46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989856"/>
            <a:ext cx="6923112" cy="1143000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r>
              <a:rPr lang="en-AU" sz="2400" dirty="0">
                <a:solidFill>
                  <a:schemeClr val="tx1"/>
                </a:solidFill>
                <a:effectLst/>
                <a:latin typeface="+mn-lt"/>
              </a:rPr>
              <a:t>National Indigenous Engineering Summit 2015</a:t>
            </a:r>
            <a:br>
              <a:rPr lang="en-AU" sz="2400" dirty="0">
                <a:solidFill>
                  <a:schemeClr val="tx1"/>
                </a:solidFill>
                <a:effectLst/>
                <a:latin typeface="+mn-lt"/>
              </a:rPr>
            </a:br>
            <a:endParaRPr lang="en-AU" sz="2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9716" y="1847240"/>
            <a:ext cx="7914721" cy="2805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235585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prstClr val="white"/>
                </a:solidFill>
              </a:rPr>
              <a:t>Participate </a:t>
            </a:r>
            <a:r>
              <a:rPr lang="en-AU" sz="2000" dirty="0" smtClean="0">
                <a:solidFill>
                  <a:prstClr val="white"/>
                </a:solidFill>
              </a:rPr>
              <a:t>in National </a:t>
            </a:r>
            <a:r>
              <a:rPr lang="en-AU" sz="2000" dirty="0">
                <a:solidFill>
                  <a:prstClr val="white"/>
                </a:solidFill>
              </a:rPr>
              <a:t>Indigenous Engineering Summit </a:t>
            </a:r>
            <a:r>
              <a:rPr lang="en-AU" sz="2000" dirty="0" smtClean="0">
                <a:solidFill>
                  <a:prstClr val="white"/>
                </a:solidFill>
              </a:rPr>
              <a:t>2015</a:t>
            </a:r>
          </a:p>
          <a:p>
            <a:pPr marL="342900" marR="235585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prstClr val="white"/>
                </a:solidFill>
              </a:rPr>
              <a:t>Contribute to discussion of longer term targets and goals</a:t>
            </a:r>
          </a:p>
          <a:p>
            <a:pPr marL="342900" marR="235585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prstClr val="white"/>
                </a:solidFill>
              </a:rPr>
              <a:t>Actively promote the Summit amongst your peers</a:t>
            </a:r>
          </a:p>
          <a:p>
            <a:pPr marL="342900" marR="235585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endParaRPr lang="en-AU" sz="2000" b="1" dirty="0">
              <a:solidFill>
                <a:prstClr val="white"/>
              </a:solidFill>
            </a:endParaRPr>
          </a:p>
          <a:p>
            <a:pPr marR="235585">
              <a:spcBef>
                <a:spcPts val="200"/>
              </a:spcBef>
            </a:pPr>
            <a:r>
              <a:rPr lang="en-AU" sz="2400" b="1" dirty="0" smtClean="0">
                <a:solidFill>
                  <a:prstClr val="white"/>
                </a:solidFill>
              </a:rPr>
              <a:t>Timeline</a:t>
            </a:r>
            <a:endParaRPr lang="en-AU" sz="2400" b="1" dirty="0">
              <a:solidFill>
                <a:srgbClr val="FF0000"/>
              </a:solidFill>
            </a:endParaRPr>
          </a:p>
          <a:p>
            <a:pPr marR="235585">
              <a:spcBef>
                <a:spcPts val="200"/>
              </a:spcBef>
            </a:pPr>
            <a:endParaRPr lang="en-AU" sz="2400" b="1" dirty="0">
              <a:solidFill>
                <a:prstClr val="white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prstClr val="white"/>
                </a:solidFill>
              </a:rPr>
              <a:t>19 September 2014: Pre-Summit Forum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prstClr val="white"/>
                </a:solidFill>
              </a:rPr>
              <a:t>18-19 </a:t>
            </a:r>
            <a:r>
              <a:rPr lang="en-AU" sz="2000" dirty="0">
                <a:solidFill>
                  <a:prstClr val="white"/>
                </a:solidFill>
              </a:rPr>
              <a:t>June 2015: </a:t>
            </a:r>
            <a:r>
              <a:rPr lang="en-AU" sz="2000" dirty="0" smtClean="0">
                <a:solidFill>
                  <a:prstClr val="white"/>
                </a:solidFill>
              </a:rPr>
              <a:t>Summit</a:t>
            </a:r>
            <a:endParaRPr lang="en-AU" sz="2000" b="1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49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55576" y="1138734"/>
            <a:ext cx="1882552" cy="922114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algn="l"/>
            <a:r>
              <a:rPr lang="en-AU" sz="2800" dirty="0" smtClean="0">
                <a:solidFill>
                  <a:schemeClr val="tx1"/>
                </a:solidFill>
                <a:effectLst/>
                <a:latin typeface="+mn-lt"/>
              </a:rPr>
              <a:t>Contacts</a:t>
            </a:r>
            <a:endParaRPr lang="en-AU" sz="28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90872" y="2276832"/>
            <a:ext cx="8229600" cy="4104496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AU" sz="2400" b="1" dirty="0" smtClean="0"/>
              <a:t>National Indigenous Engineering Summit</a:t>
            </a:r>
          </a:p>
          <a:p>
            <a:pPr marL="137160" indent="0">
              <a:buNone/>
            </a:pPr>
            <a:r>
              <a:rPr lang="en-AU" sz="2400" dirty="0" smtClean="0"/>
              <a:t>Associate Professor Shanika Karunasekera</a:t>
            </a:r>
          </a:p>
          <a:p>
            <a:pPr marL="137160" indent="0">
              <a:buNone/>
            </a:pPr>
            <a:r>
              <a:rPr lang="en-AU" sz="2400" dirty="0" smtClean="0"/>
              <a:t>(03) 8344 1410</a:t>
            </a:r>
          </a:p>
          <a:p>
            <a:pPr marL="137160" indent="0">
              <a:buNone/>
            </a:pPr>
            <a:r>
              <a:rPr lang="en-AU" sz="2400" b="1" u="sng" dirty="0" smtClean="0">
                <a:solidFill>
                  <a:srgbClr val="D4AF14"/>
                </a:solidFill>
              </a:rPr>
              <a:t>karus@unimelb.edu.au</a:t>
            </a:r>
          </a:p>
          <a:p>
            <a:pPr marL="137160" indent="0">
              <a:buNone/>
            </a:pPr>
            <a:endParaRPr lang="en-AU" sz="2400" dirty="0" smtClean="0"/>
          </a:p>
          <a:p>
            <a:pPr marL="137160" indent="0">
              <a:buNone/>
            </a:pPr>
            <a:r>
              <a:rPr lang="en-AU" sz="2400" b="1" dirty="0" smtClean="0"/>
              <a:t>ATSIHEAC Secretariat, Department of Education:</a:t>
            </a:r>
            <a:endParaRPr lang="en-AU" sz="2400" b="1" dirty="0"/>
          </a:p>
          <a:p>
            <a:pPr marL="137160" indent="0">
              <a:buNone/>
            </a:pPr>
            <a:r>
              <a:rPr lang="en-AU" sz="2400" b="1" u="sng" dirty="0" smtClean="0">
                <a:solidFill>
                  <a:srgbClr val="D4AF14"/>
                </a:solidFill>
              </a:rPr>
              <a:t>ATSIHEACSecretariat@education.gov.au</a:t>
            </a:r>
            <a:endParaRPr lang="en-AU" sz="2400" b="1" u="sng" dirty="0">
              <a:solidFill>
                <a:srgbClr val="D4AF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14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25144"/>
            <a:ext cx="8229600" cy="1143000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r>
              <a:rPr lang="en-AU" sz="2400" b="0" dirty="0">
                <a:solidFill>
                  <a:schemeClr val="tx1"/>
                </a:solidFill>
                <a:effectLst/>
                <a:latin typeface="+mn-lt"/>
              </a:rPr>
              <a:t>Aboriginal and Torres Strait Islander </a:t>
            </a:r>
            <a:br>
              <a:rPr lang="en-AU" sz="2400" b="0" dirty="0">
                <a:solidFill>
                  <a:schemeClr val="tx1"/>
                </a:solidFill>
                <a:effectLst/>
                <a:latin typeface="+mn-lt"/>
              </a:rPr>
            </a:br>
            <a:r>
              <a:rPr lang="en-AU" sz="2400" b="0" dirty="0">
                <a:solidFill>
                  <a:schemeClr val="tx1"/>
                </a:solidFill>
                <a:effectLst/>
                <a:latin typeface="+mn-lt"/>
              </a:rPr>
              <a:t>Higher Education Advisory Council  </a:t>
            </a:r>
            <a:br>
              <a:rPr lang="en-AU" sz="2400" b="0" dirty="0">
                <a:solidFill>
                  <a:schemeClr val="tx1"/>
                </a:solidFill>
                <a:effectLst/>
                <a:latin typeface="+mn-lt"/>
              </a:rPr>
            </a:br>
            <a:endParaRPr lang="en-AU" sz="2400" b="0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4" name="Picture 2" descr="Photo of the Aboriginal and Torres Straight Islander Higher Education Advisory Council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18"/>
          <a:stretch/>
        </p:blipFill>
        <p:spPr bwMode="auto">
          <a:xfrm>
            <a:off x="0" y="692696"/>
            <a:ext cx="9144000" cy="344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99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496" y="845840"/>
            <a:ext cx="8229600" cy="1143000"/>
          </a:xfrm>
        </p:spPr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lvl="1" algn="ctr" rtl="0">
              <a:spcBef>
                <a:spcPct val="0"/>
              </a:spcBef>
            </a:pPr>
            <a:r>
              <a:rPr lang="en-AU" sz="2400" b="1" dirty="0" smtClean="0">
                <a:solidFill>
                  <a:schemeClr val="tx1"/>
                </a:solidFill>
                <a:latin typeface="+mn-lt"/>
              </a:rPr>
              <a:t>ATSIHEAC policy development framework</a:t>
            </a:r>
            <a:br>
              <a:rPr lang="en-AU" sz="2400" b="1" dirty="0" smtClean="0">
                <a:solidFill>
                  <a:schemeClr val="tx1"/>
                </a:solidFill>
                <a:latin typeface="+mn-lt"/>
              </a:rPr>
            </a:br>
            <a:endParaRPr lang="en-AU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9552" y="1484784"/>
            <a:ext cx="820891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AU" sz="24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AU" sz="2400" dirty="0" smtClean="0"/>
              <a:t>Broadening </a:t>
            </a:r>
            <a:r>
              <a:rPr lang="en-AU" sz="2400" dirty="0" smtClean="0"/>
              <a:t>access across the disciplines</a:t>
            </a:r>
            <a:endParaRPr lang="en-AU" sz="2400" dirty="0"/>
          </a:p>
          <a:p>
            <a:pPr marL="914400" lvl="1" indent="-457200">
              <a:buFont typeface="+mj-lt"/>
              <a:buAutoNum type="arabicPeriod"/>
            </a:pPr>
            <a:r>
              <a:rPr lang="en-AU" sz="2400" dirty="0" smtClean="0"/>
              <a:t>Whole of University Strategy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AU" sz="2400" dirty="0" smtClean="0"/>
              <a:t>Academic Workforce</a:t>
            </a:r>
            <a:endParaRPr lang="en-AU" sz="2400" dirty="0"/>
          </a:p>
          <a:p>
            <a:pPr marL="914400" lvl="1" indent="-457200">
              <a:buFont typeface="+mj-lt"/>
              <a:buAutoNum type="arabicPeriod"/>
            </a:pPr>
            <a:r>
              <a:rPr lang="en-AU" sz="2400" dirty="0"/>
              <a:t>Sustainable </a:t>
            </a:r>
            <a:r>
              <a:rPr lang="en-AU" sz="2400" dirty="0" smtClean="0"/>
              <a:t>financing</a:t>
            </a:r>
            <a:endParaRPr lang="en-AU" sz="2400" dirty="0"/>
          </a:p>
          <a:p>
            <a:pPr marL="914400" lvl="1" indent="-457200">
              <a:buFont typeface="+mj-lt"/>
              <a:buAutoNum type="arabicPeriod"/>
            </a:pPr>
            <a:r>
              <a:rPr lang="en-AU" sz="2400" dirty="0" smtClean="0"/>
              <a:t>System level performance monitoring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AU" sz="2400" dirty="0"/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03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773832"/>
            <a:ext cx="8229600" cy="1143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r>
              <a:rPr lang="en-AU" sz="2400" dirty="0">
                <a:solidFill>
                  <a:schemeClr val="tx1"/>
                </a:solidFill>
                <a:effectLst/>
                <a:latin typeface="+mn-lt"/>
              </a:rPr>
              <a:t>Broadening participation across the disciplines</a:t>
            </a:r>
            <a:br>
              <a:rPr lang="en-AU" sz="2400" dirty="0">
                <a:solidFill>
                  <a:schemeClr val="tx1"/>
                </a:solidFill>
                <a:effectLst/>
                <a:latin typeface="+mn-lt"/>
              </a:rPr>
            </a:br>
            <a:endParaRPr lang="en-AU" sz="2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576" y="1718806"/>
            <a:ext cx="77768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AU" sz="2000" dirty="0" smtClean="0"/>
              <a:t>11</a:t>
            </a:r>
            <a:r>
              <a:rPr lang="en-AU" sz="2000" dirty="0" smtClean="0"/>
              <a:t>% </a:t>
            </a:r>
            <a:r>
              <a:rPr lang="en-AU" sz="2000" dirty="0"/>
              <a:t>of Indigenous people </a:t>
            </a:r>
            <a:r>
              <a:rPr lang="en-AU" sz="2000" dirty="0" smtClean="0"/>
              <a:t>are employed </a:t>
            </a:r>
            <a:r>
              <a:rPr lang="en-AU" sz="2000" dirty="0"/>
              <a:t>in professional occupations, compared to </a:t>
            </a:r>
            <a:r>
              <a:rPr lang="en-AU" sz="2000" dirty="0" smtClean="0"/>
              <a:t>20% </a:t>
            </a:r>
            <a:r>
              <a:rPr lang="en-AU" sz="2000" dirty="0"/>
              <a:t>of non-Indigenous </a:t>
            </a:r>
            <a:r>
              <a:rPr lang="en-AU" sz="2000" dirty="0" smtClean="0"/>
              <a:t>people</a:t>
            </a:r>
          </a:p>
          <a:p>
            <a:pPr lvl="1"/>
            <a:endParaRPr lang="en-AU" sz="20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AU" sz="2000" dirty="0" smtClean="0"/>
              <a:t>Most </a:t>
            </a:r>
            <a:r>
              <a:rPr lang="en-AU" sz="2000" dirty="0"/>
              <a:t>common occupation group for employed </a:t>
            </a:r>
            <a:r>
              <a:rPr lang="en-AU" sz="2000" dirty="0" smtClean="0"/>
              <a:t>people: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AU" sz="2000" dirty="0" smtClean="0"/>
              <a:t>For Indigenous people - Labourer </a:t>
            </a:r>
            <a:r>
              <a:rPr lang="en-AU" sz="2000" dirty="0"/>
              <a:t>(</a:t>
            </a:r>
            <a:r>
              <a:rPr lang="en-AU" sz="2000" dirty="0" smtClean="0"/>
              <a:t>24%) 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AU" sz="2000" dirty="0" smtClean="0"/>
              <a:t>For non-Indigenous </a:t>
            </a:r>
            <a:r>
              <a:rPr lang="en-AU" sz="2000" dirty="0"/>
              <a:t>people </a:t>
            </a:r>
            <a:r>
              <a:rPr lang="en-AU" sz="2000" dirty="0" smtClean="0"/>
              <a:t>- Professional (20%)</a:t>
            </a:r>
            <a:endParaRPr lang="en-AU" sz="2000" b="1" dirty="0" smtClean="0"/>
          </a:p>
          <a:p>
            <a:endParaRPr lang="en-AU" sz="2400" b="1" dirty="0" smtClean="0"/>
          </a:p>
          <a:p>
            <a:r>
              <a:rPr lang="en-AU" i="1" dirty="0" smtClean="0"/>
              <a:t>Drawn </a:t>
            </a:r>
            <a:r>
              <a:rPr lang="en-AU" i="1" dirty="0"/>
              <a:t>from </a:t>
            </a:r>
            <a:r>
              <a:rPr lang="en-AU" i="1" dirty="0" smtClean="0"/>
              <a:t>Census data 2006 </a:t>
            </a:r>
            <a:r>
              <a:rPr lang="en-AU" i="1" dirty="0"/>
              <a:t>and </a:t>
            </a:r>
            <a:r>
              <a:rPr lang="en-AU" i="1" dirty="0" smtClean="0"/>
              <a:t>2011</a:t>
            </a:r>
            <a:endParaRPr lang="en-AU" b="1" i="1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028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920" y="116632"/>
            <a:ext cx="8229600" cy="1143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algn="l"/>
            <a:r>
              <a:rPr lang="en-AU" sz="2400" dirty="0">
                <a:solidFill>
                  <a:schemeClr val="tx1"/>
                </a:solidFill>
                <a:effectLst/>
                <a:latin typeface="+mn-lt"/>
              </a:rPr>
              <a:t>PISA results in Mathematics and Science, 2006</a:t>
            </a:r>
            <a:r>
              <a:rPr lang="en-AU" sz="2400" i="1" dirty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en-AU" sz="2400" i="1" dirty="0">
                <a:solidFill>
                  <a:schemeClr val="tx1"/>
                </a:solidFill>
                <a:effectLst/>
                <a:latin typeface="+mn-lt"/>
              </a:rPr>
            </a:br>
            <a:endParaRPr lang="en-AU" sz="2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3321" name="TextBox 14"/>
          <p:cNvSpPr txBox="1">
            <a:spLocks noChangeArrowheads="1"/>
          </p:cNvSpPr>
          <p:nvPr/>
        </p:nvSpPr>
        <p:spPr bwMode="auto">
          <a:xfrm>
            <a:off x="236633" y="810050"/>
            <a:ext cx="137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accent1"/>
              </a:buClr>
              <a:buSzPct val="70000"/>
              <a:buFont typeface="Wingdings 2" pitchFamily="18" charset="2"/>
              <a:buChar char="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56564C"/>
              </a:buClr>
              <a:buSzPct val="100000"/>
              <a:buFont typeface="Wingdings 2" pitchFamily="18" charset="2"/>
              <a:buChar char=""/>
              <a:defRPr sz="2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56564C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56564C"/>
              </a:buClr>
              <a:buSzPct val="100000"/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56564C"/>
              </a:buClr>
              <a:buSzPct val="100000"/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56564C"/>
              </a:buClr>
              <a:buSzPct val="100000"/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56564C"/>
              </a:buClr>
              <a:buSzPct val="100000"/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56564C"/>
              </a:buClr>
              <a:buSzPct val="100000"/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2400" b="1" dirty="0">
                <a:solidFill>
                  <a:prstClr val="white"/>
                </a:solidFill>
                <a:latin typeface="Book Antiqua"/>
                <a:ea typeface="+mj-ea"/>
                <a:cs typeface="+mj-cs"/>
              </a:rPr>
              <a:t>Science</a:t>
            </a:r>
          </a:p>
        </p:txBody>
      </p:sp>
      <p:sp>
        <p:nvSpPr>
          <p:cNvPr id="13322" name="TextBox 15"/>
          <p:cNvSpPr txBox="1">
            <a:spLocks noChangeArrowheads="1"/>
          </p:cNvSpPr>
          <p:nvPr/>
        </p:nvSpPr>
        <p:spPr bwMode="auto">
          <a:xfrm>
            <a:off x="199262" y="3679605"/>
            <a:ext cx="11922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accent1"/>
              </a:buClr>
              <a:buSzPct val="70000"/>
              <a:buFont typeface="Wingdings 2" pitchFamily="18" charset="2"/>
              <a:buChar char="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56564C"/>
              </a:buClr>
              <a:buSzPct val="100000"/>
              <a:buFont typeface="Wingdings 2" pitchFamily="18" charset="2"/>
              <a:buChar char=""/>
              <a:defRPr sz="2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56564C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56564C"/>
              </a:buClr>
              <a:buSzPct val="100000"/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56564C"/>
              </a:buClr>
              <a:buSzPct val="100000"/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56564C"/>
              </a:buClr>
              <a:buSzPct val="100000"/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56564C"/>
              </a:buClr>
              <a:buSzPct val="100000"/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56564C"/>
              </a:buClr>
              <a:buSzPct val="100000"/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2400" b="1" dirty="0">
                <a:solidFill>
                  <a:prstClr val="white"/>
                </a:solidFill>
                <a:latin typeface="Book Antiqua"/>
                <a:ea typeface="+mj-ea"/>
                <a:cs typeface="+mj-cs"/>
              </a:rPr>
              <a:t>Maths</a:t>
            </a:r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57063" y="6453336"/>
            <a:ext cx="8813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buClr>
                <a:schemeClr val="accent1"/>
              </a:buClr>
              <a:buSzPct val="70000"/>
              <a:buFont typeface="Wingdings 2" pitchFamily="18" charset="2"/>
              <a:buChar char="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56564C"/>
              </a:buClr>
              <a:buSzPct val="100000"/>
              <a:buFont typeface="Wingdings 2" pitchFamily="18" charset="2"/>
              <a:buChar char=""/>
              <a:defRPr sz="2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56564C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56564C"/>
              </a:buClr>
              <a:buSzPct val="100000"/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56564C"/>
              </a:buClr>
              <a:buSzPct val="100000"/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56564C"/>
              </a:buClr>
              <a:buSzPct val="100000"/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56564C"/>
              </a:buClr>
              <a:buSzPct val="100000"/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56564C"/>
              </a:buClr>
              <a:buSzPct val="100000"/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1400" i="1" dirty="0" smtClean="0">
                <a:solidFill>
                  <a:prstClr val="white"/>
                </a:solidFill>
                <a:latin typeface="Book Antiqua"/>
                <a:ea typeface="+mj-ea"/>
                <a:cs typeface="+mj-cs"/>
              </a:rPr>
              <a:t>Source: De Bortoli &amp; Thomson 2009, The achievement of Australia’s Indigenous students in PISA 2000-2006</a:t>
            </a:r>
            <a:endParaRPr lang="en-US" altLang="en-US" sz="1400" i="1" dirty="0">
              <a:solidFill>
                <a:prstClr val="white"/>
              </a:solidFill>
              <a:latin typeface="Book Antiqua"/>
              <a:ea typeface="+mj-ea"/>
              <a:cs typeface="+mj-cs"/>
            </a:endParaRPr>
          </a:p>
        </p:txBody>
      </p:sp>
      <p:pic>
        <p:nvPicPr>
          <p:cNvPr id="3" name="Picture 2" descr="PISA data:&#10;This graph highlights the issue we face in the STEM disciplines, and the challenge for Indigenous education policy. &#10;As you know, on PISA Maths and Science results, there is a yawning gap between high performing Indigenous and non-Indigenous students.&#10;Improved school retention and overall student performance over time has not necessarily translated into the high performance required for transition into higher education and the professions. &#10;Any intervention to improve Indigenous outcomes must address this.&#10;STEM educators and policy-makers need to focus attention on improving outcomes for the top 25%.&#10;&#10;ATSIHEAC STEM roundtable:&#10;Last December, our council started a roundtable conversation on participation by Aboriginal and Torres Strait Islander people in STEM education and related professions. &#10;Deans of STEM and Education faculties, and other leaders in the sector, were involved.&#10;They strongly endorsed the role of faculties in improving outcomes for Indigenous people, and suggested areas for action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018" y="1272013"/>
            <a:ext cx="7965981" cy="506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219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584" y="53752"/>
            <a:ext cx="8229600" cy="494928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r>
              <a:rPr lang="en-AU" sz="1400" dirty="0" smtClean="0">
                <a:solidFill>
                  <a:schemeClr val="bg1"/>
                </a:solidFill>
                <a:effectLst/>
              </a:rPr>
              <a:t>Information Technology enrolments (Indigenous and all students), 2005-2013</a:t>
            </a:r>
            <a:endParaRPr lang="en-AU" sz="1400" dirty="0">
              <a:solidFill>
                <a:schemeClr val="bg1"/>
              </a:solidFill>
              <a:effectLst/>
            </a:endParaRPr>
          </a:p>
        </p:txBody>
      </p:sp>
      <p:pic>
        <p:nvPicPr>
          <p:cNvPr id="2050" name="Picture 2" descr="Information Technology enrolments (Indigenous v. all students):&#10;&#10;I’d like to show you some charts for Indigenous participation and outcomes in Information Technology.&#10;In this chart, I’ve shown enrolments in Information Technology for both Indigenous students and all students for the period 2005-2012.&#10;Obviously, the scales are different for the two groups, but the trend lines are revealing.&#10;While non-Indigenous enrolments have remained stable in recent years, Indigenous enrolments have been growing steadily (with a 61% rise since 2009).&#10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548680"/>
            <a:ext cx="8559715" cy="4877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45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88584" y="53752"/>
            <a:ext cx="8229600" cy="494928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r>
              <a:rPr lang="en-AU" sz="1400" dirty="0" smtClean="0">
                <a:solidFill>
                  <a:schemeClr val="bg1"/>
                </a:solidFill>
                <a:effectLst/>
              </a:rPr>
              <a:t>Indigenous enrolments (Information Technology and all disciplines), 2005-2013</a:t>
            </a:r>
            <a:endParaRPr lang="en-AU" sz="1400" dirty="0">
              <a:solidFill>
                <a:schemeClr val="bg1"/>
              </a:solidFill>
              <a:effectLst/>
            </a:endParaRPr>
          </a:p>
        </p:txBody>
      </p:sp>
      <p:pic>
        <p:nvPicPr>
          <p:cNvPr id="1027" name="Picture 3" descr="Indigenous enrolments (Information Technology v. all disciplines):&#10;&#10;In this chart, I’ve compared Indigenous IT enrolments with Indigenous enrolments in all disciplines. &#10;Recent growth in Indigenous enrolments in IT has been better than that across all disciplines.&#10;However, Indigenous students still account for only 0.33% of all enrolments in Information Technology. &#10;This is well below population parity:&#10;Indigenous people account for 2.4% of Australian 15-64 year olds.&#10;Achieving population parity in IT would require an additional 1,200 Indigenous students!&#10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70" y="476672"/>
            <a:ext cx="8598852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0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88584" y="53752"/>
            <a:ext cx="8229600" cy="494928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r>
              <a:rPr lang="en-AU" sz="1400" dirty="0" smtClean="0">
                <a:solidFill>
                  <a:schemeClr val="bg1"/>
                </a:solidFill>
                <a:effectLst/>
              </a:rPr>
              <a:t>Information Technology completions (Indigenous and all students), 2005-2013</a:t>
            </a:r>
            <a:endParaRPr lang="en-AU" sz="1400" dirty="0">
              <a:solidFill>
                <a:schemeClr val="bg1"/>
              </a:solidFill>
              <a:effectLst/>
            </a:endParaRPr>
          </a:p>
        </p:txBody>
      </p:sp>
      <p:pic>
        <p:nvPicPr>
          <p:cNvPr id="2" name="Picture 2" descr="Information Technology completions (Indigenous v. all students):&#10;&#10;The data on Indigenous completions in Information Technology are also well below par.&#10;Again, the scales are different.&#10;But the trend lines show that while non-Indigenous completions have been declining in recent years, completions by Indigenous students have remained quite stable.&#10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820472" cy="4729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642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88584" y="53752"/>
            <a:ext cx="8229600" cy="494928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r>
              <a:rPr lang="en-AU" sz="1400" dirty="0" smtClean="0">
                <a:solidFill>
                  <a:schemeClr val="bg1"/>
                </a:solidFill>
                <a:effectLst/>
              </a:rPr>
              <a:t>Indigenous completions (Information Technology and all disciplines), 2005-2013</a:t>
            </a:r>
            <a:endParaRPr lang="en-AU" sz="1400" dirty="0">
              <a:solidFill>
                <a:schemeClr val="bg1"/>
              </a:solidFill>
              <a:effectLst/>
            </a:endParaRPr>
          </a:p>
        </p:txBody>
      </p:sp>
      <p:pic>
        <p:nvPicPr>
          <p:cNvPr id="2" name="Picture 2" descr="Indigenous completions (Information Technology v. all disciplines):&#10;&#10;This chart shows the pattern in Indigenous IT completions is consistent with growth in Indigenous completions generally.&#10;But Indigenous completions data are in a much more parlous state than enrolments:&#10;Indigenous students accounted for only 0.13% of all completions in Information Technology in 2012.&#10;This highlights the challenge for ICT faculties:&#10;It is not enough to get Indigenous students interested and prepared for ICT studies.&#10;Work is required to translate increased participation into academic success, and transition into professional careers.&#10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37" y="692696"/>
            <a:ext cx="8370887" cy="456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666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REPORTCONTROLSVISIBLE" val="Empty"/>
  <p:tag name="_AMO_UNIQUEIDENTIFIER" val="2bb4b348-7df8-4eea-8daa-2235b8b489ec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2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3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4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5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6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2255</TotalTime>
  <Words>2405</Words>
  <Application>Microsoft Office PowerPoint</Application>
  <PresentationFormat>On-screen Show (4:3)</PresentationFormat>
  <Paragraphs>274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Apex</vt:lpstr>
      <vt:lpstr>3_Apex</vt:lpstr>
      <vt:lpstr>Broadening Indigenous participation  across the disciplines:</vt:lpstr>
      <vt:lpstr>Aboriginal and Torres Strait Islander  Higher Education Advisory Council   </vt:lpstr>
      <vt:lpstr>ATSIHEAC policy development framework </vt:lpstr>
      <vt:lpstr>Broadening participation across the disciplines </vt:lpstr>
      <vt:lpstr>PISA results in Mathematics and Science, 2006 </vt:lpstr>
      <vt:lpstr>Information Technology enrolments (Indigenous and all students), 2005-2013</vt:lpstr>
      <vt:lpstr>Indigenous enrolments (Information Technology and all disciplines), 2005-2013</vt:lpstr>
      <vt:lpstr>Information Technology completions (Indigenous and all students), 2005-2013</vt:lpstr>
      <vt:lpstr>Indigenous completions (Information Technology and all disciplines), 2005-2013</vt:lpstr>
      <vt:lpstr>Information Technology Enrolments by Level of Course, 2013</vt:lpstr>
      <vt:lpstr>Information Technology Completions by Level of Course, 2013</vt:lpstr>
      <vt:lpstr>Areas where Deans can make a difference </vt:lpstr>
      <vt:lpstr>Areas where Deans can make a difference (cont.) </vt:lpstr>
      <vt:lpstr>ACDICT Action Plan </vt:lpstr>
      <vt:lpstr>Supporting student success</vt:lpstr>
      <vt:lpstr>National Indigenous Engineering Summit 2015 </vt:lpstr>
      <vt:lpstr>Contacts</vt:lpstr>
    </vt:vector>
  </TitlesOfParts>
  <Company>INDUSTRY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Chynoweth, Adele</dc:creator>
  <cp:lastModifiedBy>Creator</cp:lastModifiedBy>
  <cp:revision>276</cp:revision>
  <cp:lastPrinted>2014-06-26T00:56:57Z</cp:lastPrinted>
  <dcterms:created xsi:type="dcterms:W3CDTF">2014-02-05T02:38:26Z</dcterms:created>
  <dcterms:modified xsi:type="dcterms:W3CDTF">2016-09-08T00:27:43Z</dcterms:modified>
</cp:coreProperties>
</file>