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64" r:id="rId1"/>
    <p:sldMasterId id="2147484476" r:id="rId2"/>
    <p:sldMasterId id="2147484488" r:id="rId3"/>
  </p:sldMasterIdLst>
  <p:notesMasterIdLst>
    <p:notesMasterId r:id="rId17"/>
  </p:notesMasterIdLst>
  <p:sldIdLst>
    <p:sldId id="263" r:id="rId4"/>
    <p:sldId id="257" r:id="rId5"/>
    <p:sldId id="271" r:id="rId6"/>
    <p:sldId id="272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4" r:id="rId15"/>
    <p:sldId id="285" r:id="rId16"/>
  </p:sldIdLst>
  <p:sldSz cx="9144000" cy="6858000" type="screen4x3"/>
  <p:notesSz cx="6807200" cy="993933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E78"/>
    <a:srgbClr val="DBE9C5"/>
    <a:srgbClr val="C6E8C7"/>
    <a:srgbClr val="4F6228"/>
    <a:srgbClr val="D4AF14"/>
    <a:srgbClr val="E2AC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54237" autoAdjust="0"/>
  </p:normalViewPr>
  <p:slideViewPr>
    <p:cSldViewPr>
      <p:cViewPr>
        <p:scale>
          <a:sx n="60" d="100"/>
          <a:sy n="60" d="100"/>
        </p:scale>
        <p:origin x="-24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3792" y="16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E73B5-9A17-4D2F-87FB-27F5BFD09382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DDD60-05ED-450B-BA61-A2A6598777D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2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17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0000"/>
              </a:buClr>
              <a:buFont typeface="Symbol"/>
              <a:buNone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Indigenous Engineering enrolments: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This chart shows all Indigenous Engineering enrolments, by level of course, at Go8+ universities for the period 2005-2012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0000"/>
              </a:buClr>
              <a:buFont typeface="Symbol"/>
              <a:buNone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Indigenous Engineering completions: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This chart shows all Indigenous Engineering completions, by level of course, at Go8+ universities for the period 2005-2012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1638" y="3556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135" y="3599767"/>
            <a:ext cx="5985038" cy="5984310"/>
          </a:xfrm>
        </p:spPr>
        <p:txBody>
          <a:bodyPr/>
          <a:lstStyle/>
          <a:p>
            <a:r>
              <a:rPr lang="en-AU" dirty="0" smtClean="0"/>
              <a:t>National</a:t>
            </a:r>
            <a:r>
              <a:rPr lang="en-AU" baseline="0" dirty="0" smtClean="0"/>
              <a:t> Indigenous Engineering Summit 2015:</a:t>
            </a:r>
          </a:p>
          <a:p>
            <a:endParaRPr lang="en-AU" dirty="0" smtClean="0"/>
          </a:p>
          <a:p>
            <a:pPr marL="171673" indent="-171673">
              <a:buFont typeface="Arial" panose="020B0604020202020204" pitchFamily="34" charset="0"/>
              <a:buChar char="•"/>
            </a:pPr>
            <a:r>
              <a:rPr lang="en-AU" dirty="0" smtClean="0"/>
              <a:t>I’d like to finish</a:t>
            </a:r>
            <a:r>
              <a:rPr lang="en-AU" baseline="0" dirty="0" smtClean="0"/>
              <a:t> with an invitation for you to participate in a </a:t>
            </a:r>
            <a:r>
              <a:rPr lang="en-AU" dirty="0" smtClean="0"/>
              <a:t>National Indigenous Engineering Summit being</a:t>
            </a:r>
            <a:r>
              <a:rPr lang="en-AU" baseline="0" dirty="0" smtClean="0"/>
              <a:t> planned for </a:t>
            </a:r>
            <a:r>
              <a:rPr lang="en-AU" dirty="0" smtClean="0"/>
              <a:t>2015.</a:t>
            </a:r>
            <a:r>
              <a:rPr lang="en-AU" baseline="0" dirty="0" smtClean="0"/>
              <a:t> </a:t>
            </a:r>
            <a:endParaRPr lang="en-AU" dirty="0" smtClean="0"/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n-AU" dirty="0" smtClean="0"/>
              <a:t>It is being organised by the University of Melbourne and its partners</a:t>
            </a:r>
            <a:r>
              <a:rPr lang="en-AU" baseline="0" dirty="0" smtClean="0"/>
              <a:t> under the Higher Education Participation and Partnerships Program.</a:t>
            </a:r>
            <a:endParaRPr lang="en-AU" dirty="0" smtClean="0"/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n-AU" dirty="0" smtClean="0"/>
              <a:t>It will be an opportunity for Deans to lead change at the national level.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n-AU" dirty="0" smtClean="0"/>
              <a:t>It was just such collaboration that drove improvements in enrolment, graduation and employment of Indigenous doctors.</a:t>
            </a:r>
          </a:p>
          <a:p>
            <a:pPr marL="171433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purpose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of the Summit is t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o promote shared responsibility to improve pathways into Engineering studies and related professions.</a:t>
            </a:r>
          </a:p>
          <a:p>
            <a:pPr marL="171433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It will focus on real </a:t>
            </a:r>
            <a:r>
              <a:rPr lang="en-AU" u="none" dirty="0" smtClean="0">
                <a:solidFill>
                  <a:srgbClr val="000000"/>
                </a:solidFill>
                <a:ea typeface="Times New Roman"/>
              </a:rPr>
              <a:t>outcomes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: more graduates over time and ultimately parity with non-Indigenous people.</a:t>
            </a:r>
          </a:p>
          <a:p>
            <a:pPr marL="171433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Participants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will be drawn from: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Deans of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Engineering, ICT and Education; Principals of TAFE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colleges;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Mathematics teachers; and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r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ole models.</a:t>
            </a:r>
          </a:p>
          <a:p>
            <a:pPr marL="171433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Outcomes</a:t>
            </a:r>
            <a:r>
              <a:rPr lang="en-AU" u="none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u="none" baseline="0" dirty="0" smtClean="0">
                <a:solidFill>
                  <a:srgbClr val="000000"/>
                </a:solidFill>
                <a:ea typeface="Times New Roman"/>
              </a:rPr>
              <a:t>will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include: </a:t>
            </a:r>
          </a:p>
          <a:p>
            <a:pPr marL="629227" lvl="1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A w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hite paper on Indigenous engineering </a:t>
            </a:r>
          </a:p>
          <a:p>
            <a:pPr marL="629227" lvl="1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Initiatives and strategies for developing engineering pathways</a:t>
            </a:r>
          </a:p>
          <a:p>
            <a:pPr marL="629227" lvl="1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Commitment from all key stakeholders</a:t>
            </a:r>
          </a:p>
          <a:p>
            <a:pPr marL="629227" lvl="1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Momentum and follow through.</a:t>
            </a:r>
          </a:p>
          <a:p>
            <a:pPr marL="342865" indent="-342865">
              <a:buClr>
                <a:srgbClr val="000000"/>
              </a:buClr>
              <a:buFont typeface="Symbol"/>
              <a:buChar char=""/>
              <a:tabLst>
                <a:tab pos="457154" algn="l"/>
              </a:tabLst>
            </a:pPr>
            <a:r>
              <a:rPr lang="en-AU" dirty="0"/>
              <a:t>The National Summit will be held on 18-19 June next year.</a:t>
            </a:r>
          </a:p>
          <a:p>
            <a:pPr marL="342865" indent="-342865">
              <a:buClr>
                <a:srgbClr val="000000"/>
              </a:buClr>
              <a:buFont typeface="Symbol"/>
              <a:buChar char=""/>
              <a:tabLst>
                <a:tab pos="457154" algn="l"/>
              </a:tabLst>
            </a:pPr>
            <a:r>
              <a:rPr lang="en-AU" dirty="0"/>
              <a:t>There will also be a pre-summit forum held on 19 September this year to give key stakeholders an opportunity to contribute to shaping the Summit.</a:t>
            </a:r>
          </a:p>
          <a:p>
            <a:pPr marL="342865" indent="-342865">
              <a:buClr>
                <a:srgbClr val="000000"/>
              </a:buClr>
              <a:buFont typeface="Symbol"/>
              <a:buChar char=""/>
              <a:tabLst>
                <a:tab pos="457154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>
              <a:buClr>
                <a:srgbClr val="000000"/>
              </a:buClr>
              <a:tabLst>
                <a:tab pos="457154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Other elements of the HEPPP project</a:t>
            </a:r>
            <a:r>
              <a:rPr lang="en-AU" baseline="0" dirty="0" smtClean="0">
                <a:latin typeface="+mn-lt"/>
                <a:ea typeface="Cambria"/>
                <a:cs typeface="Times New Roman"/>
              </a:rPr>
              <a:t> being run by the University of Melbourne are:</a:t>
            </a:r>
            <a:endParaRPr lang="en-AU" dirty="0" smtClean="0">
              <a:solidFill>
                <a:srgbClr val="000000"/>
              </a:solidFill>
              <a:ea typeface="Cambria"/>
            </a:endParaRPr>
          </a:p>
          <a:p>
            <a:pPr marL="171433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A pilot scholarship for Indigenous student on an engineering pathway</a:t>
            </a:r>
          </a:p>
          <a:p>
            <a:pPr marL="171433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An Indigenous academic enrichment program for</a:t>
            </a:r>
            <a:r>
              <a:rPr lang="en-AU" dirty="0" smtClean="0"/>
              <a:t> Indigenous school students and their teachers (with initial STEM focus)</a:t>
            </a:r>
          </a:p>
          <a:p>
            <a:pPr marL="171433" indent="-171433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154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A Bachelor of Science (Extended) including bridging subjects in mathematics and science.</a:t>
            </a:r>
            <a:endParaRPr lang="en-AU" dirty="0" smtClean="0"/>
          </a:p>
          <a:p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342865" indent="-342865">
              <a:buClr>
                <a:srgbClr val="000000"/>
              </a:buClr>
              <a:buFont typeface="Symbol"/>
              <a:buChar char=""/>
              <a:tabLst>
                <a:tab pos="457154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1638" y="3556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135" y="3527666"/>
            <a:ext cx="5985038" cy="6056411"/>
          </a:xfrm>
        </p:spPr>
        <p:txBody>
          <a:bodyPr/>
          <a:lstStyle/>
          <a:p>
            <a:pPr defTabSz="915589">
              <a:buClr>
                <a:srgbClr val="000000"/>
              </a:buClr>
              <a:tabLst>
                <a:tab pos="457154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Contacts:</a:t>
            </a:r>
          </a:p>
          <a:p>
            <a:pPr defTabSz="915589">
              <a:buClr>
                <a:srgbClr val="000000"/>
              </a:buClr>
              <a:tabLst>
                <a:tab pos="457154" algn="l"/>
              </a:tabLst>
              <a:defRPr/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342865" indent="-342865" defTabSz="915589">
              <a:buClr>
                <a:srgbClr val="000000"/>
              </a:buClr>
              <a:buFont typeface="Symbol"/>
              <a:buChar char=""/>
              <a:tabLst>
                <a:tab pos="457154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If you’d like </a:t>
            </a:r>
            <a:r>
              <a:rPr lang="en-AU" dirty="0"/>
              <a:t>to attend the pre-summit forum and/or the summit itself, or you would like more information,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please contact Shanika Karunasekera,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who is Assistant Dean </a:t>
            </a:r>
            <a:r>
              <a:rPr lang="en-AU" dirty="0"/>
              <a:t>(Equity and Diversity), in the Department of Computing and Information Systems at the Melbourne School of Engineering.</a:t>
            </a:r>
            <a:endParaRPr lang="en-AU" b="1" dirty="0" smtClean="0">
              <a:solidFill>
                <a:srgbClr val="000000"/>
              </a:solidFill>
              <a:ea typeface="Times New Roman"/>
            </a:endParaRPr>
          </a:p>
          <a:p>
            <a:pPr marL="342865" indent="-342865">
              <a:buClr>
                <a:srgbClr val="000000"/>
              </a:buClr>
              <a:buFont typeface="Symbol"/>
              <a:buChar char=""/>
              <a:tabLst>
                <a:tab pos="457154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If you’d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like more information on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ATSIHEAC’s work,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please contact the Council’s secretariat in the Department of Education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>
              <a:buClr>
                <a:srgbClr val="000000"/>
              </a:buClr>
              <a:tabLst>
                <a:tab pos="457154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342865" indent="-342865">
              <a:buClr>
                <a:srgbClr val="000000"/>
              </a:buClr>
              <a:buFont typeface="Symbol"/>
              <a:buChar char=""/>
              <a:tabLst>
                <a:tab pos="457154" algn="l"/>
              </a:tabLst>
            </a:pPr>
            <a:r>
              <a:rPr lang="en-AU" dirty="0">
                <a:solidFill>
                  <a:srgbClr val="000000"/>
                </a:solidFill>
                <a:ea typeface="Times New Roman"/>
              </a:rPr>
              <a:t>I’m happy to take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537621"/>
            <a:ext cx="5445760" cy="5184575"/>
          </a:xfrm>
        </p:spPr>
        <p:txBody>
          <a:bodyPr/>
          <a:lstStyle/>
          <a:p>
            <a:pPr lvl="0"/>
            <a:r>
              <a:rPr lang="en-AU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ATSIHEAC: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Council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established in 2012,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the Behrendt Review of Indigenous higher Education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 comprises Indigenous academics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individuals selected for their expertise in business, governance and university leadership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includes representatives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Universities Australia and the National Aboriginal and Torres Strait Islander Higher Education Consortium</a:t>
            </a:r>
          </a:p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members: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Ian Anderson, University of Melbourne, Co-Chair and Executive Member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Jill Milroy, University of Western Australia, Executive Member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Rosie Southwood, Wesfarmers Limited, Executive Member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Toni Downes, Charles Sturt University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Sandra Eades, The University of Sydney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Shane Houston, The University of Sydney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Steven Larkin, Charles Darwin University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Michael McDaniel, University of Technology, Sydney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Michael McManus, The University of Queensland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Andrew Wells, University of Tasmania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Greg Hill, University of the Sunshine Coast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Jillian Miller, University of South Australia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 Russell Taylor, Australian Institute of Aboriginal and Torres Strait Islander Studies [Observer]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Peter Buckskin, Chair,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NATSIHEC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[Observer]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u="sng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u="sng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Council envisages a higher education sector characterised by:</a:t>
            </a:r>
          </a:p>
          <a:p>
            <a:pPr marL="0" lvl="0" indent="0">
              <a:buFont typeface="Courier New" panose="02070309020205020404" pitchFamily="49" charset="0"/>
              <a:buNone/>
            </a:pPr>
            <a:endParaRPr lang="en-A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Aboriginal and Torres Strait Islander people are represented at all levels of the academy, including:</a:t>
            </a:r>
            <a:endParaRPr lang="en-AU" sz="1200" dirty="0" smtClean="0">
              <a:effectLst/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-"/>
              <a:tabLst>
                <a:tab pos="9144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Growing the Indigenous academic workforce, and </a:t>
            </a:r>
            <a:endParaRPr lang="en-AU" sz="12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-"/>
              <a:tabLst>
                <a:tab pos="9144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Preparing Indigenous leaders for decision-making roles</a:t>
            </a:r>
            <a:endParaRPr lang="en-AU" sz="12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Indigenous Knowledges and perspectives are valued and embedded across institution life</a:t>
            </a:r>
            <a:endParaRPr lang="en-AU" sz="12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Aboriginal and Torres Strait Islander students succeed across a broader range of disciplines</a:t>
            </a:r>
            <a:endParaRPr lang="en-AU" sz="1200" dirty="0" smtClean="0">
              <a:effectLst/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-"/>
              <a:tabLst>
                <a:tab pos="9144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Outcomes should take into account the social and economic impact of the type and quality of graduates being produced</a:t>
            </a:r>
            <a:endParaRPr lang="en-AU" sz="12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-"/>
              <a:tabLst>
                <a:tab pos="9144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 simple focus on broad measures of participation and completion is not sufficient</a:t>
            </a:r>
            <a:endParaRPr lang="en-AU" sz="12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Sustainable financing, optimally configured to improve outcomes</a:t>
            </a:r>
            <a:endParaRPr lang="en-AU" sz="1200" dirty="0" smtClean="0">
              <a:effectLst/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-"/>
              <a:tabLst>
                <a:tab pos="9144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Analysis is required to ensure financing provides a platform for achieving Indigenous higher education policy objectives</a:t>
            </a:r>
            <a:endParaRPr lang="en-AU" sz="12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Effective monitoring of progress at institutional and sectoral levels</a:t>
            </a:r>
            <a:endParaRPr lang="en-AU" sz="120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buFont typeface="Courier New" panose="02070309020205020404" pitchFamily="49" charset="0"/>
              <a:buNone/>
            </a:pP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mean:</a:t>
            </a:r>
            <a:endParaRPr lang="en-A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 for improving outcomes is shared from the highest levels,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throughout the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and effective support for Indigenous education units with appropriate resourcing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 Indigenisation of curricula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at the Faculty level to support student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and accountability mechanisms that incorporate Indigenous leadership in decision-making, and whole-of-institution responsibility for outcomes</a:t>
            </a: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Council’s work is</a:t>
            </a:r>
            <a:r>
              <a:rPr lang="en-A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focussed </a:t>
            </a:r>
            <a:r>
              <a:rPr lang="en-A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developing a better understanding </a:t>
            </a:r>
            <a:r>
              <a:rPr lang="en-A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Universities’</a:t>
            </a:r>
            <a:r>
              <a:rPr lang="en-A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leadership models and the relative strengths and weaknesses of those models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r>
              <a:rPr lang="en-A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Indigenous units and Faculties complement each other’s roles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7200" algn="l"/>
              </a:tabLst>
              <a:defRPr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already have a whole-of-university approach for non-Indigenous people.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rigour that an institution brings to other activities (like internationalisation) should apply to Indigenous education.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0000"/>
              </a:buClr>
              <a:buFont typeface="Symbol"/>
              <a:buNone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Behrendt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Review: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Behrendt Review found that Indigenous enrolments were clustered within a narrow range of disciplines</a:t>
            </a:r>
          </a:p>
          <a:p>
            <a:pPr marL="800100" lvl="1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Limits access of Indigenous people to professional careers</a:t>
            </a:r>
          </a:p>
          <a:p>
            <a:pPr marL="800100" lvl="1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Limits capacity of professional service providers to understand and incorporate Indigenous knowledges and perspectives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highlighted the role of Faculties in supporting professional preparation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students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recommended Faculties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professional bodies, employers and communities to drive growth in the number and breadth of Indigenous professionals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Indigenous higher education plays a significant part in Indigenous social and economic development and should be conceptualised as part of broader human capital strategy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 in this area will depend on leadership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and collaboration with Deans and the professions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Font typeface="Symbol"/>
              <a:buNone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ATSIHEAC STEM roundtable: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Held in December to discuss priorities for work to be undertaken in the Indigenous STEM policy space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were drawn from Deans councils, teaching professional associations, Australian government agencies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dirty="0" smtClean="0">
                <a:effectLst/>
              </a:rPr>
              <a:t>Follow</a:t>
            </a:r>
            <a:r>
              <a:rPr lang="en-AU" baseline="0" dirty="0" smtClean="0">
                <a:effectLst/>
              </a:rPr>
              <a:t> up meetings are now occurring w</a:t>
            </a:r>
            <a:r>
              <a:rPr lang="en-AU" dirty="0" smtClean="0">
                <a:effectLst/>
              </a:rPr>
              <a:t>ith individual Deans groups 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/>
              <a:buChar char=""/>
              <a:tabLst>
                <a:tab pos="457200" algn="l"/>
              </a:tabLst>
            </a:pPr>
            <a:r>
              <a:rPr lang="en-AU" baseline="0" dirty="0" smtClean="0">
                <a:effectLst/>
              </a:rPr>
              <a:t>Go8+ Deans of Engineering are well placed to lead a national dialogue in the Engineering space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[Source for figures on slide: Anderson, I, 2011. Indigenous Pathways into the Professions, University of Melbourne]</a:t>
            </a:r>
          </a:p>
          <a:p>
            <a:pPr lvl="0"/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0000"/>
              </a:buClr>
              <a:buFont typeface="Symbol"/>
              <a:buNone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Indigenous Engineering enrolments: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This chart shows all Indigenous Engineering enrolments for the period 2005-2012 at Go8+ universities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It also shows their share of Indigenous Engineering enrolments for all higher education providers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1200" kern="1200" baseline="0" dirty="0" smtClean="0">
              <a:solidFill>
                <a:srgbClr val="000000"/>
              </a:solidFill>
              <a:effectLst/>
              <a:latin typeface="+mn-lt"/>
              <a:ea typeface="Times New Roman"/>
            </a:endParaRP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Numbers are increasing across all higher education providers (with the exception of Melbourne), for the Go8 clustering in NSW, Queensland (east coast)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Enrolments significantly greater than completions, possibly reflecting growth in part 14/1000 in 2012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Spread across the engineering disciplines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Enrolments and completions by level of study are shown in following slides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Largest cluster in NSW/Queensland; Lowest Victoria; ? WA. 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Administrative data on Aboriginality tends to undercount rather than </a:t>
            </a:r>
            <a:r>
              <a:rPr lang="en-AU" sz="1200" kern="1200" baseline="0" dirty="0" err="1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overcount</a:t>
            </a: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(the degree depending on the collection method)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0000"/>
              </a:buClr>
              <a:buFont typeface="Symbol"/>
              <a:buNone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Indigenous Engineering completions: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This chart shows all Indigenous Engineering completions for the period 2005-2012 at Go8+ universities</a:t>
            </a:r>
          </a:p>
          <a:p>
            <a:pPr marL="171450" lvl="0" indent="-1714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It also shows their share of Indigenous Engineering completions for all higher education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Indigenous Engineering</a:t>
            </a:r>
            <a:r>
              <a:rPr lang="en-AU" baseline="0" dirty="0" smtClean="0"/>
              <a:t> enrolments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This slide provides</a:t>
            </a:r>
            <a:r>
              <a:rPr lang="en-AU" baseline="0" dirty="0" smtClean="0"/>
              <a:t> a comparison of Engineering enrolments for Go8+ universities and the sector as a whole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0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Indigenous Engineering</a:t>
            </a:r>
            <a:r>
              <a:rPr lang="en-AU" baseline="0" dirty="0" smtClean="0"/>
              <a:t> enrolments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This slide provides</a:t>
            </a:r>
            <a:r>
              <a:rPr lang="en-AU" baseline="0" dirty="0" smtClean="0"/>
              <a:t> a comparison of Engineering completions for Go8+ universities and the sector as a whole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6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647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7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6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5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81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0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32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162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71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00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32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22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4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12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59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2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9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6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8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45232" y="969640"/>
            <a:ext cx="7643192" cy="1739280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Broadening Indigenous participation </a:t>
            </a:r>
            <a:b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across the disciplines:</a:t>
            </a:r>
            <a:b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lang="en-AU" sz="320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71600" y="2351336"/>
            <a:ext cx="7086600" cy="1509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AU" sz="2400" b="1" dirty="0" smtClean="0">
                <a:solidFill>
                  <a:srgbClr val="FFFFFF"/>
                </a:solidFill>
              </a:rPr>
              <a:t>Address to the Go8+ Deans of Engineering </a:t>
            </a:r>
          </a:p>
          <a:p>
            <a:pPr marL="137160" indent="0" algn="ctr">
              <a:buNone/>
            </a:pPr>
            <a:r>
              <a:rPr lang="en-AU" sz="2400" b="1" dirty="0" smtClean="0">
                <a:solidFill>
                  <a:srgbClr val="FFFFFF"/>
                </a:solidFill>
              </a:rPr>
              <a:t>Meeting 8 May 2014</a:t>
            </a:r>
            <a:endParaRPr lang="en-AU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546903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E2AC00"/>
                </a:solidFill>
              </a:rPr>
              <a:t>Professor Ian Anderson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Co-Chair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Aboriginal </a:t>
            </a:r>
            <a:r>
              <a:rPr lang="en-AU" b="1" i="1" dirty="0">
                <a:solidFill>
                  <a:srgbClr val="E2AC00"/>
                </a:solidFill>
              </a:rPr>
              <a:t>and Torres Strait Islander </a:t>
            </a:r>
            <a:endParaRPr lang="en-AU" b="1" i="1" dirty="0" smtClean="0">
              <a:solidFill>
                <a:srgbClr val="E2AC00"/>
              </a:solidFill>
            </a:endParaRPr>
          </a:p>
          <a:p>
            <a:r>
              <a:rPr lang="en-AU" b="1" i="1" dirty="0" smtClean="0">
                <a:solidFill>
                  <a:srgbClr val="E2AC00"/>
                </a:solidFill>
              </a:rPr>
              <a:t>Higher </a:t>
            </a:r>
            <a:r>
              <a:rPr lang="en-AU" b="1" i="1" dirty="0">
                <a:solidFill>
                  <a:srgbClr val="E2AC00"/>
                </a:solidFill>
              </a:rPr>
              <a:t>Education Advisory </a:t>
            </a:r>
            <a:r>
              <a:rPr lang="en-AU" b="1" i="1" dirty="0" smtClean="0">
                <a:solidFill>
                  <a:srgbClr val="E2AC00"/>
                </a:solidFill>
              </a:rPr>
              <a:t>Council</a:t>
            </a:r>
            <a:endParaRPr lang="en-AU" i="1" dirty="0">
              <a:solidFill>
                <a:srgbClr val="E2A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000" dirty="0">
                <a:solidFill>
                  <a:prstClr val="white"/>
                </a:solidFill>
                <a:latin typeface="+mn-lt"/>
              </a:rPr>
              <a:t>Indigenous Engineering Enrolments by broad level of course 2005-2012</a:t>
            </a:r>
            <a:br>
              <a:rPr lang="en-AU" sz="2000" dirty="0">
                <a:solidFill>
                  <a:prstClr val="white"/>
                </a:solidFill>
                <a:latin typeface="+mn-lt"/>
              </a:rPr>
            </a:br>
            <a:endParaRPr lang="en-AU" sz="2000" dirty="0">
              <a:latin typeface="+mn-lt"/>
            </a:endParaRPr>
          </a:p>
        </p:txBody>
      </p:sp>
      <p:graphicFrame>
        <p:nvGraphicFramePr>
          <p:cNvPr id="5" name="Table 4" descr="Indigenous Engineering enrolments:&#10;This chart shows all Indigenous Engineering enrolments, by level of course, at Go8+ universities for the period 2005-2012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50436"/>
              </p:ext>
            </p:extLst>
          </p:nvPr>
        </p:nvGraphicFramePr>
        <p:xfrm>
          <a:off x="323529" y="1196750"/>
          <a:ext cx="8496941" cy="5206028"/>
        </p:xfrm>
        <a:graphic>
          <a:graphicData uri="http://schemas.openxmlformats.org/drawingml/2006/table">
            <a:tbl>
              <a:tblPr firstRow="1" firstCol="1" lastRow="1" bandRow="1">
                <a:tableStyleId>{21E4AEA4-8DFA-4A89-87EB-49C32662AFE0}</a:tableStyleId>
              </a:tblPr>
              <a:tblGrid>
                <a:gridCol w="2783238"/>
                <a:gridCol w="1644599"/>
                <a:gridCol w="508638"/>
                <a:gridCol w="508638"/>
                <a:gridCol w="508638"/>
                <a:gridCol w="508638"/>
                <a:gridCol w="508638"/>
                <a:gridCol w="508638"/>
                <a:gridCol w="508638"/>
                <a:gridCol w="508638"/>
              </a:tblGrid>
              <a:tr h="2550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Name</a:t>
                      </a:r>
                      <a:endParaRPr lang="en-AU" sz="2400" dirty="0">
                        <a:solidFill>
                          <a:srgbClr val="4F6228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Degree</a:t>
                      </a:r>
                      <a:endParaRPr lang="en-AU" sz="2400" dirty="0">
                        <a:solidFill>
                          <a:srgbClr val="4F6228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Enrolment</a:t>
                      </a:r>
                      <a:endParaRPr lang="en-AU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799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2006</a:t>
                      </a:r>
                      <a:endParaRPr lang="en-A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en-A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24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Monash University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Adelaide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Newcastle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Australian National University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Melbourne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Queensland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Sydney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Western Australia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Wollongong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New South Wales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 bachelors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271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243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286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0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20472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000" dirty="0">
                <a:solidFill>
                  <a:prstClr val="white"/>
                </a:solidFill>
                <a:effectLst/>
                <a:latin typeface="+mn-lt"/>
              </a:rPr>
              <a:t>Indigenous Engineering Completions by broad level of course 2005-2012</a:t>
            </a:r>
            <a:br>
              <a:rPr lang="en-AU" sz="2000" dirty="0">
                <a:solidFill>
                  <a:prstClr val="white"/>
                </a:solidFill>
                <a:effectLst/>
                <a:latin typeface="+mn-lt"/>
              </a:rPr>
            </a:br>
            <a:endParaRPr lang="en-AU" sz="2000" dirty="0">
              <a:effectLst/>
              <a:latin typeface="+mn-lt"/>
            </a:endParaRPr>
          </a:p>
        </p:txBody>
      </p:sp>
      <p:graphicFrame>
        <p:nvGraphicFramePr>
          <p:cNvPr id="4" name="Table 3" descr="Indigenous Engineering enrolments:&#10;This chart shows all Indigenous Engineering enrolments, by level of course, at Go8+ universities for the period 2005-2012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77084"/>
              </p:ext>
            </p:extLst>
          </p:nvPr>
        </p:nvGraphicFramePr>
        <p:xfrm>
          <a:off x="323529" y="1196750"/>
          <a:ext cx="8496941" cy="5206028"/>
        </p:xfrm>
        <a:graphic>
          <a:graphicData uri="http://schemas.openxmlformats.org/drawingml/2006/table">
            <a:tbl>
              <a:tblPr firstRow="1" firstCol="1" lastRow="1" bandRow="1">
                <a:tableStyleId>{21E4AEA4-8DFA-4A89-87EB-49C32662AFE0}</a:tableStyleId>
              </a:tblPr>
              <a:tblGrid>
                <a:gridCol w="2783238"/>
                <a:gridCol w="1644599"/>
                <a:gridCol w="508638"/>
                <a:gridCol w="508638"/>
                <a:gridCol w="508638"/>
                <a:gridCol w="508638"/>
                <a:gridCol w="508638"/>
                <a:gridCol w="508638"/>
                <a:gridCol w="508638"/>
                <a:gridCol w="508638"/>
              </a:tblGrid>
              <a:tr h="2550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Name</a:t>
                      </a:r>
                      <a:endParaRPr lang="en-AU" sz="2400" dirty="0">
                        <a:solidFill>
                          <a:srgbClr val="4F6228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Degree</a:t>
                      </a:r>
                      <a:endParaRPr lang="en-AU" sz="2400" dirty="0">
                        <a:solidFill>
                          <a:srgbClr val="4F6228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Enrolment</a:t>
                      </a:r>
                      <a:endParaRPr lang="en-AU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799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2006</a:t>
                      </a:r>
                      <a:endParaRPr lang="en-A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en-A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24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Monash University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Adelaide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2400" dirty="0" smtClean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Newcastle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Australian National University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Melbourne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Queensland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Sydney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Western Australia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University of Wollongong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New South Wales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Postgraduate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78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Bachelors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5"/>
                    </a:solidFill>
                  </a:tcPr>
                </a:tc>
              </a:tr>
              <a:tr h="2427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 bachelors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271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6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prstClr val="white"/>
                </a:solidFill>
                <a:effectLst/>
                <a:latin typeface="+mn-lt"/>
              </a:rPr>
              <a:t>National Indigenous Engineering Summit 2015</a:t>
            </a:r>
            <a:br>
              <a:rPr lang="en-AU" sz="2400" dirty="0">
                <a:solidFill>
                  <a:prstClr val="white"/>
                </a:solidFill>
                <a:effectLst/>
                <a:latin typeface="+mn-lt"/>
              </a:rPr>
            </a:br>
            <a:endParaRPr lang="en-AU" sz="2400" dirty="0"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716" y="1847240"/>
            <a:ext cx="7914721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3558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white"/>
                </a:solidFill>
              </a:rPr>
              <a:t>Participate in National </a:t>
            </a:r>
            <a:r>
              <a:rPr lang="en-AU" sz="2000" dirty="0">
                <a:solidFill>
                  <a:prstClr val="white"/>
                </a:solidFill>
              </a:rPr>
              <a:t>Indigenous Engineering Summit </a:t>
            </a:r>
            <a:r>
              <a:rPr lang="en-AU" sz="2000" dirty="0" smtClean="0">
                <a:solidFill>
                  <a:prstClr val="white"/>
                </a:solidFill>
              </a:rPr>
              <a:t>2015</a:t>
            </a:r>
          </a:p>
          <a:p>
            <a:pPr marL="342900" marR="23558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white"/>
                </a:solidFill>
              </a:rPr>
              <a:t>Contribute to discussion of longer term targets and goals</a:t>
            </a:r>
          </a:p>
          <a:p>
            <a:pPr marL="342900" marR="23558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white"/>
                </a:solidFill>
              </a:rPr>
              <a:t>Actively promote the Summit amongst your peers</a:t>
            </a:r>
          </a:p>
          <a:p>
            <a:pPr marR="235585">
              <a:spcBef>
                <a:spcPts val="200"/>
              </a:spcBef>
            </a:pPr>
            <a:endParaRPr lang="en-AU" sz="2000" dirty="0">
              <a:solidFill>
                <a:prstClr val="white"/>
              </a:solidFill>
            </a:endParaRPr>
          </a:p>
          <a:p>
            <a:pPr marL="137160" marR="235585" indent="0">
              <a:spcBef>
                <a:spcPts val="200"/>
              </a:spcBef>
              <a:buNone/>
            </a:pPr>
            <a:r>
              <a:rPr lang="en-AU" sz="2400" b="1" dirty="0">
                <a:solidFill>
                  <a:prstClr val="white"/>
                </a:solidFill>
              </a:rPr>
              <a:t>Timeline</a:t>
            </a:r>
            <a:endParaRPr lang="en-AU" sz="2400" b="1" dirty="0">
              <a:solidFill>
                <a:srgbClr val="FF0000"/>
              </a:solidFill>
            </a:endParaRPr>
          </a:p>
          <a:p>
            <a:pPr marL="137160" marR="235585" indent="0">
              <a:spcBef>
                <a:spcPts val="200"/>
              </a:spcBef>
              <a:buNone/>
            </a:pPr>
            <a:endParaRPr lang="en-AU" sz="2400" b="1" dirty="0">
              <a:solidFill>
                <a:prstClr val="white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white"/>
                </a:solidFill>
              </a:rPr>
              <a:t>19  September 2014: Pre-Summit Forum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white"/>
                </a:solidFill>
              </a:rPr>
              <a:t>18-19 June 2015: </a:t>
            </a:r>
            <a:r>
              <a:rPr lang="en-AU" sz="2000" dirty="0" smtClean="0">
                <a:solidFill>
                  <a:prstClr val="white"/>
                </a:solidFill>
              </a:rPr>
              <a:t>Summit</a:t>
            </a:r>
            <a:endParaRPr lang="en-A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908720"/>
            <a:ext cx="1882552" cy="92211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800" dirty="0" smtClean="0">
                <a:solidFill>
                  <a:schemeClr val="tx1"/>
                </a:solidFill>
                <a:effectLst/>
                <a:latin typeface="+mn-lt"/>
              </a:rPr>
              <a:t>Contacts</a:t>
            </a:r>
            <a:endParaRPr lang="en-A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1044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AU" sz="2400" b="1" dirty="0" smtClean="0"/>
              <a:t>National Indigenous Engineering Summit</a:t>
            </a:r>
          </a:p>
          <a:p>
            <a:pPr marL="137160" indent="0">
              <a:buNone/>
            </a:pPr>
            <a:r>
              <a:rPr lang="en-AU" sz="2400" dirty="0" smtClean="0"/>
              <a:t>Associate Professor Shanika Karunasekera</a:t>
            </a:r>
          </a:p>
          <a:p>
            <a:pPr marL="137160" indent="0">
              <a:buNone/>
            </a:pPr>
            <a:r>
              <a:rPr lang="en-AU" sz="2400" dirty="0" smtClean="0"/>
              <a:t>(03) 8344 1410</a:t>
            </a:r>
          </a:p>
          <a:p>
            <a:pPr marL="137160" indent="0">
              <a:buNone/>
            </a:pPr>
            <a:r>
              <a:rPr lang="en-AU" sz="2400" b="1" u="sng" dirty="0" smtClean="0">
                <a:solidFill>
                  <a:srgbClr val="D4AF14"/>
                </a:solidFill>
              </a:rPr>
              <a:t>karus@unimelb.edu.au</a:t>
            </a:r>
          </a:p>
          <a:p>
            <a:pPr marL="137160" indent="0">
              <a:buNone/>
            </a:pPr>
            <a:endParaRPr lang="en-AU" sz="2400" dirty="0" smtClean="0"/>
          </a:p>
          <a:p>
            <a:pPr marL="137160" indent="0">
              <a:buNone/>
            </a:pPr>
            <a:r>
              <a:rPr lang="en-AU" sz="2400" b="1" dirty="0" smtClean="0"/>
              <a:t>ATSIHEAC Secretariat, Department of Education:</a:t>
            </a:r>
            <a:endParaRPr lang="en-AU" sz="2400" b="1" dirty="0"/>
          </a:p>
          <a:p>
            <a:pPr marL="137160" indent="0">
              <a:buNone/>
            </a:pPr>
            <a:r>
              <a:rPr lang="en-AU" sz="2400" b="1" u="sng" dirty="0" smtClean="0">
                <a:solidFill>
                  <a:srgbClr val="D4AF14"/>
                </a:solidFill>
              </a:rPr>
              <a:t>ATSIHEACSecretariat@education.gov.au</a:t>
            </a:r>
            <a:endParaRPr lang="en-AU" sz="2400" b="1" u="sng" dirty="0">
              <a:solidFill>
                <a:srgbClr val="D4A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4569142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Aboriginal and Torres Strait Islander </a:t>
            </a:r>
            <a:br>
              <a:rPr lang="en-AU" sz="24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Higher Education Advisory Council </a:t>
            </a:r>
          </a:p>
        </p:txBody>
      </p:sp>
      <p:pic>
        <p:nvPicPr>
          <p:cNvPr id="4" name="Picture 2" descr="Photo of the Aboriginal and Torres Straight Islander Higher Education Advisory Counc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92696"/>
            <a:ext cx="9144000" cy="34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800" dirty="0" smtClean="0">
                <a:solidFill>
                  <a:schemeClr val="tx1"/>
                </a:solidFill>
                <a:effectLst/>
                <a:latin typeface="+mn-lt"/>
              </a:rPr>
              <a:t>Policy Development Framework</a:t>
            </a:r>
            <a:endParaRPr lang="en-A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05273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2400" dirty="0" smtClean="0"/>
              <a:t>Council has a policy development framework focussed on:</a:t>
            </a:r>
          </a:p>
          <a:p>
            <a:pPr lvl="1"/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Broadening access across the disciplines</a:t>
            </a: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Whole of University Strategy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Academic Workforce</a:t>
            </a: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Sustainable </a:t>
            </a:r>
            <a:r>
              <a:rPr lang="en-AU" sz="2400" dirty="0" smtClean="0"/>
              <a:t>financing</a:t>
            </a: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System level performance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33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989856"/>
            <a:ext cx="6552728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Developing the STEM </a:t>
            </a:r>
            <a:r>
              <a:rPr lang="en-AU" sz="2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2047488"/>
            <a:ext cx="64447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Engagement with Deans of relevant disciplines to co-develop strategy</a:t>
            </a:r>
          </a:p>
          <a:p>
            <a:r>
              <a:rPr lang="en-AU" sz="2400" dirty="0" smtClean="0"/>
              <a:t>Developing an Indigenous </a:t>
            </a:r>
            <a:r>
              <a:rPr lang="en-AU" sz="2400" dirty="0" err="1" smtClean="0"/>
              <a:t>foucs</a:t>
            </a:r>
            <a:r>
              <a:rPr lang="en-AU" sz="2400" dirty="0" smtClean="0"/>
              <a:t> in the national STEM education agenda</a:t>
            </a:r>
          </a:p>
          <a:p>
            <a:r>
              <a:rPr lang="en-AU" sz="2400" dirty="0" smtClean="0"/>
              <a:t>Promotion of STEM to Indigenous secondary school students</a:t>
            </a:r>
          </a:p>
          <a:p>
            <a:r>
              <a:rPr lang="en-AU" sz="2400" dirty="0" smtClean="0"/>
              <a:t>Research and data for monitoring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8916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764704"/>
            <a:ext cx="7427168" cy="1210146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Increasing Indigenous participation and attainment in a broader range of disciplines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2131109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2000" dirty="0" smtClean="0"/>
              <a:t>11 </a:t>
            </a:r>
            <a:r>
              <a:rPr lang="en-AU" sz="2000" dirty="0"/>
              <a:t>per cent of Indigenous people were employed in professional occupations, compared to 20 per cent of non-Indigenous </a:t>
            </a:r>
            <a:r>
              <a:rPr lang="en-AU" sz="2000" dirty="0" smtClean="0"/>
              <a:t>people.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The most common occupation group for employed Indigenous people was Labourer (24 per cent) and for non-Indigenous people it was Professional </a:t>
            </a:r>
            <a:r>
              <a:rPr lang="en-AU" sz="2000" dirty="0" smtClean="0"/>
              <a:t>(</a:t>
            </a:r>
            <a:r>
              <a:rPr lang="en-AU" sz="2000" dirty="0"/>
              <a:t>20 per cent</a:t>
            </a:r>
            <a:r>
              <a:rPr lang="en-AU" sz="2000" dirty="0" smtClean="0"/>
              <a:t>).</a:t>
            </a:r>
            <a:endParaRPr lang="en-AU" sz="2000" b="1" dirty="0" smtClean="0"/>
          </a:p>
          <a:p>
            <a:endParaRPr lang="en-AU" sz="2400" b="1" dirty="0" smtClean="0"/>
          </a:p>
          <a:p>
            <a:r>
              <a:rPr lang="en-AU" i="1" dirty="0" smtClean="0"/>
              <a:t>Drawn </a:t>
            </a:r>
            <a:r>
              <a:rPr lang="en-AU" i="1" dirty="0"/>
              <a:t>from </a:t>
            </a:r>
            <a:r>
              <a:rPr lang="en-AU" i="1" dirty="0" smtClean="0"/>
              <a:t>Census data 2006 </a:t>
            </a:r>
            <a:r>
              <a:rPr lang="en-AU" i="1" dirty="0"/>
              <a:t>and </a:t>
            </a:r>
            <a:r>
              <a:rPr lang="en-AU" i="1" dirty="0" smtClean="0"/>
              <a:t>2011</a:t>
            </a:r>
            <a:endParaRPr lang="en-AU" b="1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86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700" dirty="0" smtClean="0">
                <a:solidFill>
                  <a:schemeClr val="bg1"/>
                </a:solidFill>
                <a:effectLst/>
              </a:rPr>
              <a:t>Indigenous Engineering enrolments 2005-2012</a:t>
            </a:r>
            <a:endParaRPr lang="en-AU" sz="17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Indigenous Engineering enrolments:&#10;This chart shows all Indigenous Engineering enrolments for the period 2005-2012 at Go8+ universities&#10;It also shows their share of Indigenous Engineering enrolments for all higher education providers&#10;&#10;Numbers are increasing across all higher education providers (with the exception of Melbourne), for the Go8 clustering in NSW, Queensland (east coast)&#10;Enrolments significantly greater than completions, possibly reflecting growth in part 14/1000 in 2012&#10;Spread across the engineering disciplines&#10;Enrolments and completions by level of study are shown in following slides&#10;Largest cluster in NSW/Queensland; Lowest Victoria; ? WA. &#10;Administrative data on Aboriginality tends to undercount rather than overcount (the degree depending on the collection metho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2719"/>
            <a:ext cx="8623368" cy="439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Indigenous Engineering completions 2005-2012</a:t>
            </a:r>
            <a:endParaRPr lang="en-AU" sz="2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ndigenous Engineering completions:&#10;This chart shows all Indigenous Engineering completions for the period 2005-2012 at Go8+ universities&#10;It also shows their share of Indigenous Engineering completions for all higher education provid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848"/>
            <a:ext cx="8712968" cy="41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/>
              </a:rPr>
              <a:t>Indigenous Engineering Enrolments, Go8 and Sector 2005-2012</a:t>
            </a:r>
            <a:endParaRPr lang="en-AU" sz="1600" dirty="0">
              <a:solidFill>
                <a:schemeClr val="bg1"/>
              </a:solidFill>
              <a:effectLst/>
            </a:endParaRPr>
          </a:p>
        </p:txBody>
      </p:sp>
      <p:pic>
        <p:nvPicPr>
          <p:cNvPr id="3074" name="Picture 2" descr="Indigenous Engineering enrolments&#10;This slide provides a comparison of Engineering enrolments for Go8+ universities and the sector as a whole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2" y="1002656"/>
            <a:ext cx="84249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9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700" dirty="0" smtClean="0">
                <a:solidFill>
                  <a:schemeClr val="bg1"/>
                </a:solidFill>
                <a:effectLst/>
              </a:rPr>
              <a:t>Indigenous Engineering Completions, Go8 and Sector 2005-2012</a:t>
            </a:r>
            <a:endParaRPr lang="en-AU" sz="1700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Indigenous Engineering enrolments&#10;This slide provides a comparison of Engineering completions for Go8+ universities and the sector as a whole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34356" cy="42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c8088063-b0e1-466f-9801-55d594ff93f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1991</Words>
  <Application>Microsoft Office PowerPoint</Application>
  <PresentationFormat>On-screen Show (4:3)</PresentationFormat>
  <Paragraphs>560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Apex</vt:lpstr>
      <vt:lpstr>1_Apex</vt:lpstr>
      <vt:lpstr>2_Apex</vt:lpstr>
      <vt:lpstr>Broadening Indigenous participation  across the disciplines: </vt:lpstr>
      <vt:lpstr>Aboriginal and Torres Strait Islander  Higher Education Advisory Council </vt:lpstr>
      <vt:lpstr>Policy Development Framework</vt:lpstr>
      <vt:lpstr>Developing the STEM agenda</vt:lpstr>
      <vt:lpstr>Increasing Indigenous participation and attainment in a broader range of disciplines</vt:lpstr>
      <vt:lpstr>Indigenous Engineering enrolments 2005-2012</vt:lpstr>
      <vt:lpstr>Indigenous Engineering completions 2005-2012</vt:lpstr>
      <vt:lpstr>Indigenous Engineering Enrolments, Go8 and Sector 2005-2012</vt:lpstr>
      <vt:lpstr>Indigenous Engineering Completions, Go8 and Sector 2005-2012</vt:lpstr>
      <vt:lpstr>Indigenous Engineering Enrolments by broad level of course 2005-2012 </vt:lpstr>
      <vt:lpstr>Indigenous Engineering Completions by broad level of course 2005-2012 </vt:lpstr>
      <vt:lpstr>National Indigenous Engineering Summit 2015 </vt:lpstr>
      <vt:lpstr>Contacts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2016-07-29T02:53:42Z</dcterms:created>
  <dcterms:modified xsi:type="dcterms:W3CDTF">2016-09-08T01:55:17Z</dcterms:modified>
</cp:coreProperties>
</file>