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9" r:id="rId1"/>
  </p:sldMasterIdLst>
  <p:notesMasterIdLst>
    <p:notesMasterId r:id="rId8"/>
  </p:notesMasterIdLst>
  <p:handoutMasterIdLst>
    <p:handoutMasterId r:id="rId9"/>
  </p:handoutMasterIdLst>
  <p:sldIdLst>
    <p:sldId id="256" r:id="rId2"/>
    <p:sldId id="281" r:id="rId3"/>
    <p:sldId id="271" r:id="rId4"/>
    <p:sldId id="280" r:id="rId5"/>
    <p:sldId id="278" r:id="rId6"/>
    <p:sldId id="277" r:id="rId7"/>
  </p:sldIdLst>
  <p:sldSz cx="9144000" cy="6858000" type="screen4x3"/>
  <p:notesSz cx="6807200" cy="9939338"/>
  <p:custDataLst>
    <p:tags r:id="rId10"/>
  </p:custDataLst>
  <p:defaultTextStyle>
    <a:defPPr>
      <a:defRPr lang="en-US"/>
    </a:defPPr>
    <a:lvl1pPr algn="l" rtl="0" fontAlgn="base">
      <a:spcBef>
        <a:spcPct val="0"/>
      </a:spcBef>
      <a:spcAft>
        <a:spcPct val="0"/>
      </a:spcAft>
      <a:defRPr kern="1200">
        <a:solidFill>
          <a:schemeClr val="tx1"/>
        </a:solidFill>
        <a:latin typeface="Garamond" pitchFamily="18" charset="0"/>
        <a:ea typeface="MS PGothic" pitchFamily="34" charset="-128"/>
        <a:cs typeface="+mn-cs"/>
      </a:defRPr>
    </a:lvl1pPr>
    <a:lvl2pPr marL="457200" algn="l" rtl="0" fontAlgn="base">
      <a:spcBef>
        <a:spcPct val="0"/>
      </a:spcBef>
      <a:spcAft>
        <a:spcPct val="0"/>
      </a:spcAft>
      <a:defRPr kern="1200">
        <a:solidFill>
          <a:schemeClr val="tx1"/>
        </a:solidFill>
        <a:latin typeface="Garamond" pitchFamily="18" charset="0"/>
        <a:ea typeface="MS PGothic" pitchFamily="34" charset="-128"/>
        <a:cs typeface="+mn-cs"/>
      </a:defRPr>
    </a:lvl2pPr>
    <a:lvl3pPr marL="914400" algn="l" rtl="0" fontAlgn="base">
      <a:spcBef>
        <a:spcPct val="0"/>
      </a:spcBef>
      <a:spcAft>
        <a:spcPct val="0"/>
      </a:spcAft>
      <a:defRPr kern="1200">
        <a:solidFill>
          <a:schemeClr val="tx1"/>
        </a:solidFill>
        <a:latin typeface="Garamond" pitchFamily="18" charset="0"/>
        <a:ea typeface="MS PGothic" pitchFamily="34" charset="-128"/>
        <a:cs typeface="+mn-cs"/>
      </a:defRPr>
    </a:lvl3pPr>
    <a:lvl4pPr marL="1371600" algn="l" rtl="0" fontAlgn="base">
      <a:spcBef>
        <a:spcPct val="0"/>
      </a:spcBef>
      <a:spcAft>
        <a:spcPct val="0"/>
      </a:spcAft>
      <a:defRPr kern="1200">
        <a:solidFill>
          <a:schemeClr val="tx1"/>
        </a:solidFill>
        <a:latin typeface="Garamond" pitchFamily="18" charset="0"/>
        <a:ea typeface="MS PGothic" pitchFamily="34" charset="-128"/>
        <a:cs typeface="+mn-cs"/>
      </a:defRPr>
    </a:lvl4pPr>
    <a:lvl5pPr marL="1828800" algn="l" rtl="0" fontAlgn="base">
      <a:spcBef>
        <a:spcPct val="0"/>
      </a:spcBef>
      <a:spcAft>
        <a:spcPct val="0"/>
      </a:spcAft>
      <a:defRPr kern="1200">
        <a:solidFill>
          <a:schemeClr val="tx1"/>
        </a:solidFill>
        <a:latin typeface="Garamond" pitchFamily="18" charset="0"/>
        <a:ea typeface="MS PGothic" pitchFamily="34" charset="-128"/>
        <a:cs typeface="+mn-cs"/>
      </a:defRPr>
    </a:lvl5pPr>
    <a:lvl6pPr marL="2286000" algn="l" defTabSz="914400" rtl="0" eaLnBrk="1" latinLnBrk="0" hangingPunct="1">
      <a:defRPr kern="1200">
        <a:solidFill>
          <a:schemeClr val="tx1"/>
        </a:solidFill>
        <a:latin typeface="Garamond" pitchFamily="18" charset="0"/>
        <a:ea typeface="MS PGothic" pitchFamily="34" charset="-128"/>
        <a:cs typeface="+mn-cs"/>
      </a:defRPr>
    </a:lvl6pPr>
    <a:lvl7pPr marL="2743200" algn="l" defTabSz="914400" rtl="0" eaLnBrk="1" latinLnBrk="0" hangingPunct="1">
      <a:defRPr kern="1200">
        <a:solidFill>
          <a:schemeClr val="tx1"/>
        </a:solidFill>
        <a:latin typeface="Garamond" pitchFamily="18" charset="0"/>
        <a:ea typeface="MS PGothic" pitchFamily="34" charset="-128"/>
        <a:cs typeface="+mn-cs"/>
      </a:defRPr>
    </a:lvl7pPr>
    <a:lvl8pPr marL="3200400" algn="l" defTabSz="914400" rtl="0" eaLnBrk="1" latinLnBrk="0" hangingPunct="1">
      <a:defRPr kern="1200">
        <a:solidFill>
          <a:schemeClr val="tx1"/>
        </a:solidFill>
        <a:latin typeface="Garamond" pitchFamily="18" charset="0"/>
        <a:ea typeface="MS PGothic" pitchFamily="34" charset="-128"/>
        <a:cs typeface="+mn-cs"/>
      </a:defRPr>
    </a:lvl8pPr>
    <a:lvl9pPr marL="3657600" algn="l" defTabSz="914400" rtl="0" eaLnBrk="1" latinLnBrk="0" hangingPunct="1">
      <a:defRPr kern="1200">
        <a:solidFill>
          <a:schemeClr val="tx1"/>
        </a:solidFill>
        <a:latin typeface="Garamond"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E8E0B2"/>
    <a:srgbClr val="E3DAA1"/>
    <a:srgbClr val="7972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4915" autoAdjust="0"/>
  </p:normalViewPr>
  <p:slideViewPr>
    <p:cSldViewPr>
      <p:cViewPr varScale="1">
        <p:scale>
          <a:sx n="63" d="100"/>
          <a:sy n="63" d="100"/>
        </p:scale>
        <p:origin x="-2490" y="-108"/>
      </p:cViewPr>
      <p:guideLst>
        <p:guide orient="horz" pos="2160"/>
        <p:guide pos="2880"/>
      </p:guideLst>
    </p:cSldViewPr>
  </p:slideViewPr>
  <p:outlineViewPr>
    <p:cViewPr>
      <p:scale>
        <a:sx n="33" d="100"/>
        <a:sy n="33" d="100"/>
      </p:scale>
      <p:origin x="270" y="3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93187" name="Rectangle 3"/>
          <p:cNvSpPr>
            <a:spLocks noGrp="1" noChangeArrowheads="1"/>
          </p:cNvSpPr>
          <p:nvPr>
            <p:ph type="dt" sz="quarter" idx="1"/>
          </p:nvPr>
        </p:nvSpPr>
        <p:spPr bwMode="auto">
          <a:xfrm>
            <a:off x="3856038"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93188"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93189" name="Rectangle 5"/>
          <p:cNvSpPr>
            <a:spLocks noGrp="1" noChangeArrowheads="1"/>
          </p:cNvSpPr>
          <p:nvPr>
            <p:ph type="sldNum" sz="quarter" idx="3"/>
          </p:nvPr>
        </p:nvSpPr>
        <p:spPr bwMode="auto">
          <a:xfrm>
            <a:off x="3856038"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0BFF512-E1A3-4762-9684-0748AD734736}" type="slidenum">
              <a:rPr lang="en-US" altLang="en-US"/>
              <a:pPr>
                <a:defRPr/>
              </a:pPr>
              <a:t>‹#›</a:t>
            </a:fld>
            <a:endParaRPr lang="en-US" altLang="en-US"/>
          </a:p>
        </p:txBody>
      </p:sp>
    </p:spTree>
    <p:extLst>
      <p:ext uri="{BB962C8B-B14F-4D97-AF65-F5344CB8AC3E}">
        <p14:creationId xmlns:p14="http://schemas.microsoft.com/office/powerpoint/2010/main" val="408066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24579" name="Rectangle 3"/>
          <p:cNvSpPr>
            <a:spLocks noGrp="1" noChangeArrowheads="1"/>
          </p:cNvSpPr>
          <p:nvPr>
            <p:ph type="dt" idx="1"/>
          </p:nvPr>
        </p:nvSpPr>
        <p:spPr bwMode="auto">
          <a:xfrm>
            <a:off x="3856038"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p:cNvSpPr>
            <a:spLocks noGrp="1" noChangeArrowheads="1"/>
          </p:cNvSpPr>
          <p:nvPr>
            <p:ph type="body" sz="quarter" idx="3"/>
          </p:nvPr>
        </p:nvSpPr>
        <p:spPr bwMode="auto">
          <a:xfrm>
            <a:off x="681038" y="4721225"/>
            <a:ext cx="5445125" cy="4471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24583" name="Rectangle 7"/>
          <p:cNvSpPr>
            <a:spLocks noGrp="1" noChangeArrowheads="1"/>
          </p:cNvSpPr>
          <p:nvPr>
            <p:ph type="sldNum" sz="quarter" idx="5"/>
          </p:nvPr>
        </p:nvSpPr>
        <p:spPr bwMode="auto">
          <a:xfrm>
            <a:off x="3856038"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83FAB511-7F32-488F-B115-6287DBD20967}" type="slidenum">
              <a:rPr lang="en-US" altLang="en-US"/>
              <a:pPr>
                <a:defRPr/>
              </a:pPr>
              <a:t>‹#›</a:t>
            </a:fld>
            <a:endParaRPr lang="en-US" altLang="en-US"/>
          </a:p>
        </p:txBody>
      </p:sp>
    </p:spTree>
    <p:extLst>
      <p:ext uri="{BB962C8B-B14F-4D97-AF65-F5344CB8AC3E}">
        <p14:creationId xmlns:p14="http://schemas.microsoft.com/office/powerpoint/2010/main" val="14419732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MS PGothic" pitchFamily="34" charset="-128"/>
              </a:defRPr>
            </a:lvl1pPr>
            <a:lvl2pPr marL="742950" indent="-285750" eaLnBrk="0" hangingPunct="0">
              <a:spcBef>
                <a:spcPct val="30000"/>
              </a:spcBef>
              <a:defRPr sz="1200">
                <a:solidFill>
                  <a:schemeClr val="tx1"/>
                </a:solidFill>
                <a:latin typeface="Arial" charset="0"/>
                <a:ea typeface="MS PGothic" pitchFamily="34" charset="-128"/>
              </a:defRPr>
            </a:lvl2pPr>
            <a:lvl3pPr marL="1143000" indent="-228600" eaLnBrk="0" hangingPunct="0">
              <a:spcBef>
                <a:spcPct val="30000"/>
              </a:spcBef>
              <a:defRPr sz="1200">
                <a:solidFill>
                  <a:schemeClr val="tx1"/>
                </a:solidFill>
                <a:latin typeface="Arial" charset="0"/>
                <a:ea typeface="MS PGothic" pitchFamily="34" charset="-128"/>
              </a:defRPr>
            </a:lvl3pPr>
            <a:lvl4pPr marL="1600200" indent="-228600" eaLnBrk="0" hangingPunct="0">
              <a:spcBef>
                <a:spcPct val="30000"/>
              </a:spcBef>
              <a:defRPr sz="1200">
                <a:solidFill>
                  <a:schemeClr val="tx1"/>
                </a:solidFill>
                <a:latin typeface="Arial" charset="0"/>
                <a:ea typeface="MS PGothic" pitchFamily="34" charset="-128"/>
              </a:defRPr>
            </a:lvl4pPr>
            <a:lvl5pPr marL="2057400" indent="-228600" eaLnBrk="0" hangingPunct="0">
              <a:spcBef>
                <a:spcPct val="30000"/>
              </a:spcBef>
              <a:defRPr sz="1200">
                <a:solidFill>
                  <a:schemeClr val="tx1"/>
                </a:solidFill>
                <a:latin typeface="Arial"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379ECBBB-D9AB-4F4E-A887-17C75A128DF6}" type="slidenum">
              <a:rPr lang="en-US" altLang="en-US" smtClean="0"/>
              <a:pPr eaLnBrk="1" hangingPunct="1">
                <a:spcBef>
                  <a:spcPct val="0"/>
                </a:spcBef>
              </a:pPr>
              <a:t>1</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table shows the breakdown of students by specific</a:t>
            </a:r>
            <a:r>
              <a:rPr lang="en-AU" baseline="0" dirty="0" smtClean="0"/>
              <a:t> disciplines. </a:t>
            </a:r>
          </a:p>
          <a:p>
            <a:endParaRPr lang="en-AU" baseline="0" dirty="0" smtClean="0"/>
          </a:p>
          <a:p>
            <a:r>
              <a:rPr lang="en-AU" dirty="0" smtClean="0"/>
              <a:t>The numbers represented in this table</a:t>
            </a:r>
            <a:r>
              <a:rPr lang="en-AU" baseline="0" dirty="0" smtClean="0"/>
              <a:t> – taken from 2011 – are indicative of the fact that further work needs to be done to attract Indigenous peoples to STEM disciplines. </a:t>
            </a:r>
            <a:endParaRPr lang="en-AU" dirty="0"/>
          </a:p>
        </p:txBody>
      </p:sp>
      <p:sp>
        <p:nvSpPr>
          <p:cNvPr id="4" name="Slide Number Placeholder 3"/>
          <p:cNvSpPr>
            <a:spLocks noGrp="1"/>
          </p:cNvSpPr>
          <p:nvPr>
            <p:ph type="sldNum" sz="quarter" idx="10"/>
          </p:nvPr>
        </p:nvSpPr>
        <p:spPr/>
        <p:txBody>
          <a:bodyPr/>
          <a:lstStyle/>
          <a:p>
            <a:pPr>
              <a:defRPr/>
            </a:pPr>
            <a:fld id="{83FAB511-7F32-488F-B115-6287DBD20967}" type="slidenum">
              <a:rPr lang="en-US" altLang="en-US" smtClean="0"/>
              <a:pPr>
                <a:defRPr/>
              </a:pPr>
              <a:t>2</a:t>
            </a:fld>
            <a:endParaRPr lang="en-US" altLang="en-US"/>
          </a:p>
        </p:txBody>
      </p:sp>
    </p:spTree>
    <p:extLst>
      <p:ext uri="{BB962C8B-B14F-4D97-AF65-F5344CB8AC3E}">
        <p14:creationId xmlns:p14="http://schemas.microsoft.com/office/powerpoint/2010/main" val="1117043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A key reason as to why indigenous</a:t>
            </a:r>
            <a:r>
              <a:rPr lang="en-US" altLang="en-US" baseline="0" dirty="0" smtClean="0"/>
              <a:t> students are not entering STEM disciplines is shown in an analysis of PISA data from 2006. Indigenous students are not scoring as highly on PISA tests in science, or </a:t>
            </a:r>
            <a:r>
              <a:rPr lang="en-US" altLang="en-US" baseline="0" dirty="0" err="1" smtClean="0"/>
              <a:t>maths</a:t>
            </a:r>
            <a:r>
              <a:rPr lang="en-US" altLang="en-US" baseline="0" dirty="0" smtClean="0"/>
              <a:t> literacy than their non-indigenous counterparts. </a:t>
            </a:r>
          </a:p>
          <a:p>
            <a:endParaRPr lang="en-US" altLang="en-US" baseline="0" dirty="0" smtClean="0"/>
          </a:p>
          <a:p>
            <a:r>
              <a:rPr lang="en-US" altLang="en-US" baseline="0" dirty="0" smtClean="0"/>
              <a:t>For us, it is not about trying to remediate the bottom 75%, but trying to improve the top 25% to give them access to those STEM courses. </a:t>
            </a:r>
            <a:endParaRPr lang="en-US" altLang="en-US" dirty="0" smtClean="0"/>
          </a:p>
          <a:p>
            <a:r>
              <a:rPr lang="en-US" altLang="en-US" dirty="0" smtClean="0"/>
              <a:t>This</a:t>
            </a:r>
            <a:r>
              <a:rPr lang="en-US" altLang="en-US" baseline="0" dirty="0" smtClean="0"/>
              <a:t> </a:t>
            </a:r>
            <a:r>
              <a:rPr lang="en-US" altLang="en-US" dirty="0" smtClean="0"/>
              <a:t>Requires an educational focus on the top end of the outcomes curve</a:t>
            </a:r>
          </a:p>
          <a:p>
            <a:pPr eaLnBrk="1" hangingPunct="1">
              <a:spcBef>
                <a:spcPct val="0"/>
              </a:spcBef>
            </a:pPr>
            <a:r>
              <a:rPr lang="en-US" altLang="en-US" dirty="0" smtClean="0"/>
              <a:t>However, interventions to improve secondary schools retention are not enough</a:t>
            </a:r>
          </a:p>
          <a:p>
            <a:endParaRPr lang="en-US" altLang="en-US" dirty="0" smtClean="0"/>
          </a:p>
          <a:p>
            <a:r>
              <a:rPr lang="en-US" altLang="en-US" dirty="0" smtClean="0"/>
              <a:t>Requires a focus on </a:t>
            </a:r>
            <a:r>
              <a:rPr lang="en-US" altLang="en-US" dirty="0" err="1" smtClean="0"/>
              <a:t>maths</a:t>
            </a:r>
            <a:r>
              <a:rPr lang="en-US" altLang="en-US" dirty="0" smtClean="0"/>
              <a:t>/science</a:t>
            </a:r>
          </a:p>
          <a:p>
            <a:r>
              <a:rPr lang="en-US" altLang="en-US" dirty="0" smtClean="0"/>
              <a:t>Careers, Aspirations, Families</a:t>
            </a:r>
          </a:p>
          <a:p>
            <a:endParaRPr lang="en-US" altLang="en-US" dirty="0" smtClean="0"/>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MS PGothic" pitchFamily="34" charset="-128"/>
              </a:defRPr>
            </a:lvl1pPr>
            <a:lvl2pPr marL="742950" indent="-285750" eaLnBrk="0" hangingPunct="0">
              <a:spcBef>
                <a:spcPct val="30000"/>
              </a:spcBef>
              <a:defRPr sz="1200">
                <a:solidFill>
                  <a:schemeClr val="tx1"/>
                </a:solidFill>
                <a:latin typeface="Arial" charset="0"/>
                <a:ea typeface="MS PGothic" pitchFamily="34" charset="-128"/>
              </a:defRPr>
            </a:lvl2pPr>
            <a:lvl3pPr marL="1143000" indent="-228600" eaLnBrk="0" hangingPunct="0">
              <a:spcBef>
                <a:spcPct val="30000"/>
              </a:spcBef>
              <a:defRPr sz="1200">
                <a:solidFill>
                  <a:schemeClr val="tx1"/>
                </a:solidFill>
                <a:latin typeface="Arial" charset="0"/>
                <a:ea typeface="MS PGothic" pitchFamily="34" charset="-128"/>
              </a:defRPr>
            </a:lvl3pPr>
            <a:lvl4pPr marL="1600200" indent="-228600" eaLnBrk="0" hangingPunct="0">
              <a:spcBef>
                <a:spcPct val="30000"/>
              </a:spcBef>
              <a:defRPr sz="1200">
                <a:solidFill>
                  <a:schemeClr val="tx1"/>
                </a:solidFill>
                <a:latin typeface="Arial" charset="0"/>
                <a:ea typeface="MS PGothic" pitchFamily="34" charset="-128"/>
              </a:defRPr>
            </a:lvl4pPr>
            <a:lvl5pPr marL="2057400" indent="-228600" eaLnBrk="0" hangingPunct="0">
              <a:spcBef>
                <a:spcPct val="30000"/>
              </a:spcBef>
              <a:defRPr sz="1200">
                <a:solidFill>
                  <a:schemeClr val="tx1"/>
                </a:solidFill>
                <a:latin typeface="Arial"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0471AD7D-41FA-4F20-9231-D8789C867538}" type="slidenum">
              <a:rPr lang="en-US" altLang="en-US" smtClean="0"/>
              <a:pPr eaLnBrk="1" hangingPunct="1">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two graphs show a comparison of non-Indigenous</a:t>
            </a:r>
            <a:r>
              <a:rPr lang="en-AU" baseline="0" dirty="0" smtClean="0"/>
              <a:t> and Indigenous students as they were followed from year 5 (in 2008) to year 9 (in 2012). </a:t>
            </a:r>
          </a:p>
          <a:p>
            <a:endParaRPr lang="en-AU" baseline="0" dirty="0" smtClean="0"/>
          </a:p>
          <a:p>
            <a:r>
              <a:rPr lang="en-AU" baseline="0" dirty="0" smtClean="0"/>
              <a:t>Analysis conducted by the Department of Education shows that Indigenous and non-Indigenous children gain the same value add from education. However, Indigenous children start at a lower base on the NAPLAN scale, and never catch up. </a:t>
            </a:r>
          </a:p>
          <a:p>
            <a:endParaRPr lang="en-AU" baseline="0" dirty="0" smtClean="0"/>
          </a:p>
          <a:p>
            <a:r>
              <a:rPr lang="en-AU" baseline="0" dirty="0" smtClean="0"/>
              <a:t>Just changing secondary school retention will not be sufficient, it is required that Indigenous students ‘catch up’ to non-Indigenous students before they enter year 3 (the first year of NAPLAN testing). For those students who have passed this threshold, there is an impetus to put more resourcing into catching those children up in the years between year 3 and year 12. </a:t>
            </a:r>
            <a:endParaRPr lang="en-AU" dirty="0"/>
          </a:p>
        </p:txBody>
      </p:sp>
      <p:sp>
        <p:nvSpPr>
          <p:cNvPr id="4" name="Slide Number Placeholder 3"/>
          <p:cNvSpPr>
            <a:spLocks noGrp="1"/>
          </p:cNvSpPr>
          <p:nvPr>
            <p:ph type="sldNum" sz="quarter" idx="10"/>
          </p:nvPr>
        </p:nvSpPr>
        <p:spPr/>
        <p:txBody>
          <a:bodyPr/>
          <a:lstStyle/>
          <a:p>
            <a:pPr>
              <a:defRPr/>
            </a:pPr>
            <a:fld id="{83FAB511-7F32-488F-B115-6287DBD20967}" type="slidenum">
              <a:rPr lang="en-US" altLang="en-US" smtClean="0"/>
              <a:pPr>
                <a:defRPr/>
              </a:pPr>
              <a:t>4</a:t>
            </a:fld>
            <a:endParaRPr lang="en-US" altLang="en-US"/>
          </a:p>
        </p:txBody>
      </p:sp>
    </p:spTree>
    <p:extLst>
      <p:ext uri="{BB962C8B-B14F-4D97-AF65-F5344CB8AC3E}">
        <p14:creationId xmlns:p14="http://schemas.microsoft.com/office/powerpoint/2010/main" val="3983438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dirty="0" smtClean="0"/>
              <a:t>The Woods</a:t>
            </a:r>
            <a:r>
              <a:rPr lang="en-AU" altLang="en-US" baseline="0" dirty="0" smtClean="0"/>
              <a:t>-</a:t>
            </a:r>
            <a:r>
              <a:rPr lang="en-AU" altLang="en-US" baseline="0" dirty="0" err="1" smtClean="0"/>
              <a:t>McConney</a:t>
            </a:r>
            <a:r>
              <a:rPr lang="en-AU" altLang="en-US" baseline="0" dirty="0" smtClean="0"/>
              <a:t> paper </a:t>
            </a:r>
            <a:r>
              <a:rPr lang="en-AU" sz="1200" kern="1200" dirty="0" smtClean="0">
                <a:solidFill>
                  <a:schemeClr val="tx1"/>
                </a:solidFill>
                <a:effectLst/>
                <a:latin typeface="Arial" charset="0"/>
                <a:ea typeface="MS PGothic" pitchFamily="34" charset="-128"/>
                <a:cs typeface="ＭＳ Ｐゴシック" charset="-128"/>
              </a:rPr>
              <a:t>compares Indigenous students in New Zealand and Australia on their engagement in science education. The paper finds that engagement, interest, enjoyment, personal and general valuing, self-efficacy, and self-concept in science are greatest where students are engaged in science activities outside of school.</a:t>
            </a:r>
          </a:p>
          <a:p>
            <a:endParaRPr lang="en-AU" altLang="en-US" sz="1200" kern="1200" dirty="0" smtClean="0">
              <a:solidFill>
                <a:schemeClr val="tx1"/>
              </a:solidFill>
              <a:effectLst/>
              <a:latin typeface="Arial" charset="0"/>
              <a:ea typeface="MS PGothic" pitchFamily="34" charset="-128"/>
            </a:endParaRPr>
          </a:p>
          <a:p>
            <a:endParaRPr lang="en-AU" altLang="en-US" dirty="0" smtClean="0"/>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ea typeface="MS PGothic" pitchFamily="34" charset="-128"/>
              </a:defRPr>
            </a:lvl1pPr>
            <a:lvl2pPr marL="742950" indent="-285750" eaLnBrk="0" hangingPunct="0">
              <a:defRPr>
                <a:solidFill>
                  <a:schemeClr val="tx1"/>
                </a:solidFill>
                <a:latin typeface="Garamond" pitchFamily="18" charset="0"/>
                <a:ea typeface="MS PGothic" pitchFamily="34" charset="-128"/>
              </a:defRPr>
            </a:lvl2pPr>
            <a:lvl3pPr marL="1143000" indent="-228600" eaLnBrk="0" hangingPunct="0">
              <a:defRPr>
                <a:solidFill>
                  <a:schemeClr val="tx1"/>
                </a:solidFill>
                <a:latin typeface="Garamond" pitchFamily="18" charset="0"/>
                <a:ea typeface="MS PGothic" pitchFamily="34" charset="-128"/>
              </a:defRPr>
            </a:lvl3pPr>
            <a:lvl4pPr marL="1600200" indent="-228600" eaLnBrk="0" hangingPunct="0">
              <a:defRPr>
                <a:solidFill>
                  <a:schemeClr val="tx1"/>
                </a:solidFill>
                <a:latin typeface="Garamond" pitchFamily="18" charset="0"/>
                <a:ea typeface="MS PGothic" pitchFamily="34" charset="-128"/>
              </a:defRPr>
            </a:lvl4pPr>
            <a:lvl5pPr marL="2057400" indent="-228600" eaLnBrk="0" hangingPunct="0">
              <a:defRPr>
                <a:solidFill>
                  <a:schemeClr val="tx1"/>
                </a:solidFill>
                <a:latin typeface="Garamond" pitchFamily="18" charset="0"/>
                <a:ea typeface="MS PGothic" pitchFamily="34" charset="-128"/>
              </a:defRPr>
            </a:lvl5pPr>
            <a:lvl6pPr marL="2514600" indent="-228600" eaLnBrk="0" fontAlgn="base" hangingPunct="0">
              <a:spcBef>
                <a:spcPct val="0"/>
              </a:spcBef>
              <a:spcAft>
                <a:spcPct val="0"/>
              </a:spcAft>
              <a:defRPr>
                <a:solidFill>
                  <a:schemeClr val="tx1"/>
                </a:solidFill>
                <a:latin typeface="Garamond" pitchFamily="18" charset="0"/>
                <a:ea typeface="MS PGothic" pitchFamily="34" charset="-128"/>
              </a:defRPr>
            </a:lvl6pPr>
            <a:lvl7pPr marL="2971800" indent="-228600" eaLnBrk="0" fontAlgn="base" hangingPunct="0">
              <a:spcBef>
                <a:spcPct val="0"/>
              </a:spcBef>
              <a:spcAft>
                <a:spcPct val="0"/>
              </a:spcAft>
              <a:defRPr>
                <a:solidFill>
                  <a:schemeClr val="tx1"/>
                </a:solidFill>
                <a:latin typeface="Garamond" pitchFamily="18" charset="0"/>
                <a:ea typeface="MS PGothic" pitchFamily="34" charset="-128"/>
              </a:defRPr>
            </a:lvl7pPr>
            <a:lvl8pPr marL="3429000" indent="-228600" eaLnBrk="0" fontAlgn="base" hangingPunct="0">
              <a:spcBef>
                <a:spcPct val="0"/>
              </a:spcBef>
              <a:spcAft>
                <a:spcPct val="0"/>
              </a:spcAft>
              <a:defRPr>
                <a:solidFill>
                  <a:schemeClr val="tx1"/>
                </a:solidFill>
                <a:latin typeface="Garamond" pitchFamily="18" charset="0"/>
                <a:ea typeface="MS PGothic" pitchFamily="34" charset="-128"/>
              </a:defRPr>
            </a:lvl8pPr>
            <a:lvl9pPr marL="3886200" indent="-228600" eaLnBrk="0" fontAlgn="base" hangingPunct="0">
              <a:spcBef>
                <a:spcPct val="0"/>
              </a:spcBef>
              <a:spcAft>
                <a:spcPct val="0"/>
              </a:spcAft>
              <a:defRPr>
                <a:solidFill>
                  <a:schemeClr val="tx1"/>
                </a:solidFill>
                <a:latin typeface="Garamond" pitchFamily="18" charset="0"/>
                <a:ea typeface="MS PGothic" pitchFamily="34" charset="-128"/>
              </a:defRPr>
            </a:lvl9pPr>
          </a:lstStyle>
          <a:p>
            <a:pPr eaLnBrk="1" hangingPunct="1"/>
            <a:fld id="{E9FE4074-6084-43C0-99D6-3FD9352B5037}" type="slidenum">
              <a:rPr lang="en-US" altLang="en-US" smtClean="0">
                <a:latin typeface="Arial" charset="0"/>
              </a:rPr>
              <a:pPr eaLnBrk="1" hangingPunct="1"/>
              <a:t>5</a:t>
            </a:fld>
            <a:endParaRPr lang="en-US" alt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Calibri" pitchFamily="34" charset="0"/>
              </a:rPr>
              <a:t>(both normally distributed but non-Indigenous curve slightly more left leaning)</a:t>
            </a:r>
          </a:p>
          <a:p>
            <a:endParaRPr lang="en-US" altLang="en-US" dirty="0" smtClean="0">
              <a:latin typeface="Calibri" pitchFamily="34" charset="0"/>
            </a:endParaRPr>
          </a:p>
          <a:p>
            <a:r>
              <a:rPr lang="en-US" altLang="en-US" dirty="0" smtClean="0">
                <a:latin typeface="Calibri" pitchFamily="34" charset="0"/>
              </a:rPr>
              <a:t>The</a:t>
            </a:r>
            <a:r>
              <a:rPr lang="en-US" altLang="en-US" baseline="0" dirty="0" smtClean="0">
                <a:latin typeface="Calibri" pitchFamily="34" charset="0"/>
              </a:rPr>
              <a:t> most significant variable which related to science literacy was not interest but rather socio economic status, time spent on science lessons and study, ‘</a:t>
            </a:r>
            <a:r>
              <a:rPr lang="en-US" altLang="en-US" i="1" baseline="0" dirty="0" smtClean="0">
                <a:latin typeface="Calibri" pitchFamily="34" charset="0"/>
              </a:rPr>
              <a:t>and the character of science teaching experienced by students in their schools were the factors most explanatory of variations in science literacy</a:t>
            </a:r>
            <a:r>
              <a:rPr lang="en-US" altLang="en-US" baseline="0" dirty="0" smtClean="0">
                <a:latin typeface="Calibri" pitchFamily="34" charset="0"/>
              </a:rPr>
              <a:t>.’</a:t>
            </a:r>
          </a:p>
          <a:p>
            <a:endParaRPr lang="en-US" altLang="en-US" baseline="0" dirty="0" smtClean="0">
              <a:latin typeface="Calibri" pitchFamily="34" charset="0"/>
            </a:endParaRPr>
          </a:p>
          <a:p>
            <a:r>
              <a:rPr lang="en-US" altLang="en-US" dirty="0" smtClean="0"/>
              <a:t>The interest that Indigenous children</a:t>
            </a:r>
            <a:r>
              <a:rPr lang="en-US" altLang="en-US" baseline="0" dirty="0" smtClean="0"/>
              <a:t> had in science was slightly higher than that of non-Indigenous children. However, the interest in </a:t>
            </a:r>
            <a:r>
              <a:rPr lang="en-US" altLang="en-US" u="sng" baseline="0" dirty="0" smtClean="0"/>
              <a:t>learning</a:t>
            </a:r>
            <a:r>
              <a:rPr lang="en-US" altLang="en-US" u="none" baseline="0" dirty="0" smtClean="0"/>
              <a:t> science was 2 points, or .2 of a SD.</a:t>
            </a:r>
          </a:p>
          <a:p>
            <a:endParaRPr lang="en-US" altLang="en-US" u="none" baseline="0" dirty="0" smtClean="0"/>
          </a:p>
          <a:p>
            <a:r>
              <a:rPr lang="en-US" altLang="en-US" i="1" u="none" baseline="0" dirty="0" smtClean="0"/>
              <a:t>‘For the other six variables that comprise engagement in science, however, small to medium gaps </a:t>
            </a:r>
            <a:r>
              <a:rPr lang="en-US" altLang="en-US" i="1" u="none" baseline="0" dirty="0" err="1" smtClean="0"/>
              <a:t>favouring</a:t>
            </a:r>
            <a:r>
              <a:rPr lang="en-US" altLang="en-US" i="1" u="none" baseline="0" dirty="0" smtClean="0"/>
              <a:t> non-Indigenous students were observed for … Australian 15-year-olds.’ </a:t>
            </a:r>
            <a:r>
              <a:rPr lang="en-US" altLang="en-US" i="0" u="none" baseline="0" dirty="0" smtClean="0"/>
              <a:t> Woods-</a:t>
            </a:r>
            <a:r>
              <a:rPr lang="en-US" altLang="en-US" i="0" u="none" baseline="0" dirty="0" err="1" smtClean="0"/>
              <a:t>McConney</a:t>
            </a:r>
            <a:r>
              <a:rPr lang="en-US" altLang="en-US" i="0" u="none" baseline="0" dirty="0" smtClean="0"/>
              <a:t> et al. </a:t>
            </a:r>
            <a:endParaRPr lang="en-US" altLang="en-US" i="1" dirty="0" smtClean="0"/>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MS PGothic" pitchFamily="34" charset="-128"/>
              </a:defRPr>
            </a:lvl1pPr>
            <a:lvl2pPr marL="742950" indent="-285750" eaLnBrk="0" hangingPunct="0">
              <a:spcBef>
                <a:spcPct val="30000"/>
              </a:spcBef>
              <a:defRPr sz="1200">
                <a:solidFill>
                  <a:schemeClr val="tx1"/>
                </a:solidFill>
                <a:latin typeface="Arial" charset="0"/>
                <a:ea typeface="MS PGothic" pitchFamily="34" charset="-128"/>
              </a:defRPr>
            </a:lvl2pPr>
            <a:lvl3pPr marL="1143000" indent="-228600" eaLnBrk="0" hangingPunct="0">
              <a:spcBef>
                <a:spcPct val="30000"/>
              </a:spcBef>
              <a:defRPr sz="1200">
                <a:solidFill>
                  <a:schemeClr val="tx1"/>
                </a:solidFill>
                <a:latin typeface="Arial" charset="0"/>
                <a:ea typeface="MS PGothic" pitchFamily="34" charset="-128"/>
              </a:defRPr>
            </a:lvl3pPr>
            <a:lvl4pPr marL="1600200" indent="-228600" eaLnBrk="0" hangingPunct="0">
              <a:spcBef>
                <a:spcPct val="30000"/>
              </a:spcBef>
              <a:defRPr sz="1200">
                <a:solidFill>
                  <a:schemeClr val="tx1"/>
                </a:solidFill>
                <a:latin typeface="Arial" charset="0"/>
                <a:ea typeface="MS PGothic" pitchFamily="34" charset="-128"/>
              </a:defRPr>
            </a:lvl4pPr>
            <a:lvl5pPr marL="2057400" indent="-228600" eaLnBrk="0" hangingPunct="0">
              <a:spcBef>
                <a:spcPct val="30000"/>
              </a:spcBef>
              <a:defRPr sz="1200">
                <a:solidFill>
                  <a:schemeClr val="tx1"/>
                </a:solidFill>
                <a:latin typeface="Arial"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E7830A24-F5BB-41A7-B37E-60FC9BAE231F}" type="slidenum">
              <a:rPr lang="en-US" altLang="en-US" smtClean="0"/>
              <a:pPr eaLnBrk="1" hangingPunct="1">
                <a:spcBef>
                  <a:spcPct val="0"/>
                </a:spcBef>
              </a:pPr>
              <a:t>6</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ound Diagonal Corner Rectangle 4"/>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9"/>
          <p:cNvSpPr>
            <a:spLocks noGrp="1"/>
          </p:cNvSpPr>
          <p:nvPr>
            <p:ph type="dt" sz="half" idx="10"/>
          </p:nvPr>
        </p:nvSpPr>
        <p:spPr/>
        <p:txBody>
          <a:bodyPr/>
          <a:lstStyle>
            <a:lvl1pPr>
              <a:defRPr/>
            </a:lvl1pPr>
          </a:lstStyle>
          <a:p>
            <a:pPr>
              <a:defRPr/>
            </a:pPr>
            <a:endParaRPr lang="en-AU"/>
          </a:p>
        </p:txBody>
      </p:sp>
      <p:sp>
        <p:nvSpPr>
          <p:cNvPr id="7" name="Slide Number Placeholder 10"/>
          <p:cNvSpPr>
            <a:spLocks noGrp="1"/>
          </p:cNvSpPr>
          <p:nvPr>
            <p:ph type="sldNum" sz="quarter" idx="11"/>
          </p:nvPr>
        </p:nvSpPr>
        <p:spPr/>
        <p:txBody>
          <a:bodyPr/>
          <a:lstStyle>
            <a:lvl1pPr>
              <a:defRPr/>
            </a:lvl1pPr>
          </a:lstStyle>
          <a:p>
            <a:pPr>
              <a:defRPr/>
            </a:pPr>
            <a:fld id="{2A01B3C7-84FE-4332-904B-3C8AD7D12A71}" type="slidenum">
              <a:rPr lang="en-AU" altLang="en-US"/>
              <a:pPr>
                <a:defRPr/>
              </a:pPr>
              <a:t>‹#›</a:t>
            </a:fld>
            <a:endParaRPr lang="en-AU" altLang="en-US"/>
          </a:p>
        </p:txBody>
      </p:sp>
      <p:sp>
        <p:nvSpPr>
          <p:cNvPr id="10" name="Footer Placeholder 11"/>
          <p:cNvSpPr>
            <a:spLocks noGrp="1"/>
          </p:cNvSpPr>
          <p:nvPr>
            <p:ph type="ftr" sz="quarter" idx="12"/>
          </p:nvPr>
        </p:nvSpPr>
        <p:spPr/>
        <p:txBody>
          <a:bodyPr/>
          <a:lstStyle>
            <a:lvl1pPr>
              <a:defRPr/>
            </a:lvl1pPr>
          </a:lstStyle>
          <a:p>
            <a:pPr>
              <a:defRPr/>
            </a:pPr>
            <a:endParaRPr lang="en-AU"/>
          </a:p>
        </p:txBody>
      </p:sp>
    </p:spTree>
    <p:extLst>
      <p:ext uri="{BB962C8B-B14F-4D97-AF65-F5344CB8AC3E}">
        <p14:creationId xmlns:p14="http://schemas.microsoft.com/office/powerpoint/2010/main" val="775290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ound Diagonal Corner Rectangle 3"/>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a:spLocks noChangeArrowheads="1"/>
          </p:cNvSpPr>
          <p:nvPr/>
        </p:nvSpPr>
        <p:spPr bwMode="auto">
          <a:xfrm>
            <a:off x="588963" y="1423988"/>
            <a:ext cx="8001000"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ctr"/>
          <a:lstStyle/>
          <a:p>
            <a:pPr algn="ctr">
              <a:defRPr/>
            </a:pPr>
            <a:endParaRPr lang="en-US" dirty="0">
              <a:solidFill>
                <a:schemeClr val="lt1"/>
              </a:solidFill>
              <a:latin typeface="+mn-lt"/>
              <a:ea typeface="+mn-ea"/>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a:xfrm>
            <a:off x="5562600" y="6400800"/>
            <a:ext cx="3001963" cy="274638"/>
          </a:xfrm>
        </p:spPr>
        <p:txBody>
          <a:bodyPr/>
          <a:lstStyle>
            <a:lvl1pPr>
              <a:defRPr/>
            </a:lvl1pPr>
          </a:lstStyle>
          <a:p>
            <a:pPr>
              <a:defRPr/>
            </a:pPr>
            <a:endParaRPr lang="en-AU"/>
          </a:p>
        </p:txBody>
      </p:sp>
      <p:sp>
        <p:nvSpPr>
          <p:cNvPr id="7" name="Footer Placeholder 4"/>
          <p:cNvSpPr>
            <a:spLocks noGrp="1"/>
          </p:cNvSpPr>
          <p:nvPr>
            <p:ph type="ftr" sz="quarter" idx="11"/>
          </p:nvPr>
        </p:nvSpPr>
        <p:spPr>
          <a:xfrm>
            <a:off x="1295400" y="6400800"/>
            <a:ext cx="4211638" cy="274638"/>
          </a:xfrm>
        </p:spPr>
        <p:txBody>
          <a:bodyPr/>
          <a:lstStyle>
            <a:lvl1pPr>
              <a:defRPr/>
            </a:lvl1pPr>
          </a:lstStyle>
          <a:p>
            <a:pPr>
              <a:defRPr/>
            </a:pPr>
            <a:endParaRPr lang="en-AU"/>
          </a:p>
        </p:txBody>
      </p:sp>
      <p:sp>
        <p:nvSpPr>
          <p:cNvPr id="8" name="Slide Number Placeholder 5"/>
          <p:cNvSpPr>
            <a:spLocks noGrp="1"/>
          </p:cNvSpPr>
          <p:nvPr>
            <p:ph type="sldNum" sz="quarter" idx="12"/>
          </p:nvPr>
        </p:nvSpPr>
        <p:spPr>
          <a:xfrm>
            <a:off x="8639175" y="6515100"/>
            <a:ext cx="463550" cy="273050"/>
          </a:xfrm>
        </p:spPr>
        <p:txBody>
          <a:bodyPr/>
          <a:lstStyle>
            <a:lvl1pPr>
              <a:defRPr/>
            </a:lvl1pPr>
          </a:lstStyle>
          <a:p>
            <a:pPr>
              <a:defRPr/>
            </a:pPr>
            <a:fld id="{DFF07B05-E072-4FCA-A3BC-291F80679895}" type="slidenum">
              <a:rPr lang="en-AU" altLang="en-US"/>
              <a:pPr>
                <a:defRPr/>
              </a:pPr>
              <a:t>‹#›</a:t>
            </a:fld>
            <a:endParaRPr lang="en-AU" altLang="en-US"/>
          </a:p>
        </p:txBody>
      </p:sp>
    </p:spTree>
    <p:extLst>
      <p:ext uri="{BB962C8B-B14F-4D97-AF65-F5344CB8AC3E}">
        <p14:creationId xmlns:p14="http://schemas.microsoft.com/office/powerpoint/2010/main" val="4070655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ound Diagonal Corner Rectangle 3"/>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a:spLocks noChangeArrowheads="1"/>
          </p:cNvSpPr>
          <p:nvPr/>
        </p:nvSpPr>
        <p:spPr bwMode="auto">
          <a:xfrm>
            <a:off x="1000125" y="3267075"/>
            <a:ext cx="7407275"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ctr"/>
          <a:lstStyle/>
          <a:p>
            <a:pPr algn="ctr">
              <a:defRPr/>
            </a:pPr>
            <a:endParaRPr lang="en-US" dirty="0">
              <a:solidFill>
                <a:schemeClr val="lt1"/>
              </a:solidFill>
              <a:latin typeface="+mn-lt"/>
              <a:ea typeface="+mn-ea"/>
            </a:endParaRPr>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7"/>
          <p:cNvSpPr>
            <a:spLocks noGrp="1"/>
          </p:cNvSpPr>
          <p:nvPr>
            <p:ph type="dt" sz="half" idx="10"/>
          </p:nvPr>
        </p:nvSpPr>
        <p:spPr>
          <a:xfrm>
            <a:off x="5562600" y="6513513"/>
            <a:ext cx="3001963" cy="274637"/>
          </a:xfrm>
        </p:spPr>
        <p:txBody>
          <a:bodyPr/>
          <a:lstStyle>
            <a:lvl1pPr>
              <a:defRPr/>
            </a:lvl1pPr>
          </a:lstStyle>
          <a:p>
            <a:pPr>
              <a:defRPr/>
            </a:pPr>
            <a:endParaRPr lang="en-AU"/>
          </a:p>
        </p:txBody>
      </p:sp>
      <p:sp>
        <p:nvSpPr>
          <p:cNvPr id="7" name="Slide Number Placeholder 8"/>
          <p:cNvSpPr>
            <a:spLocks noGrp="1"/>
          </p:cNvSpPr>
          <p:nvPr>
            <p:ph type="sldNum" sz="quarter" idx="11"/>
          </p:nvPr>
        </p:nvSpPr>
        <p:spPr>
          <a:xfrm>
            <a:off x="8639175" y="6513513"/>
            <a:ext cx="463550" cy="274637"/>
          </a:xfrm>
        </p:spPr>
        <p:txBody>
          <a:bodyPr/>
          <a:lstStyle>
            <a:lvl1pPr>
              <a:defRPr/>
            </a:lvl1pPr>
          </a:lstStyle>
          <a:p>
            <a:pPr>
              <a:defRPr/>
            </a:pPr>
            <a:fld id="{B75B0B4C-E730-4273-AFC7-FEB0C97A1981}" type="slidenum">
              <a:rPr lang="en-AU" altLang="en-US"/>
              <a:pPr>
                <a:defRPr/>
              </a:pPr>
              <a:t>‹#›</a:t>
            </a:fld>
            <a:endParaRPr lang="en-AU" altLang="en-US"/>
          </a:p>
        </p:txBody>
      </p:sp>
      <p:sp>
        <p:nvSpPr>
          <p:cNvPr id="8" name="Footer Placeholder 9"/>
          <p:cNvSpPr>
            <a:spLocks noGrp="1"/>
          </p:cNvSpPr>
          <p:nvPr>
            <p:ph type="ftr" sz="quarter" idx="12"/>
          </p:nvPr>
        </p:nvSpPr>
        <p:spPr>
          <a:xfrm>
            <a:off x="1600200" y="6513513"/>
            <a:ext cx="3906838" cy="274637"/>
          </a:xfrm>
        </p:spPr>
        <p:txBody>
          <a:bodyPr/>
          <a:lstStyle>
            <a:lvl1pPr>
              <a:defRPr/>
            </a:lvl1pPr>
          </a:lstStyle>
          <a:p>
            <a:pPr>
              <a:defRPr/>
            </a:pPr>
            <a:endParaRPr lang="en-AU"/>
          </a:p>
        </p:txBody>
      </p:sp>
    </p:spTree>
    <p:extLst>
      <p:ext uri="{BB962C8B-B14F-4D97-AF65-F5344CB8AC3E}">
        <p14:creationId xmlns:p14="http://schemas.microsoft.com/office/powerpoint/2010/main" val="2460964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ound Diagonal Corner Rectangle 4"/>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p:cNvSpPr>
            <a:spLocks noChangeArrowheads="1"/>
          </p:cNvSpPr>
          <p:nvPr/>
        </p:nvSpPr>
        <p:spPr bwMode="auto">
          <a:xfrm>
            <a:off x="588963" y="1423988"/>
            <a:ext cx="8001000"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ctr"/>
          <a:lstStyle/>
          <a:p>
            <a:pPr algn="ctr">
              <a:defRPr/>
            </a:pPr>
            <a:endParaRPr lang="en-US" dirty="0">
              <a:solidFill>
                <a:schemeClr val="lt1"/>
              </a:solidFill>
              <a:latin typeface="+mn-lt"/>
              <a:ea typeface="+mn-ea"/>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a:xfrm>
            <a:off x="5562600" y="6400800"/>
            <a:ext cx="3001963" cy="274638"/>
          </a:xfrm>
        </p:spPr>
        <p:txBody>
          <a:bodyPr/>
          <a:lstStyle>
            <a:lvl1pPr>
              <a:defRPr/>
            </a:lvl1pPr>
          </a:lstStyle>
          <a:p>
            <a:pPr>
              <a:defRPr/>
            </a:pPr>
            <a:endParaRPr lang="en-AU"/>
          </a:p>
        </p:txBody>
      </p:sp>
      <p:sp>
        <p:nvSpPr>
          <p:cNvPr id="8" name="Footer Placeholder 5"/>
          <p:cNvSpPr>
            <a:spLocks noGrp="1"/>
          </p:cNvSpPr>
          <p:nvPr>
            <p:ph type="ftr" sz="quarter" idx="11"/>
          </p:nvPr>
        </p:nvSpPr>
        <p:spPr>
          <a:xfrm>
            <a:off x="1295400" y="6400800"/>
            <a:ext cx="4211638" cy="274638"/>
          </a:xfrm>
        </p:spPr>
        <p:txBody>
          <a:bodyPr/>
          <a:lstStyle>
            <a:lvl1pPr>
              <a:defRPr/>
            </a:lvl1pPr>
          </a:lstStyle>
          <a:p>
            <a:pPr>
              <a:defRPr/>
            </a:pPr>
            <a:endParaRPr lang="en-AU"/>
          </a:p>
        </p:txBody>
      </p:sp>
      <p:sp>
        <p:nvSpPr>
          <p:cNvPr id="9" name="Slide Number Placeholder 6"/>
          <p:cNvSpPr>
            <a:spLocks noGrp="1"/>
          </p:cNvSpPr>
          <p:nvPr>
            <p:ph type="sldNum" sz="quarter" idx="12"/>
          </p:nvPr>
        </p:nvSpPr>
        <p:spPr>
          <a:xfrm>
            <a:off x="8640763" y="6515100"/>
            <a:ext cx="465137" cy="273050"/>
          </a:xfrm>
        </p:spPr>
        <p:txBody>
          <a:bodyPr/>
          <a:lstStyle>
            <a:lvl1pPr>
              <a:defRPr/>
            </a:lvl1pPr>
          </a:lstStyle>
          <a:p>
            <a:pPr>
              <a:defRPr/>
            </a:pPr>
            <a:fld id="{42A65C29-FD1D-4865-9285-69B47803652D}" type="slidenum">
              <a:rPr lang="en-AU" altLang="en-US"/>
              <a:pPr>
                <a:defRPr/>
              </a:pPr>
              <a:t>‹#›</a:t>
            </a:fld>
            <a:endParaRPr lang="en-AU" altLang="en-US"/>
          </a:p>
        </p:txBody>
      </p:sp>
    </p:spTree>
    <p:extLst>
      <p:ext uri="{BB962C8B-B14F-4D97-AF65-F5344CB8AC3E}">
        <p14:creationId xmlns:p14="http://schemas.microsoft.com/office/powerpoint/2010/main" val="104373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Rectangle 7"/>
          <p:cNvSpPr>
            <a:spLocks noChangeArrowheads="1"/>
          </p:cNvSpPr>
          <p:nvPr/>
        </p:nvSpPr>
        <p:spPr bwMode="auto">
          <a:xfrm>
            <a:off x="617538" y="2165350"/>
            <a:ext cx="3748087"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b"/>
          <a:lstStyle/>
          <a:p>
            <a:pPr algn="ctr">
              <a:defRPr/>
            </a:pPr>
            <a:endParaRPr lang="en-US" dirty="0">
              <a:solidFill>
                <a:schemeClr val="lt1"/>
              </a:solidFill>
              <a:latin typeface="+mn-lt"/>
              <a:ea typeface="+mn-ea"/>
            </a:endParaRPr>
          </a:p>
        </p:txBody>
      </p:sp>
      <p:sp>
        <p:nvSpPr>
          <p:cNvPr id="9" name="Rectangle 8"/>
          <p:cNvSpPr>
            <a:spLocks noChangeArrowheads="1"/>
          </p:cNvSpPr>
          <p:nvPr/>
        </p:nvSpPr>
        <p:spPr bwMode="auto">
          <a:xfrm>
            <a:off x="4800600" y="2165350"/>
            <a:ext cx="3749675"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b"/>
          <a:lstStyle/>
          <a:p>
            <a:pPr algn="ctr">
              <a:defRPr/>
            </a:pPr>
            <a:endParaRPr lang="en-US" dirty="0">
              <a:solidFill>
                <a:schemeClr val="lt1"/>
              </a:solidFill>
              <a:latin typeface="+mn-lt"/>
              <a:ea typeface="+mn-ea"/>
            </a:endParaRPr>
          </a:p>
        </p:txBody>
      </p:sp>
      <p:sp>
        <p:nvSpPr>
          <p:cNvPr id="2" name="Title 1"/>
          <p:cNvSpPr>
            <a:spLocks noGrp="1"/>
          </p:cNvSpPr>
          <p:nvPr>
            <p:ph type="title"/>
          </p:nvPr>
        </p:nvSpPr>
        <p:spPr>
          <a:xfrm>
            <a:off x="457200" y="25194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6"/>
          <p:cNvSpPr>
            <a:spLocks noGrp="1"/>
          </p:cNvSpPr>
          <p:nvPr>
            <p:ph type="dt" sz="half" idx="10"/>
          </p:nvPr>
        </p:nvSpPr>
        <p:spPr>
          <a:xfrm>
            <a:off x="5562600" y="6400800"/>
            <a:ext cx="3001963" cy="274638"/>
          </a:xfrm>
        </p:spPr>
        <p:txBody>
          <a:bodyPr/>
          <a:lstStyle>
            <a:lvl1pPr>
              <a:defRPr/>
            </a:lvl1pPr>
          </a:lstStyle>
          <a:p>
            <a:pPr>
              <a:defRPr/>
            </a:pPr>
            <a:endParaRPr lang="en-AU"/>
          </a:p>
        </p:txBody>
      </p:sp>
      <p:sp>
        <p:nvSpPr>
          <p:cNvPr id="11" name="Footer Placeholder 7"/>
          <p:cNvSpPr>
            <a:spLocks noGrp="1"/>
          </p:cNvSpPr>
          <p:nvPr>
            <p:ph type="ftr" sz="quarter" idx="11"/>
          </p:nvPr>
        </p:nvSpPr>
        <p:spPr>
          <a:xfrm>
            <a:off x="1295400" y="6400800"/>
            <a:ext cx="4211638" cy="274638"/>
          </a:xfrm>
        </p:spPr>
        <p:txBody>
          <a:bodyPr/>
          <a:lstStyle>
            <a:lvl1pPr>
              <a:defRPr/>
            </a:lvl1pPr>
          </a:lstStyle>
          <a:p>
            <a:pPr>
              <a:defRPr/>
            </a:pPr>
            <a:endParaRPr lang="en-AU"/>
          </a:p>
        </p:txBody>
      </p:sp>
      <p:sp>
        <p:nvSpPr>
          <p:cNvPr id="12" name="Slide Number Placeholder 8"/>
          <p:cNvSpPr>
            <a:spLocks noGrp="1"/>
          </p:cNvSpPr>
          <p:nvPr>
            <p:ph type="sldNum" sz="quarter" idx="12"/>
          </p:nvPr>
        </p:nvSpPr>
        <p:spPr>
          <a:xfrm>
            <a:off x="8640763" y="6515100"/>
            <a:ext cx="465137" cy="273050"/>
          </a:xfrm>
        </p:spPr>
        <p:txBody>
          <a:bodyPr/>
          <a:lstStyle>
            <a:lvl1pPr>
              <a:defRPr/>
            </a:lvl1pPr>
          </a:lstStyle>
          <a:p>
            <a:pPr>
              <a:defRPr/>
            </a:pPr>
            <a:fld id="{7BC7DA96-1981-469E-98AE-1D61E1879D48}" type="slidenum">
              <a:rPr lang="en-AU" altLang="en-US"/>
              <a:pPr>
                <a:defRPr/>
              </a:pPr>
              <a:t>‹#›</a:t>
            </a:fld>
            <a:endParaRPr lang="en-AU" altLang="en-US"/>
          </a:p>
        </p:txBody>
      </p:sp>
    </p:spTree>
    <p:extLst>
      <p:ext uri="{BB962C8B-B14F-4D97-AF65-F5344CB8AC3E}">
        <p14:creationId xmlns:p14="http://schemas.microsoft.com/office/powerpoint/2010/main" val="1920755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ound Diagonal Corner Rectangle 4"/>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p:cNvSpPr>
            <a:spLocks noChangeArrowheads="1"/>
          </p:cNvSpPr>
          <p:nvPr/>
        </p:nvSpPr>
        <p:spPr bwMode="auto">
          <a:xfrm>
            <a:off x="5057775" y="1057275"/>
            <a:ext cx="3748088"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ctr"/>
          <a:lstStyle/>
          <a:p>
            <a:pPr algn="ctr">
              <a:defRPr/>
            </a:pPr>
            <a:endParaRPr lang="en-US" dirty="0">
              <a:solidFill>
                <a:schemeClr val="lt1"/>
              </a:solidFill>
              <a:latin typeface="+mn-lt"/>
              <a:ea typeface="+mn-ea"/>
            </a:endParaRPr>
          </a:p>
        </p:txBody>
      </p:sp>
      <p:sp>
        <p:nvSpPr>
          <p:cNvPr id="2" name="Title 1"/>
          <p:cNvSpPr>
            <a:spLocks noGrp="1"/>
          </p:cNvSpPr>
          <p:nvPr>
            <p:ph type="title"/>
          </p:nvPr>
        </p:nvSpPr>
        <p:spPr>
          <a:xfrm>
            <a:off x="4963136" y="304800"/>
            <a:ext cx="3931920" cy="762000"/>
          </a:xfrm>
        </p:spPr>
        <p:txBody>
          <a:bodyPr/>
          <a:lstStyle>
            <a:lvl1pPr marL="0" algn="r">
              <a:buNone/>
              <a:defRPr sz="2000" b="1"/>
            </a:lvl1pPr>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8"/>
          <p:cNvSpPr>
            <a:spLocks noGrp="1"/>
          </p:cNvSpPr>
          <p:nvPr>
            <p:ph type="dt" sz="half" idx="10"/>
          </p:nvPr>
        </p:nvSpPr>
        <p:spPr>
          <a:xfrm>
            <a:off x="5562600" y="6513513"/>
            <a:ext cx="3001963" cy="274637"/>
          </a:xfrm>
        </p:spPr>
        <p:txBody>
          <a:bodyPr/>
          <a:lstStyle>
            <a:lvl1pPr>
              <a:defRPr/>
            </a:lvl1pPr>
          </a:lstStyle>
          <a:p>
            <a:pPr>
              <a:defRPr/>
            </a:pPr>
            <a:endParaRPr lang="en-AU"/>
          </a:p>
        </p:txBody>
      </p:sp>
      <p:sp>
        <p:nvSpPr>
          <p:cNvPr id="8" name="Slide Number Placeholder 9"/>
          <p:cNvSpPr>
            <a:spLocks noGrp="1"/>
          </p:cNvSpPr>
          <p:nvPr>
            <p:ph type="sldNum" sz="quarter" idx="11"/>
          </p:nvPr>
        </p:nvSpPr>
        <p:spPr>
          <a:xfrm>
            <a:off x="8639175" y="6513513"/>
            <a:ext cx="463550" cy="274637"/>
          </a:xfrm>
        </p:spPr>
        <p:txBody>
          <a:bodyPr/>
          <a:lstStyle>
            <a:lvl1pPr>
              <a:defRPr/>
            </a:lvl1pPr>
          </a:lstStyle>
          <a:p>
            <a:pPr>
              <a:defRPr/>
            </a:pPr>
            <a:fld id="{533CDE01-CA0E-4010-B052-4E65A3CED4E1}" type="slidenum">
              <a:rPr lang="en-AU" altLang="en-US"/>
              <a:pPr>
                <a:defRPr/>
              </a:pPr>
              <a:t>‹#›</a:t>
            </a:fld>
            <a:endParaRPr lang="en-AU" altLang="en-US"/>
          </a:p>
        </p:txBody>
      </p:sp>
      <p:sp>
        <p:nvSpPr>
          <p:cNvPr id="9" name="Footer Placeholder 10"/>
          <p:cNvSpPr>
            <a:spLocks noGrp="1"/>
          </p:cNvSpPr>
          <p:nvPr>
            <p:ph type="ftr" sz="quarter" idx="12"/>
          </p:nvPr>
        </p:nvSpPr>
        <p:spPr>
          <a:xfrm>
            <a:off x="1600200" y="6513513"/>
            <a:ext cx="3906838" cy="274637"/>
          </a:xfrm>
        </p:spPr>
        <p:txBody>
          <a:bodyPr/>
          <a:lstStyle>
            <a:lvl1pPr>
              <a:defRPr/>
            </a:lvl1pPr>
          </a:lstStyle>
          <a:p>
            <a:pPr>
              <a:defRPr/>
            </a:pPr>
            <a:endParaRPr lang="en-AU"/>
          </a:p>
        </p:txBody>
      </p:sp>
    </p:spTree>
    <p:extLst>
      <p:ext uri="{BB962C8B-B14F-4D97-AF65-F5344CB8AC3E}">
        <p14:creationId xmlns:p14="http://schemas.microsoft.com/office/powerpoint/2010/main" val="3630177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Tree>
    <p:extLst>
      <p:ext uri="{BB962C8B-B14F-4D97-AF65-F5344CB8AC3E}">
        <p14:creationId xmlns:p14="http://schemas.microsoft.com/office/powerpoint/2010/main" val="2604264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462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 name="Date Placeholder 7"/>
          <p:cNvSpPr>
            <a:spLocks noGrp="1"/>
          </p:cNvSpPr>
          <p:nvPr>
            <p:ph type="dt" sz="half" idx="2"/>
          </p:nvPr>
        </p:nvSpPr>
        <p:spPr>
          <a:xfrm>
            <a:off x="5562600" y="6508750"/>
            <a:ext cx="3001963" cy="274638"/>
          </a:xfrm>
          <a:prstGeom prst="rect">
            <a:avLst/>
          </a:prstGeom>
        </p:spPr>
        <p:txBody>
          <a:bodyPr vert="horz" rtlCol="0"/>
          <a:lstStyle>
            <a:lvl1pPr>
              <a:defRPr sz="1300">
                <a:solidFill>
                  <a:schemeClr val="bg2">
                    <a:tint val="60000"/>
                    <a:satMod val="155000"/>
                  </a:schemeClr>
                </a:solidFill>
                <a:latin typeface="Garamond" pitchFamily="18" charset="0"/>
                <a:ea typeface="+mn-ea"/>
                <a:cs typeface="+mn-cs"/>
              </a:defRPr>
            </a:lvl1pPr>
          </a:lstStyle>
          <a:p>
            <a:pPr>
              <a:defRPr/>
            </a:pPr>
            <a:endParaRPr lang="en-AU"/>
          </a:p>
        </p:txBody>
      </p:sp>
      <p:sp>
        <p:nvSpPr>
          <p:cNvPr id="9" name="Slide Number Placeholder 8"/>
          <p:cNvSpPr>
            <a:spLocks noGrp="1"/>
          </p:cNvSpPr>
          <p:nvPr>
            <p:ph type="sldNum" sz="quarter" idx="4"/>
          </p:nvPr>
        </p:nvSpPr>
        <p:spPr>
          <a:xfrm>
            <a:off x="8639175" y="6508750"/>
            <a:ext cx="463550" cy="274638"/>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E7E3CA"/>
                </a:solidFill>
              </a:defRPr>
            </a:lvl1pPr>
          </a:lstStyle>
          <a:p>
            <a:pPr>
              <a:defRPr/>
            </a:pPr>
            <a:fld id="{DB619EB1-77F6-4A85-A3FB-7BA9E719C622}" type="slidenum">
              <a:rPr lang="en-AU" altLang="en-US"/>
              <a:pPr>
                <a:defRPr/>
              </a:pPr>
              <a:t>‹#›</a:t>
            </a:fld>
            <a:endParaRPr lang="en-AU" altLang="en-US"/>
          </a:p>
        </p:txBody>
      </p:sp>
      <p:sp>
        <p:nvSpPr>
          <p:cNvPr id="10" name="Footer Placeholder 9"/>
          <p:cNvSpPr>
            <a:spLocks noGrp="1"/>
          </p:cNvSpPr>
          <p:nvPr>
            <p:ph type="ftr" sz="quarter" idx="3"/>
          </p:nvPr>
        </p:nvSpPr>
        <p:spPr>
          <a:xfrm>
            <a:off x="1600200" y="6508750"/>
            <a:ext cx="3906838" cy="274638"/>
          </a:xfrm>
          <a:prstGeom prst="rect">
            <a:avLst/>
          </a:prstGeom>
        </p:spPr>
        <p:txBody>
          <a:bodyPr vert="horz" rtlCol="0"/>
          <a:lstStyle>
            <a:lvl1pPr algn="r">
              <a:defRPr sz="1300">
                <a:solidFill>
                  <a:schemeClr val="bg2">
                    <a:tint val="60000"/>
                    <a:satMod val="155000"/>
                  </a:schemeClr>
                </a:solidFill>
                <a:latin typeface="Garamond" pitchFamily="18" charset="0"/>
                <a:ea typeface="+mn-ea"/>
                <a:cs typeface="+mn-cs"/>
              </a:defRPr>
            </a:lvl1pPr>
          </a:lstStyle>
          <a:p>
            <a:pPr>
              <a:defRPr/>
            </a:pPr>
            <a:endParaRPr lang="en-AU"/>
          </a:p>
        </p:txBody>
      </p:sp>
    </p:spTree>
  </p:cSld>
  <p:clrMap bg1="dk1" tx1="lt1" bg2="dk2" tx2="lt2" accent1="accent1" accent2="accent2" accent3="accent3" accent4="accent4" accent5="accent5" accent6="accent6" hlink="hlink" folHlink="folHlink"/>
  <p:sldLayoutIdLst>
    <p:sldLayoutId id="2147484351" r:id="rId1"/>
    <p:sldLayoutId id="2147484352" r:id="rId2"/>
    <p:sldLayoutId id="2147484353" r:id="rId3"/>
    <p:sldLayoutId id="2147484354" r:id="rId4"/>
    <p:sldLayoutId id="2147484355" r:id="rId5"/>
    <p:sldLayoutId id="2147484356" r:id="rId6"/>
    <p:sldLayoutId id="2147484357" r:id="rId7"/>
  </p:sldLayoutIdLst>
  <p:hf hdr="0" ftr="0" dt="0"/>
  <p:txStyles>
    <p:titleStyle>
      <a:lvl1pPr marL="53975" indent="-53975" algn="r" rtl="0" eaLnBrk="0" fontAlgn="base" hangingPunct="0">
        <a:spcBef>
          <a:spcPct val="0"/>
        </a:spcBef>
        <a:spcAft>
          <a:spcPct val="0"/>
        </a:spcAft>
        <a:defRPr sz="4600" kern="1200">
          <a:solidFill>
            <a:srgbClr val="FDF3B5"/>
          </a:solidFill>
          <a:effectLst>
            <a:outerShdw blurRad="38100" dist="25500" dir="5400000" algn="tl" rotWithShape="0">
              <a:srgbClr val="000000">
                <a:satMod val="180000"/>
                <a:alpha val="75000"/>
              </a:srgbClr>
            </a:outerShdw>
          </a:effectLst>
          <a:latin typeface="Arial" charset="0"/>
          <a:ea typeface="MS PGothic" pitchFamily="34" charset="-128"/>
          <a:cs typeface="ＭＳ Ｐゴシック" charset="-128"/>
        </a:defRPr>
      </a:lvl1pPr>
      <a:lvl2pPr marL="53975" indent="-53975" algn="r" rtl="0" eaLnBrk="0" fontAlgn="base" hangingPunct="0">
        <a:spcBef>
          <a:spcPct val="0"/>
        </a:spcBef>
        <a:spcAft>
          <a:spcPct val="0"/>
        </a:spcAft>
        <a:defRPr sz="4600">
          <a:solidFill>
            <a:srgbClr val="FDF3B5"/>
          </a:solidFill>
          <a:latin typeface="Arial" charset="0"/>
          <a:ea typeface="MS PGothic" pitchFamily="34" charset="-128"/>
          <a:cs typeface="ＭＳ Ｐゴシック" charset="-128"/>
        </a:defRPr>
      </a:lvl2pPr>
      <a:lvl3pPr marL="53975" indent="-53975" algn="r" rtl="0" eaLnBrk="0" fontAlgn="base" hangingPunct="0">
        <a:spcBef>
          <a:spcPct val="0"/>
        </a:spcBef>
        <a:spcAft>
          <a:spcPct val="0"/>
        </a:spcAft>
        <a:defRPr sz="4600">
          <a:solidFill>
            <a:srgbClr val="FDF3B5"/>
          </a:solidFill>
          <a:latin typeface="Arial" charset="0"/>
          <a:ea typeface="MS PGothic" pitchFamily="34" charset="-128"/>
          <a:cs typeface="ＭＳ Ｐゴシック" charset="-128"/>
        </a:defRPr>
      </a:lvl3pPr>
      <a:lvl4pPr marL="53975" indent="-53975" algn="r" rtl="0" eaLnBrk="0" fontAlgn="base" hangingPunct="0">
        <a:spcBef>
          <a:spcPct val="0"/>
        </a:spcBef>
        <a:spcAft>
          <a:spcPct val="0"/>
        </a:spcAft>
        <a:defRPr sz="4600">
          <a:solidFill>
            <a:srgbClr val="FDF3B5"/>
          </a:solidFill>
          <a:latin typeface="Arial" charset="0"/>
          <a:ea typeface="MS PGothic" pitchFamily="34" charset="-128"/>
          <a:cs typeface="ＭＳ Ｐゴシック" charset="-128"/>
        </a:defRPr>
      </a:lvl4pPr>
      <a:lvl5pPr marL="53975" indent="-53975" algn="r" rtl="0" eaLnBrk="0" fontAlgn="base" hangingPunct="0">
        <a:spcBef>
          <a:spcPct val="0"/>
        </a:spcBef>
        <a:spcAft>
          <a:spcPct val="0"/>
        </a:spcAft>
        <a:defRPr sz="4600">
          <a:solidFill>
            <a:srgbClr val="FDF3B5"/>
          </a:solidFill>
          <a:latin typeface="Arial" charset="0"/>
          <a:ea typeface="MS PGothic" pitchFamily="34" charset="-128"/>
          <a:cs typeface="ＭＳ Ｐゴシック" charset="-128"/>
        </a:defRPr>
      </a:lvl5pPr>
      <a:lvl6pPr marL="511175" indent="-53975" algn="r" rtl="0" fontAlgn="base">
        <a:spcBef>
          <a:spcPct val="0"/>
        </a:spcBef>
        <a:spcAft>
          <a:spcPct val="0"/>
        </a:spcAft>
        <a:defRPr sz="4600">
          <a:solidFill>
            <a:srgbClr val="FDF3B5"/>
          </a:solidFill>
          <a:latin typeface="Calibri" pitchFamily="34" charset="0"/>
        </a:defRPr>
      </a:lvl6pPr>
      <a:lvl7pPr marL="968375" indent="-53975" algn="r" rtl="0" fontAlgn="base">
        <a:spcBef>
          <a:spcPct val="0"/>
        </a:spcBef>
        <a:spcAft>
          <a:spcPct val="0"/>
        </a:spcAft>
        <a:defRPr sz="4600">
          <a:solidFill>
            <a:srgbClr val="FDF3B5"/>
          </a:solidFill>
          <a:latin typeface="Calibri" pitchFamily="34" charset="0"/>
        </a:defRPr>
      </a:lvl7pPr>
      <a:lvl8pPr marL="1425575" indent="-53975" algn="r" rtl="0" fontAlgn="base">
        <a:spcBef>
          <a:spcPct val="0"/>
        </a:spcBef>
        <a:spcAft>
          <a:spcPct val="0"/>
        </a:spcAft>
        <a:defRPr sz="4600">
          <a:solidFill>
            <a:srgbClr val="FDF3B5"/>
          </a:solidFill>
          <a:latin typeface="Calibri" pitchFamily="34" charset="0"/>
        </a:defRPr>
      </a:lvl8pPr>
      <a:lvl9pPr marL="1882775" indent="-53975" algn="r" rtl="0" fontAlgn="base">
        <a:spcBef>
          <a:spcPct val="0"/>
        </a:spcBef>
        <a:spcAft>
          <a:spcPct val="0"/>
        </a:spcAft>
        <a:defRPr sz="4600">
          <a:solidFill>
            <a:srgbClr val="FDF3B5"/>
          </a:solidFill>
          <a:latin typeface="Calibri" pitchFamily="34" charset="0"/>
        </a:defRPr>
      </a:lvl9pPr>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Arial" charset="0"/>
          <a:ea typeface="MS PGothic" pitchFamily="34" charset="-128"/>
          <a:cs typeface="ＭＳ Ｐゴシック" charset="-128"/>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Arial" charset="0"/>
          <a:ea typeface="MS PGothic" pitchFamily="34" charset="-128"/>
          <a:cs typeface="+mn-cs"/>
        </a:defRPr>
      </a:lvl2pPr>
      <a:lvl3pPr marL="822325" indent="-190500" algn="l" rtl="0" eaLnBrk="0" fontAlgn="base" hangingPunct="0">
        <a:spcBef>
          <a:spcPts val="400"/>
        </a:spcBef>
        <a:spcAft>
          <a:spcPct val="0"/>
        </a:spcAft>
        <a:buClr>
          <a:srgbClr val="56564C"/>
        </a:buClr>
        <a:buSzPct val="100000"/>
        <a:buFont typeface="Wingdings 2" pitchFamily="18" charset="2"/>
        <a:buChar char=""/>
        <a:defRPr sz="2300" kern="1200">
          <a:solidFill>
            <a:schemeClr val="tx1"/>
          </a:solidFill>
          <a:latin typeface="Arial" charset="0"/>
          <a:ea typeface="MS PGothic" pitchFamily="34" charset="-128"/>
          <a:cs typeface="+mn-cs"/>
        </a:defRPr>
      </a:lvl3pPr>
      <a:lvl4pPr marL="1004888" indent="-182563" algn="l" rtl="0" eaLnBrk="0" fontAlgn="base" hangingPunct="0">
        <a:spcBef>
          <a:spcPts val="400"/>
        </a:spcBef>
        <a:spcAft>
          <a:spcPct val="0"/>
        </a:spcAft>
        <a:buClr>
          <a:srgbClr val="56564C"/>
        </a:buClr>
        <a:buSzPct val="100000"/>
        <a:buFont typeface="Wingdings 2" pitchFamily="18" charset="2"/>
        <a:buChar char=""/>
        <a:defRPr sz="2000" kern="1200">
          <a:solidFill>
            <a:schemeClr val="tx1"/>
          </a:solidFill>
          <a:latin typeface="Arial" charset="0"/>
          <a:ea typeface="MS PGothic" pitchFamily="34" charset="-128"/>
          <a:cs typeface="+mn-cs"/>
        </a:defRPr>
      </a:lvl4pPr>
      <a:lvl5pPr marL="1187450" indent="-182563" algn="l" rtl="0" eaLnBrk="0" fontAlgn="base" hangingPunct="0">
        <a:spcBef>
          <a:spcPts val="400"/>
        </a:spcBef>
        <a:spcAft>
          <a:spcPct val="0"/>
        </a:spcAft>
        <a:buClr>
          <a:srgbClr val="56564C"/>
        </a:buClr>
        <a:buSzPct val="100000"/>
        <a:buFont typeface="Wingdings 2" pitchFamily="18" charset="2"/>
        <a:buChar char=""/>
        <a:defRPr sz="1900" kern="1200">
          <a:solidFill>
            <a:schemeClr val="tx1"/>
          </a:solidFill>
          <a:latin typeface="Arial" charset="0"/>
          <a:ea typeface="MS PGothic" pitchFamily="34" charset="-128"/>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soft" dir="t">
                <a:rot lat="0" lon="0" rev="2400000"/>
              </a:lightRig>
            </a:scene3d>
            <a:sp3d/>
          </a:bodyPr>
          <a:lstStyle/>
          <a:p>
            <a:pPr algn="l"/>
            <a:r>
              <a:rPr lang="en-AU" sz="4000" b="1" dirty="0">
                <a:solidFill>
                  <a:schemeClr val="tx1"/>
                </a:solidFill>
                <a:effectLst/>
                <a:latin typeface="Calibri" panose="020F0502020204030204" pitchFamily="34" charset="0"/>
                <a:cs typeface="Calibri" panose="020F0502020204030204" pitchFamily="34" charset="0"/>
              </a:rPr>
              <a:t>Building STEM pathways for Indigenous Australians: a higher education perspective</a:t>
            </a:r>
          </a:p>
        </p:txBody>
      </p:sp>
      <p:sp>
        <p:nvSpPr>
          <p:cNvPr id="10241" name="Rectangle 3"/>
          <p:cNvSpPr>
            <a:spLocks noGrp="1" noChangeArrowheads="1"/>
          </p:cNvSpPr>
          <p:nvPr>
            <p:ph type="subTitle" idx="1"/>
          </p:nvPr>
        </p:nvSpPr>
        <p:spPr>
          <a:xfrm>
            <a:off x="539552" y="2852936"/>
            <a:ext cx="6560234" cy="1752600"/>
          </a:xfrm>
        </p:spPr>
        <p:txBody>
          <a:bodyPr/>
          <a:lstStyle/>
          <a:p>
            <a:pPr algn="l" eaLnBrk="1" hangingPunct="1">
              <a:lnSpc>
                <a:spcPct val="90000"/>
              </a:lnSpc>
              <a:spcBef>
                <a:spcPct val="0"/>
              </a:spcBef>
              <a:spcAft>
                <a:spcPts val="0"/>
              </a:spcAft>
              <a:buFont typeface="Wingdings 2" charset="0"/>
              <a:buNone/>
              <a:defRPr/>
            </a:pPr>
            <a:r>
              <a:rPr lang="en-US" sz="2400" dirty="0">
                <a:latin typeface="Calibri"/>
                <a:ea typeface="ＭＳ Ｐゴシック" charset="0"/>
                <a:cs typeface="Calibri"/>
              </a:rPr>
              <a:t>Professor Ian </a:t>
            </a:r>
            <a:r>
              <a:rPr lang="en-US" sz="2400" dirty="0" smtClean="0">
                <a:latin typeface="Calibri"/>
                <a:ea typeface="ＭＳ Ｐゴシック" charset="0"/>
                <a:cs typeface="Calibri"/>
              </a:rPr>
              <a:t>Anderson</a:t>
            </a:r>
          </a:p>
          <a:p>
            <a:pPr algn="l" eaLnBrk="1" hangingPunct="1">
              <a:lnSpc>
                <a:spcPct val="90000"/>
              </a:lnSpc>
              <a:spcBef>
                <a:spcPct val="0"/>
              </a:spcBef>
              <a:spcAft>
                <a:spcPts val="0"/>
              </a:spcAft>
              <a:buFont typeface="Wingdings 2" charset="0"/>
              <a:buNone/>
              <a:defRPr/>
            </a:pPr>
            <a:endParaRPr lang="en-US" sz="2400" b="1" dirty="0" smtClean="0">
              <a:effectLst>
                <a:outerShdw blurRad="31750" dist="25400" dir="5400000" algn="tl" rotWithShape="0">
                  <a:srgbClr val="000000">
                    <a:alpha val="25000"/>
                  </a:srgbClr>
                </a:outerShdw>
              </a:effectLst>
              <a:latin typeface="Calibri"/>
              <a:ea typeface="ＭＳ Ｐゴシック" charset="-128"/>
              <a:cs typeface="Calibri"/>
            </a:endParaRPr>
          </a:p>
          <a:p>
            <a:pPr algn="l">
              <a:lnSpc>
                <a:spcPct val="120000"/>
              </a:lnSpc>
              <a:spcBef>
                <a:spcPct val="0"/>
              </a:spcBef>
              <a:spcAft>
                <a:spcPts val="0"/>
              </a:spcAft>
              <a:buFont typeface="Wingdings 2" charset="0"/>
              <a:buNone/>
              <a:defRPr/>
            </a:pPr>
            <a:r>
              <a:rPr lang="en-US" sz="2400" b="1" dirty="0" smtClean="0">
                <a:effectLst>
                  <a:outerShdw blurRad="31750" dist="25400" dir="5400000" algn="tl" rotWithShape="0">
                    <a:srgbClr val="000000">
                      <a:alpha val="25000"/>
                    </a:srgbClr>
                  </a:outerShdw>
                </a:effectLst>
                <a:latin typeface="Calibri"/>
                <a:ea typeface="ＭＳ Ｐゴシック" charset="-128"/>
                <a:cs typeface="Calibri"/>
              </a:rPr>
              <a:t>Co-Chair: Aboriginal </a:t>
            </a:r>
            <a:r>
              <a:rPr lang="en-US" sz="2400" b="1" dirty="0">
                <a:effectLst>
                  <a:outerShdw blurRad="31750" dist="25400" dir="5400000" algn="tl" rotWithShape="0">
                    <a:srgbClr val="000000">
                      <a:alpha val="25000"/>
                    </a:srgbClr>
                  </a:outerShdw>
                </a:effectLst>
                <a:latin typeface="Calibri"/>
                <a:ea typeface="ＭＳ Ｐゴシック" charset="-128"/>
                <a:cs typeface="Calibri"/>
              </a:rPr>
              <a:t>and Torres Strait Islander  Higher Education Advisory Council (ATSIHEAC</a:t>
            </a:r>
            <a:r>
              <a:rPr lang="en-US" sz="2400" b="1" dirty="0" smtClean="0">
                <a:effectLst>
                  <a:outerShdw blurRad="31750" dist="25400" dir="5400000" algn="tl" rotWithShape="0">
                    <a:srgbClr val="000000">
                      <a:alpha val="25000"/>
                    </a:srgbClr>
                  </a:outerShdw>
                </a:effectLst>
                <a:latin typeface="Calibri"/>
                <a:ea typeface="ＭＳ Ｐゴシック" charset="-128"/>
                <a:cs typeface="Calibri"/>
              </a:rPr>
              <a:t>)</a:t>
            </a:r>
          </a:p>
          <a:p>
            <a:pPr algn="l">
              <a:spcBef>
                <a:spcPct val="0"/>
              </a:spcBef>
              <a:spcAft>
                <a:spcPts val="0"/>
              </a:spcAft>
              <a:buFont typeface="Wingdings 2" charset="0"/>
              <a:buNone/>
              <a:defRPr/>
            </a:pPr>
            <a:endParaRPr lang="en-US" sz="2400" b="1" dirty="0">
              <a:effectLst>
                <a:outerShdw blurRad="31750" dist="25400" dir="5400000" algn="tl" rotWithShape="0">
                  <a:srgbClr val="000000">
                    <a:alpha val="25000"/>
                  </a:srgbClr>
                </a:outerShdw>
              </a:effectLst>
              <a:latin typeface="Calibri"/>
              <a:ea typeface="ＭＳ Ｐゴシック" charset="-128"/>
              <a:cs typeface="Calibri"/>
            </a:endParaRPr>
          </a:p>
          <a:p>
            <a:pPr algn="l" eaLnBrk="1" hangingPunct="1">
              <a:lnSpc>
                <a:spcPct val="90000"/>
              </a:lnSpc>
              <a:spcBef>
                <a:spcPct val="0"/>
              </a:spcBef>
              <a:spcAft>
                <a:spcPts val="0"/>
              </a:spcAft>
              <a:buFont typeface="Wingdings 2" charset="0"/>
              <a:buNone/>
              <a:defRPr/>
            </a:pPr>
            <a:endParaRPr lang="en-US" sz="2400" dirty="0">
              <a:latin typeface="Calibri" charset="0"/>
              <a:ea typeface="ＭＳ Ｐゴシック" charset="0"/>
              <a:cs typeface="ＭＳ Ｐゴシック" charset="0"/>
            </a:endParaRPr>
          </a:p>
        </p:txBody>
      </p:sp>
      <p:sp>
        <p:nvSpPr>
          <p:cNvPr id="9219" name="Rectangle 22"/>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lr>
                <a:schemeClr val="accent1"/>
              </a:buClr>
              <a:buSzPct val="70000"/>
              <a:buFont typeface="Wingdings 2" pitchFamily="18" charset="2"/>
              <a:buChar char=""/>
              <a:defRPr sz="3200">
                <a:solidFill>
                  <a:schemeClr val="tx1"/>
                </a:solidFill>
                <a:latin typeface="Arial" charset="0"/>
                <a:ea typeface="MS PGothic" pitchFamily="34" charset="-128"/>
              </a:defRPr>
            </a:lvl1pPr>
            <a:lvl2pPr marL="742950" indent="-285750" eaLnBrk="0" hangingPunct="0">
              <a:spcBef>
                <a:spcPts val="400"/>
              </a:spcBef>
              <a:buClr>
                <a:schemeClr val="accent2"/>
              </a:buClr>
              <a:buSzPct val="90000"/>
              <a:buChar char="•"/>
              <a:defRPr sz="2600">
                <a:solidFill>
                  <a:schemeClr val="tx1"/>
                </a:solidFill>
                <a:latin typeface="Arial" charset="0"/>
                <a:ea typeface="MS PGothic" pitchFamily="34" charset="-128"/>
              </a:defRPr>
            </a:lvl2pPr>
            <a:lvl3pPr marL="1143000" indent="-228600" eaLnBrk="0" hangingPunct="0">
              <a:spcBef>
                <a:spcPts val="400"/>
              </a:spcBef>
              <a:buClr>
                <a:srgbClr val="56564C"/>
              </a:buClr>
              <a:buSzPct val="100000"/>
              <a:buFont typeface="Wingdings 2" pitchFamily="18" charset="2"/>
              <a:buChar char=""/>
              <a:defRPr sz="2300">
                <a:solidFill>
                  <a:schemeClr val="tx1"/>
                </a:solidFill>
                <a:latin typeface="Arial" charset="0"/>
                <a:ea typeface="MS PGothic" pitchFamily="34" charset="-128"/>
              </a:defRPr>
            </a:lvl3pPr>
            <a:lvl4pPr marL="1600200" indent="-228600" eaLnBrk="0" hangingPunct="0">
              <a:spcBef>
                <a:spcPts val="400"/>
              </a:spcBef>
              <a:buClr>
                <a:srgbClr val="56564C"/>
              </a:buClr>
              <a:buSzPct val="100000"/>
              <a:buFont typeface="Wingdings 2" pitchFamily="18" charset="2"/>
              <a:buChar char=""/>
              <a:defRPr sz="2000">
                <a:solidFill>
                  <a:schemeClr val="tx1"/>
                </a:solidFill>
                <a:latin typeface="Arial" charset="0"/>
                <a:ea typeface="MS PGothic" pitchFamily="34" charset="-128"/>
              </a:defRPr>
            </a:lvl4pPr>
            <a:lvl5pPr marL="2057400" indent="-228600" eaLnBrk="0" hangingPunct="0">
              <a:spcBef>
                <a:spcPts val="400"/>
              </a:spcBef>
              <a:buClr>
                <a:srgbClr val="56564C"/>
              </a:buClr>
              <a:buSzPct val="100000"/>
              <a:buFont typeface="Wingdings 2" pitchFamily="18" charset="2"/>
              <a:buChar char=""/>
              <a:defRPr sz="1900">
                <a:solidFill>
                  <a:schemeClr val="tx1"/>
                </a:solidFill>
                <a:latin typeface="Arial" charset="0"/>
                <a:ea typeface="MS PGothic" pitchFamily="34" charset="-128"/>
              </a:defRPr>
            </a:lvl5pPr>
            <a:lvl6pPr marL="25146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6pPr>
            <a:lvl7pPr marL="29718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7pPr>
            <a:lvl8pPr marL="34290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8pPr>
            <a:lvl9pPr marL="38862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9pPr>
          </a:lstStyle>
          <a:p>
            <a:pPr eaLnBrk="1" hangingPunct="1">
              <a:buClrTx/>
              <a:buSzTx/>
              <a:buFontTx/>
              <a:buNone/>
            </a:pPr>
            <a:fld id="{C10A427D-38B8-4F8C-ADA2-737B1030E58D}" type="slidenum">
              <a:rPr lang="en-AU" altLang="en-US" sz="1600" smtClean="0">
                <a:solidFill>
                  <a:srgbClr val="E7E3CA"/>
                </a:solidFill>
                <a:latin typeface="Garamond" pitchFamily="18" charset="0"/>
              </a:rPr>
              <a:pPr eaLnBrk="1" hangingPunct="1">
                <a:buClrTx/>
                <a:buSzTx/>
                <a:buFontTx/>
                <a:buNone/>
              </a:pPr>
              <a:t>1</a:t>
            </a:fld>
            <a:endParaRPr lang="en-AU" altLang="en-US" sz="1600" smtClean="0">
              <a:solidFill>
                <a:srgbClr val="E7E3CA"/>
              </a:solidFill>
              <a:latin typeface="Garamond"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4000" b="1" dirty="0" smtClean="0">
                <a:solidFill>
                  <a:schemeClr val="tx1"/>
                </a:solidFill>
                <a:effectLst/>
                <a:latin typeface="Calibri" panose="020F0502020204030204" pitchFamily="34" charset="0"/>
                <a:cs typeface="Calibri" panose="020F0502020204030204" pitchFamily="34" charset="0"/>
              </a:rPr>
              <a:t>Breakdown of students </a:t>
            </a:r>
            <a:r>
              <a:rPr lang="en-AU" sz="4000" b="1" dirty="0" smtClean="0">
                <a:solidFill>
                  <a:schemeClr val="tx1"/>
                </a:solidFill>
                <a:effectLst/>
                <a:latin typeface="Calibri" panose="020F0502020204030204" pitchFamily="34" charset="0"/>
                <a:cs typeface="Calibri" panose="020F0502020204030204" pitchFamily="34" charset="0"/>
              </a:rPr>
              <a:t/>
            </a:r>
            <a:br>
              <a:rPr lang="en-AU" sz="4000" b="1" dirty="0" smtClean="0">
                <a:solidFill>
                  <a:schemeClr val="tx1"/>
                </a:solidFill>
                <a:effectLst/>
                <a:latin typeface="Calibri" panose="020F0502020204030204" pitchFamily="34" charset="0"/>
                <a:cs typeface="Calibri" panose="020F0502020204030204" pitchFamily="34" charset="0"/>
              </a:rPr>
            </a:br>
            <a:r>
              <a:rPr lang="en-AU" sz="4000" b="1" dirty="0" smtClean="0">
                <a:solidFill>
                  <a:schemeClr val="tx1"/>
                </a:solidFill>
                <a:effectLst/>
                <a:latin typeface="Calibri" panose="020F0502020204030204" pitchFamily="34" charset="0"/>
                <a:cs typeface="Calibri" panose="020F0502020204030204" pitchFamily="34" charset="0"/>
              </a:rPr>
              <a:t>by </a:t>
            </a:r>
            <a:r>
              <a:rPr lang="en-AU" sz="4000" b="1" dirty="0" smtClean="0">
                <a:solidFill>
                  <a:schemeClr val="tx1"/>
                </a:solidFill>
                <a:effectLst/>
                <a:latin typeface="Calibri" panose="020F0502020204030204" pitchFamily="34" charset="0"/>
                <a:cs typeface="Calibri" panose="020F0502020204030204" pitchFamily="34" charset="0"/>
              </a:rPr>
              <a:t>discipline</a:t>
            </a:r>
            <a:endParaRPr lang="en-AU" sz="4000" b="1" dirty="0">
              <a:solidFill>
                <a:schemeClr val="tx1"/>
              </a:solidFill>
              <a:effectLst/>
              <a:latin typeface="Calibri" panose="020F0502020204030204" pitchFamily="34" charset="0"/>
              <a:cs typeface="Calibri" panose="020F0502020204030204" pitchFamily="34" charset="0"/>
            </a:endParaRPr>
          </a:p>
        </p:txBody>
      </p:sp>
      <p:graphicFrame>
        <p:nvGraphicFramePr>
          <p:cNvPr id="5" name="Content Placeholder 4" descr="See speaking notes"/>
          <p:cNvGraphicFramePr>
            <a:graphicFrameLocks noGrp="1"/>
          </p:cNvGraphicFramePr>
          <p:nvPr>
            <p:ph idx="1"/>
            <p:extLst>
              <p:ext uri="{D42A27DB-BD31-4B8C-83A1-F6EECF244321}">
                <p14:modId xmlns:p14="http://schemas.microsoft.com/office/powerpoint/2010/main" val="1606425547"/>
              </p:ext>
            </p:extLst>
          </p:nvPr>
        </p:nvGraphicFramePr>
        <p:xfrm>
          <a:off x="2266880" y="1718469"/>
          <a:ext cx="4610239" cy="4526280"/>
        </p:xfrm>
        <a:graphic>
          <a:graphicData uri="http://schemas.openxmlformats.org/drawingml/2006/table">
            <a:tbl>
              <a:tblPr firstRow="1" firstCol="1" bandRow="1">
                <a:tableStyleId>{5C22544A-7EE6-4342-B048-85BDC9FD1C3A}</a:tableStyleId>
              </a:tblPr>
              <a:tblGrid>
                <a:gridCol w="2425039"/>
                <a:gridCol w="1389345"/>
                <a:gridCol w="770455"/>
                <a:gridCol w="25400"/>
              </a:tblGrid>
              <a:tr h="190500">
                <a:tc rowSpan="3">
                  <a:txBody>
                    <a:bodyPr/>
                    <a:lstStyle/>
                    <a:p>
                      <a:pPr>
                        <a:spcAft>
                          <a:spcPts val="0"/>
                        </a:spcAft>
                      </a:pPr>
                      <a:r>
                        <a:rPr lang="en-AU" sz="1100">
                          <a:effectLst/>
                        </a:rPr>
                        <a:t>Narrow field of education</a:t>
                      </a:r>
                      <a:endParaRPr lang="en-AU" sz="1100">
                        <a:effectLst/>
                        <a:latin typeface="Calibri"/>
                        <a:ea typeface="Calibri"/>
                        <a:cs typeface="Times New Roman"/>
                      </a:endParaRPr>
                    </a:p>
                  </a:txBody>
                  <a:tcPr marL="68580" marR="68580" marT="0" marB="0"/>
                </a:tc>
                <a:tc gridSpan="2">
                  <a:txBody>
                    <a:bodyPr/>
                    <a:lstStyle/>
                    <a:p>
                      <a:pPr algn="ctr">
                        <a:spcAft>
                          <a:spcPts val="0"/>
                        </a:spcAft>
                      </a:pPr>
                      <a:r>
                        <a:rPr lang="en-AU" sz="1100">
                          <a:effectLst/>
                        </a:rPr>
                        <a:t>Indigenous</a:t>
                      </a:r>
                      <a:endParaRPr lang="en-AU" sz="1100">
                        <a:effectLst/>
                        <a:latin typeface="Calibri"/>
                        <a:ea typeface="Calibri"/>
                        <a:cs typeface="Times New Roman"/>
                      </a:endParaRPr>
                    </a:p>
                  </a:txBody>
                  <a:tcPr marL="68580" marR="68580" marT="0" marB="0"/>
                </a:tc>
                <a:tc hMerge="1">
                  <a:txBody>
                    <a:bodyPr/>
                    <a:lstStyle/>
                    <a:p>
                      <a:endParaRPr lang="en-AU"/>
                    </a:p>
                  </a:txBody>
                  <a:tcPr/>
                </a:tc>
                <a:tc>
                  <a:txBody>
                    <a:bodyPr/>
                    <a:lstStyle/>
                    <a:p>
                      <a:endParaRPr lang="en-AU" sz="1000">
                        <a:effectLst/>
                        <a:latin typeface="Times New Roman"/>
                      </a:endParaRPr>
                    </a:p>
                  </a:txBody>
                  <a:tcPr marL="0" marR="0" marT="0" marB="0" anchor="ctr"/>
                </a:tc>
              </a:tr>
              <a:tr h="190500">
                <a:tc vMerge="1">
                  <a:txBody>
                    <a:bodyPr/>
                    <a:lstStyle/>
                    <a:p>
                      <a:endParaRPr lang="en-AU"/>
                    </a:p>
                  </a:txBody>
                  <a:tcPr/>
                </a:tc>
                <a:tc rowSpan="2">
                  <a:txBody>
                    <a:bodyPr/>
                    <a:lstStyle/>
                    <a:p>
                      <a:pPr algn="r">
                        <a:spcAft>
                          <a:spcPts val="0"/>
                        </a:spcAft>
                      </a:pPr>
                      <a:r>
                        <a:rPr lang="en-AU" sz="1100">
                          <a:effectLst/>
                        </a:rPr>
                        <a:t>Commencing students</a:t>
                      </a:r>
                      <a:endParaRPr lang="en-AU" sz="1100">
                        <a:effectLst/>
                        <a:latin typeface="Calibri"/>
                        <a:ea typeface="Calibri"/>
                        <a:cs typeface="Times New Roman"/>
                      </a:endParaRPr>
                    </a:p>
                  </a:txBody>
                  <a:tcPr marL="68580" marR="68580" marT="0" marB="0"/>
                </a:tc>
                <a:tc rowSpan="2">
                  <a:txBody>
                    <a:bodyPr/>
                    <a:lstStyle/>
                    <a:p>
                      <a:pPr algn="r">
                        <a:spcAft>
                          <a:spcPts val="0"/>
                        </a:spcAft>
                      </a:pPr>
                      <a:r>
                        <a:rPr lang="en-AU" sz="1100">
                          <a:effectLst/>
                        </a:rPr>
                        <a:t>All students</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vMerge="1">
                  <a:txBody>
                    <a:bodyPr/>
                    <a:lstStyle/>
                    <a:p>
                      <a:endParaRPr lang="en-AU"/>
                    </a:p>
                  </a:txBody>
                  <a:tcPr/>
                </a:tc>
                <a:tc vMerge="1">
                  <a:txBody>
                    <a:bodyPr/>
                    <a:lstStyle/>
                    <a:p>
                      <a:endParaRPr lang="en-AU"/>
                    </a:p>
                  </a:txBody>
                  <a:tcPr/>
                </a:tc>
                <a:tc vMerge="1">
                  <a:txBody>
                    <a:bodyPr/>
                    <a:lstStyle/>
                    <a:p>
                      <a:endParaRPr lang="en-AU"/>
                    </a:p>
                  </a:txBody>
                  <a:tcPr/>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0100 Natural and Physical Sciences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52</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125</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0101 Mathematical Sciences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6</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11</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0103 Physics and Astronomy</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&lt; 5</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8</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0105 Chemical Sciences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&lt; 5</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5</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0107 Earth Sciences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5</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20</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0109 Biological Sciences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45</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100</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381000">
                <a:tc>
                  <a:txBody>
                    <a:bodyPr/>
                    <a:lstStyle/>
                    <a:p>
                      <a:pPr>
                        <a:spcAft>
                          <a:spcPts val="0"/>
                        </a:spcAft>
                      </a:pPr>
                      <a:r>
                        <a:rPr lang="en-AU" sz="1100">
                          <a:effectLst/>
                        </a:rPr>
                        <a:t>0199 Other Natural and Physical Sciences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112</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265</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0200 Information Technology</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5</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8</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381000">
                <a:tc>
                  <a:txBody>
                    <a:bodyPr/>
                    <a:lstStyle/>
                    <a:p>
                      <a:pPr>
                        <a:spcAft>
                          <a:spcPts val="0"/>
                        </a:spcAft>
                      </a:pPr>
                      <a:r>
                        <a:rPr lang="en-AU" sz="1100">
                          <a:effectLst/>
                        </a:rPr>
                        <a:t>0300 Engineering and Related Technologies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28</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55</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381000">
                <a:tc>
                  <a:txBody>
                    <a:bodyPr/>
                    <a:lstStyle/>
                    <a:p>
                      <a:pPr>
                        <a:spcAft>
                          <a:spcPts val="0"/>
                        </a:spcAft>
                      </a:pPr>
                      <a:r>
                        <a:rPr lang="en-AU" sz="1100">
                          <a:effectLst/>
                        </a:rPr>
                        <a:t>0500 Agriculture, Environmental and Related Studies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8</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18</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0601 Medical Studies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89</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258</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0605 Pharmacy</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11</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22</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0607 Dental Studies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14</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40</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0609 Optical Science</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0</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&lt; 5</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0611 Veterinary Studies</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9</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30</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0615 Radiography</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10</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27</a:t>
                      </a:r>
                      <a:endParaRPr lang="en-AU" sz="1100">
                        <a:effectLst/>
                        <a:latin typeface="Calibri"/>
                        <a:ea typeface="Calibri"/>
                        <a:cs typeface="Times New Roman"/>
                      </a:endParaRPr>
                    </a:p>
                  </a:txBody>
                  <a:tcPr marL="68580" marR="68580" marT="0" marB="0"/>
                </a:tc>
                <a:tc>
                  <a:txBody>
                    <a:bodyPr/>
                    <a:lstStyle/>
                    <a:p>
                      <a:endParaRPr lang="en-AU" sz="1000">
                        <a:effectLst/>
                        <a:latin typeface="Times New Roman"/>
                      </a:endParaRPr>
                    </a:p>
                  </a:txBody>
                  <a:tcPr marL="0" marR="0" marT="0" marB="0" anchor="ctr"/>
                </a:tc>
              </a:tr>
              <a:tr h="190500">
                <a:tc>
                  <a:txBody>
                    <a:bodyPr/>
                    <a:lstStyle/>
                    <a:p>
                      <a:pPr>
                        <a:spcAft>
                          <a:spcPts val="0"/>
                        </a:spcAft>
                      </a:pPr>
                      <a:r>
                        <a:rPr lang="en-AU" sz="1100">
                          <a:effectLst/>
                        </a:rPr>
                        <a:t>0907 Behavioural Science</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154</a:t>
                      </a:r>
                      <a:endParaRPr lang="en-AU" sz="1100">
                        <a:effectLst/>
                        <a:latin typeface="Calibri"/>
                        <a:ea typeface="Calibri"/>
                        <a:cs typeface="Times New Roman"/>
                      </a:endParaRPr>
                    </a:p>
                  </a:txBody>
                  <a:tcPr marL="68580" marR="68580" marT="0" marB="0"/>
                </a:tc>
                <a:tc>
                  <a:txBody>
                    <a:bodyPr/>
                    <a:lstStyle/>
                    <a:p>
                      <a:pPr algn="r">
                        <a:spcAft>
                          <a:spcPts val="0"/>
                        </a:spcAft>
                      </a:pPr>
                      <a:r>
                        <a:rPr lang="en-AU" sz="1100">
                          <a:effectLst/>
                        </a:rPr>
                        <a:t>350</a:t>
                      </a:r>
                      <a:endParaRPr lang="en-AU" sz="1100">
                        <a:effectLst/>
                        <a:latin typeface="Calibri"/>
                        <a:ea typeface="Calibri"/>
                        <a:cs typeface="Times New Roman"/>
                      </a:endParaRPr>
                    </a:p>
                  </a:txBody>
                  <a:tcPr marL="68580" marR="68580" marT="0" marB="0"/>
                </a:tc>
                <a:tc>
                  <a:txBody>
                    <a:bodyPr/>
                    <a:lstStyle/>
                    <a:p>
                      <a:endParaRPr lang="en-AU" sz="1000" dirty="0">
                        <a:effectLst/>
                        <a:latin typeface="Times New Roman"/>
                      </a:endParaRPr>
                    </a:p>
                  </a:txBody>
                  <a:tcPr marL="0" marR="0" marT="0" marB="0" anchor="ctr"/>
                </a:tc>
              </a:tr>
            </a:tbl>
          </a:graphicData>
        </a:graphic>
      </p:graphicFrame>
      <p:sp>
        <p:nvSpPr>
          <p:cNvPr id="4" name="Slide Number Placeholder 3"/>
          <p:cNvSpPr>
            <a:spLocks noGrp="1"/>
          </p:cNvSpPr>
          <p:nvPr>
            <p:ph type="sldNum" sz="quarter" idx="12"/>
          </p:nvPr>
        </p:nvSpPr>
        <p:spPr/>
        <p:txBody>
          <a:bodyPr/>
          <a:lstStyle/>
          <a:p>
            <a:pPr>
              <a:defRPr/>
            </a:pPr>
            <a:fld id="{DFF07B05-E072-4FCA-A3BC-291F80679895}" type="slidenum">
              <a:rPr lang="en-AU" altLang="en-US" smtClean="0"/>
              <a:pPr>
                <a:defRPr/>
              </a:pPr>
              <a:t>2</a:t>
            </a:fld>
            <a:endParaRPr lang="en-AU" altLang="en-US"/>
          </a:p>
        </p:txBody>
      </p:sp>
    </p:spTree>
    <p:extLst>
      <p:ext uri="{BB962C8B-B14F-4D97-AF65-F5344CB8AC3E}">
        <p14:creationId xmlns:p14="http://schemas.microsoft.com/office/powerpoint/2010/main" val="3611450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a:spLocks noGrp="1"/>
          </p:cNvSpPr>
          <p:nvPr>
            <p:ph type="title"/>
          </p:nvPr>
        </p:nvSpPr>
        <p:spPr/>
        <p:txBody>
          <a:bodyPr>
            <a:normAutofit fontScale="90000"/>
            <a:scene3d>
              <a:camera prst="orthographicFront"/>
              <a:lightRig rig="soft" dir="t">
                <a:rot lat="0" lon="0" rev="2400000"/>
              </a:lightRig>
            </a:scene3d>
            <a:sp3d/>
          </a:bodyPr>
          <a:lstStyle/>
          <a:p>
            <a:pPr>
              <a:defRPr/>
            </a:pPr>
            <a:r>
              <a:rPr lang="en-US" sz="4000" b="1" dirty="0" smtClean="0">
                <a:solidFill>
                  <a:schemeClr val="tx1"/>
                </a:solidFill>
                <a:effectLst/>
                <a:latin typeface="Calibri"/>
                <a:ea typeface="ＭＳ Ｐゴシック" charset="-128"/>
                <a:cs typeface="Calibri"/>
              </a:rPr>
              <a:t>PISA Maths Science Literacy Indigenous and non-Indigenous students</a:t>
            </a:r>
            <a:endParaRPr lang="en-US" sz="4000" dirty="0" smtClean="0">
              <a:solidFill>
                <a:schemeClr val="tx1"/>
              </a:solidFill>
              <a:effectLst/>
              <a:ea typeface="ＭＳ Ｐゴシック" charset="-128"/>
            </a:endParaRPr>
          </a:p>
        </p:txBody>
      </p:sp>
      <p:sp>
        <p:nvSpPr>
          <p:cNvPr id="13316" name="TextBox 5"/>
          <p:cNvSpPr txBox="1">
            <a:spLocks noChangeArrowheads="1"/>
          </p:cNvSpPr>
          <p:nvPr/>
        </p:nvSpPr>
        <p:spPr bwMode="auto">
          <a:xfrm>
            <a:off x="990600" y="5943600"/>
            <a:ext cx="713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SzPct val="70000"/>
              <a:buFont typeface="Wingdings 2" pitchFamily="18" charset="2"/>
              <a:buChar char=""/>
              <a:defRPr sz="3200">
                <a:solidFill>
                  <a:schemeClr val="tx1"/>
                </a:solidFill>
                <a:latin typeface="Arial" charset="0"/>
                <a:ea typeface="MS PGothic" pitchFamily="34" charset="-128"/>
              </a:defRPr>
            </a:lvl1pPr>
            <a:lvl2pPr marL="742950" indent="-285750" eaLnBrk="0" hangingPunct="0">
              <a:spcBef>
                <a:spcPts val="400"/>
              </a:spcBef>
              <a:buClr>
                <a:schemeClr val="accent2"/>
              </a:buClr>
              <a:buSzPct val="90000"/>
              <a:buChar char="•"/>
              <a:defRPr sz="2600">
                <a:solidFill>
                  <a:schemeClr val="tx1"/>
                </a:solidFill>
                <a:latin typeface="Arial" charset="0"/>
                <a:ea typeface="MS PGothic" pitchFamily="34" charset="-128"/>
              </a:defRPr>
            </a:lvl2pPr>
            <a:lvl3pPr marL="1143000" indent="-228600" eaLnBrk="0" hangingPunct="0">
              <a:spcBef>
                <a:spcPts val="400"/>
              </a:spcBef>
              <a:buClr>
                <a:srgbClr val="56564C"/>
              </a:buClr>
              <a:buSzPct val="100000"/>
              <a:buFont typeface="Wingdings 2" pitchFamily="18" charset="2"/>
              <a:buChar char=""/>
              <a:defRPr sz="2300">
                <a:solidFill>
                  <a:schemeClr val="tx1"/>
                </a:solidFill>
                <a:latin typeface="Arial" charset="0"/>
                <a:ea typeface="MS PGothic" pitchFamily="34" charset="-128"/>
              </a:defRPr>
            </a:lvl3pPr>
            <a:lvl4pPr marL="1600200" indent="-228600" eaLnBrk="0" hangingPunct="0">
              <a:spcBef>
                <a:spcPts val="400"/>
              </a:spcBef>
              <a:buClr>
                <a:srgbClr val="56564C"/>
              </a:buClr>
              <a:buSzPct val="100000"/>
              <a:buFont typeface="Wingdings 2" pitchFamily="18" charset="2"/>
              <a:buChar char=""/>
              <a:defRPr sz="2000">
                <a:solidFill>
                  <a:schemeClr val="tx1"/>
                </a:solidFill>
                <a:latin typeface="Arial" charset="0"/>
                <a:ea typeface="MS PGothic" pitchFamily="34" charset="-128"/>
              </a:defRPr>
            </a:lvl4pPr>
            <a:lvl5pPr marL="2057400" indent="-228600" eaLnBrk="0" hangingPunct="0">
              <a:spcBef>
                <a:spcPts val="400"/>
              </a:spcBef>
              <a:buClr>
                <a:srgbClr val="56564C"/>
              </a:buClr>
              <a:buSzPct val="100000"/>
              <a:buFont typeface="Wingdings 2" pitchFamily="18" charset="2"/>
              <a:buChar char=""/>
              <a:defRPr sz="1900">
                <a:solidFill>
                  <a:schemeClr val="tx1"/>
                </a:solidFill>
                <a:latin typeface="Arial" charset="0"/>
                <a:ea typeface="MS PGothic" pitchFamily="34" charset="-128"/>
              </a:defRPr>
            </a:lvl5pPr>
            <a:lvl6pPr marL="25146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6pPr>
            <a:lvl7pPr marL="29718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7pPr>
            <a:lvl8pPr marL="34290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8pPr>
            <a:lvl9pPr marL="38862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9pPr>
          </a:lstStyle>
          <a:p>
            <a:pPr algn="ctr" eaLnBrk="1" hangingPunct="1">
              <a:buClrTx/>
              <a:buSzTx/>
              <a:buFontTx/>
              <a:buNone/>
            </a:pPr>
            <a:r>
              <a:rPr lang="en-US" altLang="en-US" sz="2000" b="1" dirty="0">
                <a:solidFill>
                  <a:srgbClr val="161616"/>
                </a:solidFill>
                <a:latin typeface="Calibri" pitchFamily="34" charset="0"/>
              </a:rPr>
              <a:t>Maths &amp; Science Literacy: PISA 2006</a:t>
            </a:r>
          </a:p>
          <a:p>
            <a:pPr algn="ctr" eaLnBrk="1" hangingPunct="1">
              <a:buClrTx/>
              <a:buSzTx/>
              <a:buFontTx/>
              <a:buNone/>
            </a:pPr>
            <a:r>
              <a:rPr lang="en-US" altLang="en-US" sz="2000" b="1" dirty="0">
                <a:solidFill>
                  <a:srgbClr val="161616"/>
                </a:solidFill>
                <a:latin typeface="Calibri" pitchFamily="34" charset="0"/>
              </a:rPr>
              <a:t>NIHEC 2011</a:t>
            </a:r>
          </a:p>
        </p:txBody>
      </p:sp>
      <p:pic>
        <p:nvPicPr>
          <p:cNvPr id="1026" name="Picture 2" descr="A key reason as to why indigenous students are not entering STEM disciplines is shown in an analysis of PISA data from 2006. Indigenous students are not scoring as highly on PISA tests in science, or maths literacy than their non-indigenous counterparts. &#10;&#10;For us, it is not about trying to remediate the bottom 75%, but trying to improve the top 25% to give them access to those STEM courses. &#10;This Requires an educational focus on the top end of the outcomes curve&#10;However, interventions to improve secondary schools retention are not enough&#10;&#10;Requires a focus on maths/science&#10;Careers, Aspirations, Families&#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443151"/>
            <a:ext cx="8458150" cy="44341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soft" dir="t">
                <a:rot lat="0" lon="0" rev="2400000"/>
              </a:lightRig>
            </a:scene3d>
            <a:sp3d/>
          </a:bodyPr>
          <a:lstStyle/>
          <a:p>
            <a:r>
              <a:rPr lang="en-AU" sz="4000" b="1" dirty="0" smtClean="0">
                <a:solidFill>
                  <a:schemeClr val="tx1"/>
                </a:solidFill>
                <a:effectLst/>
              </a:rPr>
              <a:t>NAPLAN Cohort Advance – Numeracy and Literacy</a:t>
            </a:r>
            <a:endParaRPr lang="en-AU" sz="4000" b="1" dirty="0">
              <a:solidFill>
                <a:schemeClr val="tx1"/>
              </a:solidFill>
              <a:effectLst/>
            </a:endParaRPr>
          </a:p>
        </p:txBody>
      </p:sp>
      <p:pic>
        <p:nvPicPr>
          <p:cNvPr id="44033" name="Picture 1" descr="See speaking note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1521" y="2060847"/>
            <a:ext cx="4104456" cy="2168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034" name="Picture 2" descr="See speaking not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2060848"/>
            <a:ext cx="3744416"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1547664" y="4653136"/>
            <a:ext cx="5976664" cy="1938992"/>
          </a:xfrm>
          <a:prstGeom prst="rect">
            <a:avLst/>
          </a:prstGeom>
          <a:noFill/>
        </p:spPr>
        <p:txBody>
          <a:bodyPr wrap="square" rtlCol="0">
            <a:spAutoFit/>
          </a:bodyPr>
          <a:lstStyle/>
          <a:p>
            <a:pPr algn="just"/>
            <a:r>
              <a:rPr lang="en-AU" sz="2400" dirty="0" smtClean="0"/>
              <a:t>NAPLAN analysis shows that Indigenous and non-Indigenous students experience the same value add from Education. </a:t>
            </a:r>
          </a:p>
          <a:p>
            <a:pPr algn="just"/>
            <a:r>
              <a:rPr lang="en-AU" sz="2400" dirty="0" smtClean="0"/>
              <a:t>However, Indigenous children start from a lower base do not ‘catch-up’. </a:t>
            </a:r>
            <a:endParaRPr lang="en-AU" sz="2400" dirty="0"/>
          </a:p>
        </p:txBody>
      </p:sp>
      <p:sp>
        <p:nvSpPr>
          <p:cNvPr id="4" name="Slide Number Placeholder 3"/>
          <p:cNvSpPr>
            <a:spLocks noGrp="1"/>
          </p:cNvSpPr>
          <p:nvPr>
            <p:ph type="sldNum" sz="quarter" idx="12"/>
          </p:nvPr>
        </p:nvSpPr>
        <p:spPr/>
        <p:txBody>
          <a:bodyPr/>
          <a:lstStyle/>
          <a:p>
            <a:pPr>
              <a:defRPr/>
            </a:pPr>
            <a:fld id="{DFF07B05-E072-4FCA-A3BC-291F80679895}" type="slidenum">
              <a:rPr lang="en-AU" altLang="en-US" smtClean="0"/>
              <a:pPr>
                <a:defRPr/>
              </a:pPr>
              <a:t>4</a:t>
            </a:fld>
            <a:endParaRPr lang="en-AU" altLang="en-US"/>
          </a:p>
        </p:txBody>
      </p:sp>
    </p:spTree>
    <p:extLst>
      <p:ext uri="{BB962C8B-B14F-4D97-AF65-F5344CB8AC3E}">
        <p14:creationId xmlns:p14="http://schemas.microsoft.com/office/powerpoint/2010/main" val="4049663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229600" cy="1143000"/>
          </a:xfrm>
        </p:spPr>
        <p:txBody>
          <a:bodyPr>
            <a:normAutofit/>
            <a:scene3d>
              <a:camera prst="orthographicFront"/>
              <a:lightRig rig="soft" dir="t">
                <a:rot lat="0" lon="0" rev="2400000"/>
              </a:lightRig>
            </a:scene3d>
            <a:sp3d/>
          </a:bodyPr>
          <a:lstStyle/>
          <a:p>
            <a:pPr>
              <a:defRPr/>
            </a:pPr>
            <a:r>
              <a:rPr lang="en-US" sz="4400" b="1" dirty="0" smtClean="0">
                <a:solidFill>
                  <a:schemeClr val="tx1"/>
                </a:solidFill>
                <a:effectLst/>
                <a:latin typeface="Calibri"/>
                <a:ea typeface="ＭＳ Ｐゴシック" charset="-128"/>
                <a:cs typeface="Calibri"/>
              </a:rPr>
              <a:t>Science Engagement and Literacy</a:t>
            </a:r>
            <a:endParaRPr lang="en-US" sz="4400" b="1" dirty="0">
              <a:solidFill>
                <a:schemeClr val="tx1"/>
              </a:solidFill>
              <a:effectLst/>
              <a:latin typeface="Calibri"/>
              <a:ea typeface="ＭＳ Ｐゴシック" charset="-128"/>
              <a:cs typeface="Calibri"/>
            </a:endParaRPr>
          </a:p>
        </p:txBody>
      </p:sp>
      <p:sp>
        <p:nvSpPr>
          <p:cNvPr id="18435" name="Content Placeholder 2"/>
          <p:cNvSpPr>
            <a:spLocks noGrp="1"/>
          </p:cNvSpPr>
          <p:nvPr>
            <p:ph idx="1"/>
          </p:nvPr>
        </p:nvSpPr>
        <p:spPr/>
        <p:txBody>
          <a:bodyPr/>
          <a:lstStyle/>
          <a:p>
            <a:r>
              <a:rPr lang="en-US" altLang="en-US" sz="2800" smtClean="0">
                <a:latin typeface="Calibri" pitchFamily="34" charset="0"/>
              </a:rPr>
              <a:t>Analysis of 2006 PISA Indigenous/Non-Indigenous Australian and New Zealand (Woods McConney et al 2013)</a:t>
            </a:r>
          </a:p>
          <a:p>
            <a:pPr lvl="1"/>
            <a:r>
              <a:rPr lang="en-US" altLang="en-US" sz="2400" smtClean="0">
                <a:latin typeface="Calibri" pitchFamily="34" charset="0"/>
              </a:rPr>
              <a:t>Science Engagement (student attitutes, interestes and self-beliefs) shown to have a correlation with Science Literacy</a:t>
            </a:r>
          </a:p>
          <a:p>
            <a:pPr lvl="1"/>
            <a:r>
              <a:rPr lang="en-US" altLang="en-US" sz="2400" smtClean="0">
                <a:latin typeface="Calibri" pitchFamily="34" charset="0"/>
              </a:rPr>
              <a:t>Variations in Science Engagement most strongly correlated with the extent to which students engaged with science activities outside of school</a:t>
            </a:r>
          </a:p>
          <a:p>
            <a:pPr lvl="1"/>
            <a:r>
              <a:rPr lang="en-US" altLang="en-US" sz="2400" smtClean="0">
                <a:latin typeface="Calibri" pitchFamily="34" charset="0"/>
              </a:rPr>
              <a:t>SES status, time spent on science lessons and study, character of science teaching explained most of the literacy variance but only weak correlation with engagement</a:t>
            </a:r>
          </a:p>
          <a:p>
            <a:pPr lvl="1"/>
            <a:endParaRPr lang="en-US" altLang="en-US" sz="2400" smtClean="0">
              <a:latin typeface="Calibri" pitchFamily="34" charset="0"/>
            </a:endParaRPr>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lr>
                <a:schemeClr val="accent1"/>
              </a:buClr>
              <a:buSzPct val="70000"/>
              <a:buFont typeface="Wingdings 2" pitchFamily="18" charset="2"/>
              <a:buChar char=""/>
              <a:defRPr sz="3200">
                <a:solidFill>
                  <a:schemeClr val="tx1"/>
                </a:solidFill>
                <a:latin typeface="Arial" charset="0"/>
                <a:ea typeface="MS PGothic" pitchFamily="34" charset="-128"/>
              </a:defRPr>
            </a:lvl1pPr>
            <a:lvl2pPr marL="742950" indent="-285750" eaLnBrk="0" hangingPunct="0">
              <a:spcBef>
                <a:spcPts val="400"/>
              </a:spcBef>
              <a:buClr>
                <a:schemeClr val="accent2"/>
              </a:buClr>
              <a:buSzPct val="90000"/>
              <a:buChar char="•"/>
              <a:defRPr sz="2600">
                <a:solidFill>
                  <a:schemeClr val="tx1"/>
                </a:solidFill>
                <a:latin typeface="Arial" charset="0"/>
                <a:ea typeface="MS PGothic" pitchFamily="34" charset="-128"/>
              </a:defRPr>
            </a:lvl2pPr>
            <a:lvl3pPr marL="1143000" indent="-228600" eaLnBrk="0" hangingPunct="0">
              <a:spcBef>
                <a:spcPts val="400"/>
              </a:spcBef>
              <a:buClr>
                <a:srgbClr val="56564C"/>
              </a:buClr>
              <a:buSzPct val="100000"/>
              <a:buFont typeface="Wingdings 2" pitchFamily="18" charset="2"/>
              <a:buChar char=""/>
              <a:defRPr sz="2300">
                <a:solidFill>
                  <a:schemeClr val="tx1"/>
                </a:solidFill>
                <a:latin typeface="Arial" charset="0"/>
                <a:ea typeface="MS PGothic" pitchFamily="34" charset="-128"/>
              </a:defRPr>
            </a:lvl3pPr>
            <a:lvl4pPr marL="1600200" indent="-228600" eaLnBrk="0" hangingPunct="0">
              <a:spcBef>
                <a:spcPts val="400"/>
              </a:spcBef>
              <a:buClr>
                <a:srgbClr val="56564C"/>
              </a:buClr>
              <a:buSzPct val="100000"/>
              <a:buFont typeface="Wingdings 2" pitchFamily="18" charset="2"/>
              <a:buChar char=""/>
              <a:defRPr sz="2000">
                <a:solidFill>
                  <a:schemeClr val="tx1"/>
                </a:solidFill>
                <a:latin typeface="Arial" charset="0"/>
                <a:ea typeface="MS PGothic" pitchFamily="34" charset="-128"/>
              </a:defRPr>
            </a:lvl4pPr>
            <a:lvl5pPr marL="2057400" indent="-228600" eaLnBrk="0" hangingPunct="0">
              <a:spcBef>
                <a:spcPts val="400"/>
              </a:spcBef>
              <a:buClr>
                <a:srgbClr val="56564C"/>
              </a:buClr>
              <a:buSzPct val="100000"/>
              <a:buFont typeface="Wingdings 2" pitchFamily="18" charset="2"/>
              <a:buChar char=""/>
              <a:defRPr sz="1900">
                <a:solidFill>
                  <a:schemeClr val="tx1"/>
                </a:solidFill>
                <a:latin typeface="Arial" charset="0"/>
                <a:ea typeface="MS PGothic" pitchFamily="34" charset="-128"/>
              </a:defRPr>
            </a:lvl5pPr>
            <a:lvl6pPr marL="25146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6pPr>
            <a:lvl7pPr marL="29718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7pPr>
            <a:lvl8pPr marL="34290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8pPr>
            <a:lvl9pPr marL="38862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9pPr>
          </a:lstStyle>
          <a:p>
            <a:pPr eaLnBrk="1" hangingPunct="1">
              <a:buClrTx/>
              <a:buSzTx/>
              <a:buFontTx/>
              <a:buNone/>
            </a:pPr>
            <a:fld id="{0A82DF4D-F1CC-4107-91F1-A7F623BF1C0B}" type="slidenum">
              <a:rPr lang="en-AU" altLang="en-US" sz="1600" smtClean="0">
                <a:solidFill>
                  <a:srgbClr val="E7E3CA"/>
                </a:solidFill>
                <a:latin typeface="Garamond" pitchFamily="18" charset="0"/>
              </a:rPr>
              <a:pPr eaLnBrk="1" hangingPunct="1">
                <a:buClrTx/>
                <a:buSzTx/>
                <a:buFontTx/>
                <a:buNone/>
              </a:pPr>
              <a:t>5</a:t>
            </a:fld>
            <a:endParaRPr lang="en-AU" altLang="en-US" sz="1600" smtClean="0">
              <a:solidFill>
                <a:srgbClr val="E7E3CA"/>
              </a:solidFill>
              <a:latin typeface="Garamond"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p:spPr>
        <p:txBody>
          <a:bodyPr>
            <a:normAutofit/>
            <a:scene3d>
              <a:camera prst="orthographicFront"/>
              <a:lightRig rig="soft" dir="t">
                <a:rot lat="0" lon="0" rev="2400000"/>
              </a:lightRig>
            </a:scene3d>
            <a:sp3d/>
          </a:bodyPr>
          <a:lstStyle/>
          <a:p>
            <a:pPr>
              <a:defRPr/>
            </a:pPr>
            <a:r>
              <a:rPr lang="en-US" sz="4000" b="1" dirty="0" smtClean="0">
                <a:solidFill>
                  <a:schemeClr val="tx1"/>
                </a:solidFill>
                <a:effectLst/>
                <a:latin typeface="Calibri"/>
                <a:ea typeface="ＭＳ Ｐゴシック" charset="-128"/>
                <a:cs typeface="Calibri"/>
              </a:rPr>
              <a:t>Science Literacy and Science Interest</a:t>
            </a:r>
            <a:endParaRPr lang="en-US" sz="4000" b="1" dirty="0">
              <a:solidFill>
                <a:schemeClr val="tx1"/>
              </a:solidFill>
              <a:effectLst/>
              <a:latin typeface="Calibri"/>
              <a:ea typeface="ＭＳ Ｐゴシック" charset="-128"/>
              <a:cs typeface="Calibri"/>
            </a:endParaRPr>
          </a:p>
        </p:txBody>
      </p:sp>
      <p:sp>
        <p:nvSpPr>
          <p:cNvPr id="17411" name="Content Placeholder 2"/>
          <p:cNvSpPr>
            <a:spLocks noGrp="1"/>
          </p:cNvSpPr>
          <p:nvPr>
            <p:ph idx="1"/>
          </p:nvPr>
        </p:nvSpPr>
        <p:spPr/>
        <p:txBody>
          <a:bodyPr/>
          <a:lstStyle/>
          <a:p>
            <a:r>
              <a:rPr lang="en-US" altLang="en-US" dirty="0" smtClean="0">
                <a:latin typeface="Calibri" pitchFamily="34" charset="0"/>
              </a:rPr>
              <a:t>Retrospective analysis of PISA 2006 (</a:t>
            </a:r>
            <a:r>
              <a:rPr lang="en-US" altLang="en-US" dirty="0" err="1" smtClean="0">
                <a:latin typeface="Calibri" pitchFamily="34" charset="0"/>
              </a:rPr>
              <a:t>McConney</a:t>
            </a:r>
            <a:r>
              <a:rPr lang="en-US" altLang="en-US" dirty="0" smtClean="0">
                <a:latin typeface="Calibri" pitchFamily="34" charset="0"/>
              </a:rPr>
              <a:t> et al 2011):</a:t>
            </a:r>
          </a:p>
          <a:p>
            <a:pPr lvl="1"/>
            <a:r>
              <a:rPr lang="en-US" altLang="en-US" dirty="0" smtClean="0">
                <a:latin typeface="Calibri" pitchFamily="34" charset="0"/>
              </a:rPr>
              <a:t>Indigenous science literacy lags non-Indigenous literacy by about  83.5 points or .76 standard deviation units</a:t>
            </a:r>
          </a:p>
          <a:p>
            <a:pPr lvl="1"/>
            <a:r>
              <a:rPr lang="en-US" altLang="en-US" dirty="0" smtClean="0">
                <a:latin typeface="Calibri" pitchFamily="34" charset="0"/>
              </a:rPr>
              <a:t>Indigenous science interest led that of non-Indigenous students by 10 points of 0.1 SD</a:t>
            </a:r>
          </a:p>
          <a:p>
            <a:pPr lvl="1"/>
            <a:r>
              <a:rPr lang="en-US" altLang="en-US" dirty="0" smtClean="0">
                <a:latin typeface="Calibri" pitchFamily="34" charset="0"/>
              </a:rPr>
              <a:t>Regressions modelling: Reading Literacy accounted for 62 per cent of science literacy variance, Science interest had a weak effect</a:t>
            </a:r>
          </a:p>
          <a:p>
            <a:endParaRPr lang="en-US" altLang="en-US" dirty="0" smtClean="0">
              <a:latin typeface="Calibri" pitchFamily="34" charset="0"/>
            </a:endParaRPr>
          </a:p>
          <a:p>
            <a:endParaRPr lang="en-US" altLang="en-US" dirty="0" smtClean="0"/>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lr>
                <a:schemeClr val="accent1"/>
              </a:buClr>
              <a:buSzPct val="70000"/>
              <a:buFont typeface="Wingdings 2" pitchFamily="18" charset="2"/>
              <a:buChar char=""/>
              <a:defRPr sz="3200">
                <a:solidFill>
                  <a:schemeClr val="tx1"/>
                </a:solidFill>
                <a:latin typeface="Arial" charset="0"/>
                <a:ea typeface="MS PGothic" pitchFamily="34" charset="-128"/>
              </a:defRPr>
            </a:lvl1pPr>
            <a:lvl2pPr marL="742950" indent="-285750" eaLnBrk="0" hangingPunct="0">
              <a:spcBef>
                <a:spcPts val="400"/>
              </a:spcBef>
              <a:buClr>
                <a:schemeClr val="accent2"/>
              </a:buClr>
              <a:buSzPct val="90000"/>
              <a:buChar char="•"/>
              <a:defRPr sz="2600">
                <a:solidFill>
                  <a:schemeClr val="tx1"/>
                </a:solidFill>
                <a:latin typeface="Arial" charset="0"/>
                <a:ea typeface="MS PGothic" pitchFamily="34" charset="-128"/>
              </a:defRPr>
            </a:lvl2pPr>
            <a:lvl3pPr marL="1143000" indent="-228600" eaLnBrk="0" hangingPunct="0">
              <a:spcBef>
                <a:spcPts val="400"/>
              </a:spcBef>
              <a:buClr>
                <a:srgbClr val="56564C"/>
              </a:buClr>
              <a:buSzPct val="100000"/>
              <a:buFont typeface="Wingdings 2" pitchFamily="18" charset="2"/>
              <a:buChar char=""/>
              <a:defRPr sz="2300">
                <a:solidFill>
                  <a:schemeClr val="tx1"/>
                </a:solidFill>
                <a:latin typeface="Arial" charset="0"/>
                <a:ea typeface="MS PGothic" pitchFamily="34" charset="-128"/>
              </a:defRPr>
            </a:lvl3pPr>
            <a:lvl4pPr marL="1600200" indent="-228600" eaLnBrk="0" hangingPunct="0">
              <a:spcBef>
                <a:spcPts val="400"/>
              </a:spcBef>
              <a:buClr>
                <a:srgbClr val="56564C"/>
              </a:buClr>
              <a:buSzPct val="100000"/>
              <a:buFont typeface="Wingdings 2" pitchFamily="18" charset="2"/>
              <a:buChar char=""/>
              <a:defRPr sz="2000">
                <a:solidFill>
                  <a:schemeClr val="tx1"/>
                </a:solidFill>
                <a:latin typeface="Arial" charset="0"/>
                <a:ea typeface="MS PGothic" pitchFamily="34" charset="-128"/>
              </a:defRPr>
            </a:lvl4pPr>
            <a:lvl5pPr marL="2057400" indent="-228600" eaLnBrk="0" hangingPunct="0">
              <a:spcBef>
                <a:spcPts val="400"/>
              </a:spcBef>
              <a:buClr>
                <a:srgbClr val="56564C"/>
              </a:buClr>
              <a:buSzPct val="100000"/>
              <a:buFont typeface="Wingdings 2" pitchFamily="18" charset="2"/>
              <a:buChar char=""/>
              <a:defRPr sz="1900">
                <a:solidFill>
                  <a:schemeClr val="tx1"/>
                </a:solidFill>
                <a:latin typeface="Arial" charset="0"/>
                <a:ea typeface="MS PGothic" pitchFamily="34" charset="-128"/>
              </a:defRPr>
            </a:lvl5pPr>
            <a:lvl6pPr marL="25146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6pPr>
            <a:lvl7pPr marL="29718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7pPr>
            <a:lvl8pPr marL="34290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8pPr>
            <a:lvl9pPr marL="3886200" indent="-228600" eaLnBrk="0" fontAlgn="base" hangingPunct="0">
              <a:spcBef>
                <a:spcPts val="400"/>
              </a:spcBef>
              <a:spcAft>
                <a:spcPct val="0"/>
              </a:spcAft>
              <a:buClr>
                <a:srgbClr val="56564C"/>
              </a:buClr>
              <a:buSzPct val="100000"/>
              <a:buFont typeface="Wingdings 2" pitchFamily="18" charset="2"/>
              <a:buChar char=""/>
              <a:defRPr sz="1900">
                <a:solidFill>
                  <a:schemeClr val="tx1"/>
                </a:solidFill>
                <a:latin typeface="Arial" charset="0"/>
                <a:ea typeface="MS PGothic" pitchFamily="34" charset="-128"/>
              </a:defRPr>
            </a:lvl9pPr>
          </a:lstStyle>
          <a:p>
            <a:pPr eaLnBrk="1" hangingPunct="1">
              <a:buClrTx/>
              <a:buSzTx/>
              <a:buFontTx/>
              <a:buNone/>
            </a:pPr>
            <a:fld id="{F7A2AA38-82BF-4AD1-AA1B-70DEC83D404E}" type="slidenum">
              <a:rPr lang="en-AU" altLang="en-US" sz="1600" smtClean="0">
                <a:solidFill>
                  <a:srgbClr val="E7E3CA"/>
                </a:solidFill>
                <a:latin typeface="Garamond" pitchFamily="18" charset="0"/>
              </a:rPr>
              <a:pPr eaLnBrk="1" hangingPunct="1">
                <a:buClrTx/>
                <a:buSzTx/>
                <a:buFontTx/>
                <a:buNone/>
              </a:pPr>
              <a:t>6</a:t>
            </a:fld>
            <a:endParaRPr lang="en-AU" altLang="en-US" sz="1600" smtClean="0">
              <a:solidFill>
                <a:srgbClr val="E7E3CA"/>
              </a:solidFill>
              <a:latin typeface="Garamond"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AMO_REPORTCONTROLSVISIBLE" val="Empty"/>
  <p:tag name="_AMO_UNIQUEIDENTIFIER" val="33c0bfa4-d6f9-4e1f-b464-2a5de303f79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9_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9_Foundry">
      <a:majorFont>
        <a:latin typeface=""/>
        <a:ea typeface=""/>
        <a:cs typeface=""/>
      </a:majorFont>
      <a:minorFont>
        <a:latin typeface=""/>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0</TotalTime>
  <Words>825</Words>
  <Application>Microsoft Office PowerPoint</Application>
  <PresentationFormat>On-screen Show (4:3)</PresentationFormat>
  <Paragraphs>111</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9_Foundry</vt:lpstr>
      <vt:lpstr>Building STEM pathways for Indigenous Australians: a higher education perspective</vt:lpstr>
      <vt:lpstr>Breakdown of students  by discipline</vt:lpstr>
      <vt:lpstr>PISA Maths Science Literacy Indigenous and non-Indigenous students</vt:lpstr>
      <vt:lpstr>NAPLAN Cohort Advance – Numeracy and Literacy</vt:lpstr>
      <vt:lpstr>Science Engagement and Literacy</vt:lpstr>
      <vt:lpstr>Science Literacy and Science Interest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2016-07-29T02:52:35Z</dcterms:created>
  <dcterms:modified xsi:type="dcterms:W3CDTF">2016-09-08T06:13:40Z</dcterms:modified>
</cp:coreProperties>
</file>