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2.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3.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charts/chart6.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4" r:id="rId1"/>
  </p:sldMasterIdLst>
  <p:notesMasterIdLst>
    <p:notesMasterId r:id="rId21"/>
  </p:notesMasterIdLst>
  <p:handoutMasterIdLst>
    <p:handoutMasterId r:id="rId22"/>
  </p:handoutMasterIdLst>
  <p:sldIdLst>
    <p:sldId id="263" r:id="rId2"/>
    <p:sldId id="257" r:id="rId3"/>
    <p:sldId id="271" r:id="rId4"/>
    <p:sldId id="311" r:id="rId5"/>
    <p:sldId id="306" r:id="rId6"/>
    <p:sldId id="307" r:id="rId7"/>
    <p:sldId id="308" r:id="rId8"/>
    <p:sldId id="313" r:id="rId9"/>
    <p:sldId id="314" r:id="rId10"/>
    <p:sldId id="315" r:id="rId11"/>
    <p:sldId id="316" r:id="rId12"/>
    <p:sldId id="303" r:id="rId13"/>
    <p:sldId id="317" r:id="rId14"/>
    <p:sldId id="289" r:id="rId15"/>
    <p:sldId id="319" r:id="rId16"/>
    <p:sldId id="320" r:id="rId17"/>
    <p:sldId id="321" r:id="rId18"/>
    <p:sldId id="318" r:id="rId19"/>
    <p:sldId id="312"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AC00"/>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80552" autoAdjust="0"/>
  </p:normalViewPr>
  <p:slideViewPr>
    <p:cSldViewPr>
      <p:cViewPr>
        <p:scale>
          <a:sx n="100" d="100"/>
          <a:sy n="100" d="100"/>
        </p:scale>
        <p:origin x="-456" y="4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696" y="-7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PNAS002\PH2750$\Desktop\Indigenous%20HE%20data\2013%20equity%20group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PNAS002\PH2750$\Desktop\Indigenous%20HE%20data\2013%20equity%20group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PNAS002\PH2750$\Desktop\Indigenous%20HE%20data\for%20APSC\success%20rates%20and%20completion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PNAS003\51004304\HE\IE\IHE\ATSIHEAC%202012%20-2015\CouncilWorkplans\AcademicWorkforce\IndigenousHDR&amp;Staff.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PNAS003\51004304\HE\IE\IHE\ATSIHEAC%202012%20-2015\CouncilWorkplans\AcademicWorkforce\Indigenous%20data%20for%20ATSIIHEAC.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PNAS003\51004304\HE\IE\IHE\ATSIHEAC%202012%20-2015\CouncilWorkplans\AcademicWorkforce\IndHDR6DFo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21393220459801"/>
          <c:y val="4.3996566950071397E-2"/>
          <c:w val="0.84357706501079399"/>
          <c:h val="0.74119617339815103"/>
        </c:manualLayout>
      </c:layout>
      <c:lineChart>
        <c:grouping val="standard"/>
        <c:varyColors val="0"/>
        <c:ser>
          <c:idx val="0"/>
          <c:order val="0"/>
          <c:tx>
            <c:strRef>
              <c:f>'1'!$A$9</c:f>
              <c:strCache>
                <c:ptCount val="1"/>
                <c:pt idx="0">
                  <c:v>Commencing Indigenous students</c:v>
                </c:pt>
              </c:strCache>
            </c:strRef>
          </c:tx>
          <c:spPr>
            <a:ln>
              <a:solidFill>
                <a:schemeClr val="accent5">
                  <a:lumMod val="75000"/>
                </a:schemeClr>
              </a:solidFill>
            </a:ln>
          </c:spPr>
          <c:marker>
            <c:symbol val="none"/>
          </c:marker>
          <c:dLbls>
            <c:dLbl>
              <c:idx val="0"/>
              <c:layout>
                <c:manualLayout>
                  <c:x val="-2.86004257785171E-2"/>
                  <c:y val="-3.8133901038022798E-2"/>
                </c:manualLayout>
              </c:layout>
              <c:tx>
                <c:rich>
                  <a:bodyPr/>
                  <a:lstStyle/>
                  <a:p>
                    <a:r>
                      <a:rPr lang="en-US" dirty="0" smtClean="0">
                        <a:solidFill>
                          <a:schemeClr val="tx1"/>
                        </a:solidFill>
                      </a:rPr>
                      <a:t>4,097</a:t>
                    </a:r>
                    <a:endParaRPr lang="en-US" dirty="0">
                      <a:solidFill>
                        <a:schemeClr val="tx1"/>
                      </a:solidFill>
                    </a:endParaRPr>
                  </a:p>
                </c:rich>
              </c:tx>
              <c:showLegendKey val="0"/>
              <c:showVal val="1"/>
              <c:showCatName val="0"/>
              <c:showSerName val="0"/>
              <c:showPercent val="0"/>
              <c:showBubbleSize val="0"/>
            </c:dLbl>
            <c:dLbl>
              <c:idx val="10"/>
              <c:layout>
                <c:manualLayout>
                  <c:x val="-1.7478037975760401E-2"/>
                  <c:y val="-4.0517269852899197E-2"/>
                </c:manualLayout>
              </c:layout>
              <c:tx>
                <c:rich>
                  <a:bodyPr/>
                  <a:lstStyle/>
                  <a:p>
                    <a:pPr algn="ctr" rtl="0">
                      <a:defRPr lang="en-AU" sz="1400" b="0" i="0" u="none" strike="noStrike" kern="1200" baseline="0">
                        <a:solidFill>
                          <a:srgbClr val="FFFFFF"/>
                        </a:solidFill>
                        <a:latin typeface="+mn-lt"/>
                        <a:ea typeface="+mn-ea"/>
                        <a:cs typeface="+mn-cs"/>
                      </a:defRPr>
                    </a:pPr>
                    <a:r>
                      <a:rPr lang="en-US" dirty="0" smtClean="0">
                        <a:solidFill>
                          <a:srgbClr val="FFFFFF"/>
                        </a:solidFill>
                      </a:rPr>
                      <a:t>6,247 (+53%)</a:t>
                    </a:r>
                    <a:endParaRPr lang="en-US" dirty="0">
                      <a:solidFill>
                        <a:srgbClr val="FFFFFF"/>
                      </a:solidFill>
                    </a:endParaRPr>
                  </a:p>
                </c:rich>
              </c:tx>
              <c:spPr/>
              <c:showLegendKey val="0"/>
              <c:showVal val="1"/>
              <c:showCatName val="0"/>
              <c:showSerName val="0"/>
              <c:showPercent val="0"/>
              <c:showBubbleSize val="0"/>
            </c:dLbl>
            <c:txPr>
              <a:bodyPr/>
              <a:lstStyle/>
              <a:p>
                <a:pPr algn="ctr" rtl="0">
                  <a:defRPr lang="en-AU" sz="1400" b="0" i="0" u="none" strike="noStrike" kern="1200" baseline="0">
                    <a:solidFill>
                      <a:prstClr val="black"/>
                    </a:solidFill>
                    <a:latin typeface="+mn-lt"/>
                    <a:ea typeface="+mn-ea"/>
                    <a:cs typeface="+mn-cs"/>
                  </a:defRPr>
                </a:pPr>
                <a:endParaRPr lang="en-US"/>
              </a:p>
            </c:txPr>
            <c:showLegendKey val="0"/>
            <c:showVal val="0"/>
            <c:showCatName val="0"/>
            <c:showSerName val="0"/>
            <c:showPercent val="0"/>
            <c:showBubbleSize val="0"/>
          </c:dLbls>
          <c:cat>
            <c:numRef>
              <c:f>'1'!$D$4:$N$4</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'1'!$D$9:$N$9</c:f>
              <c:numCache>
                <c:formatCode>#,##0</c:formatCode>
                <c:ptCount val="11"/>
                <c:pt idx="0">
                  <c:v>4097</c:v>
                </c:pt>
                <c:pt idx="1">
                  <c:v>3852</c:v>
                </c:pt>
                <c:pt idx="2">
                  <c:v>3748</c:v>
                </c:pt>
                <c:pt idx="3">
                  <c:v>3836</c:v>
                </c:pt>
                <c:pt idx="4">
                  <c:v>4017</c:v>
                </c:pt>
                <c:pt idx="5">
                  <c:v>4302</c:v>
                </c:pt>
                <c:pt idx="6">
                  <c:v>4797</c:v>
                </c:pt>
                <c:pt idx="7">
                  <c:v>5040</c:v>
                </c:pt>
                <c:pt idx="8">
                  <c:v>5359</c:v>
                </c:pt>
                <c:pt idx="9">
                  <c:v>5809</c:v>
                </c:pt>
                <c:pt idx="10">
                  <c:v>6247</c:v>
                </c:pt>
              </c:numCache>
            </c:numRef>
          </c:val>
          <c:smooth val="0"/>
        </c:ser>
        <c:ser>
          <c:idx val="1"/>
          <c:order val="1"/>
          <c:tx>
            <c:strRef>
              <c:f>'1'!$A$23</c:f>
              <c:strCache>
                <c:ptCount val="1"/>
                <c:pt idx="0">
                  <c:v>All Indigenous students</c:v>
                </c:pt>
              </c:strCache>
            </c:strRef>
          </c:tx>
          <c:spPr>
            <a:ln>
              <a:solidFill>
                <a:schemeClr val="tx2">
                  <a:lumMod val="75000"/>
                </a:schemeClr>
              </a:solidFill>
            </a:ln>
          </c:spPr>
          <c:marker>
            <c:symbol val="none"/>
          </c:marker>
          <c:dLbls>
            <c:dLbl>
              <c:idx val="0"/>
              <c:layout>
                <c:manualLayout>
                  <c:x val="-3.65449884947718E-2"/>
                  <c:y val="-5.34317508264847E-2"/>
                </c:manualLayout>
              </c:layout>
              <c:tx>
                <c:rich>
                  <a:bodyPr/>
                  <a:lstStyle/>
                  <a:p>
                    <a:r>
                      <a:rPr lang="en-US" sz="1400" dirty="0"/>
                      <a:t>8,964</a:t>
                    </a:r>
                  </a:p>
                </c:rich>
              </c:tx>
              <c:showLegendKey val="0"/>
              <c:showVal val="1"/>
              <c:showCatName val="0"/>
              <c:showSerName val="0"/>
              <c:showPercent val="0"/>
              <c:showBubbleSize val="0"/>
            </c:dLbl>
            <c:dLbl>
              <c:idx val="10"/>
              <c:layout>
                <c:manualLayout>
                  <c:x val="-1.43002128892585E-2"/>
                  <c:y val="-5.0050745112404899E-2"/>
                </c:manualLayout>
              </c:layout>
              <c:tx>
                <c:rich>
                  <a:bodyPr/>
                  <a:lstStyle/>
                  <a:p>
                    <a:pPr algn="ctr" rtl="0">
                      <a:defRPr lang="en-US" sz="1400" b="0" i="0" u="none" strike="noStrike" kern="1200" baseline="0">
                        <a:solidFill>
                          <a:prstClr val="black"/>
                        </a:solidFill>
                        <a:latin typeface="+mn-lt"/>
                        <a:ea typeface="+mn-ea"/>
                        <a:cs typeface="+mn-cs"/>
                      </a:defRPr>
                    </a:pPr>
                    <a:r>
                      <a:rPr lang="en-US" sz="1400" b="0" i="0" u="none" strike="noStrike" kern="1200" baseline="0" dirty="0" smtClean="0">
                        <a:solidFill>
                          <a:schemeClr val="tx1"/>
                        </a:solidFill>
                        <a:latin typeface="+mn-lt"/>
                        <a:ea typeface="+mn-ea"/>
                        <a:cs typeface="+mn-cs"/>
                      </a:rPr>
                      <a:t>13,72 (+52%)</a:t>
                    </a:r>
                    <a:r>
                      <a:rPr lang="en-US" sz="1400" b="0" i="0" u="none" strike="noStrike" kern="1200" baseline="0" dirty="0" smtClean="0">
                        <a:solidFill>
                          <a:prstClr val="black"/>
                        </a:solidFill>
                        <a:latin typeface="+mn-lt"/>
                        <a:ea typeface="+mn-ea"/>
                        <a:cs typeface="+mn-cs"/>
                      </a:rPr>
                      <a:t> (+52%)</a:t>
                    </a:r>
                    <a:endParaRPr lang="en-US" sz="1400" b="0" i="0" u="none" strike="noStrike" kern="1200" baseline="0" dirty="0">
                      <a:solidFill>
                        <a:prstClr val="black"/>
                      </a:solidFill>
                      <a:latin typeface="+mn-lt"/>
                      <a:ea typeface="+mn-ea"/>
                      <a:cs typeface="+mn-cs"/>
                    </a:endParaRPr>
                  </a:p>
                </c:rich>
              </c:tx>
              <c:spPr/>
              <c:showLegendKey val="0"/>
              <c:showVal val="1"/>
              <c:showCatName val="0"/>
              <c:showSerName val="0"/>
              <c:showPercent val="0"/>
              <c:showBubbleSize val="0"/>
            </c:dLbl>
            <c:showLegendKey val="0"/>
            <c:showVal val="0"/>
            <c:showCatName val="0"/>
            <c:showSerName val="0"/>
            <c:showPercent val="0"/>
            <c:showBubbleSize val="0"/>
          </c:dLbls>
          <c:cat>
            <c:numRef>
              <c:f>'1'!$D$4:$N$4</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'1'!$D$23:$N$23</c:f>
              <c:numCache>
                <c:formatCode>#,##0</c:formatCode>
                <c:ptCount val="11"/>
                <c:pt idx="0">
                  <c:v>8964</c:v>
                </c:pt>
                <c:pt idx="1">
                  <c:v>8865</c:v>
                </c:pt>
                <c:pt idx="2">
                  <c:v>8337</c:v>
                </c:pt>
                <c:pt idx="3">
                  <c:v>8816</c:v>
                </c:pt>
                <c:pt idx="4">
                  <c:v>9329</c:v>
                </c:pt>
                <c:pt idx="5">
                  <c:v>9490</c:v>
                </c:pt>
                <c:pt idx="6">
                  <c:v>10400</c:v>
                </c:pt>
                <c:pt idx="7">
                  <c:v>11024</c:v>
                </c:pt>
                <c:pt idx="8">
                  <c:v>11753</c:v>
                </c:pt>
                <c:pt idx="9">
                  <c:v>12595</c:v>
                </c:pt>
                <c:pt idx="10">
                  <c:v>13723</c:v>
                </c:pt>
              </c:numCache>
            </c:numRef>
          </c:val>
          <c:smooth val="0"/>
        </c:ser>
        <c:dLbls>
          <c:showLegendKey val="0"/>
          <c:showVal val="0"/>
          <c:showCatName val="0"/>
          <c:showSerName val="0"/>
          <c:showPercent val="0"/>
          <c:showBubbleSize val="0"/>
        </c:dLbls>
        <c:marker val="1"/>
        <c:smooth val="0"/>
        <c:axId val="150430848"/>
        <c:axId val="150432384"/>
      </c:lineChart>
      <c:catAx>
        <c:axId val="150430848"/>
        <c:scaling>
          <c:orientation val="minMax"/>
        </c:scaling>
        <c:delete val="0"/>
        <c:axPos val="b"/>
        <c:numFmt formatCode="General" sourceLinked="1"/>
        <c:majorTickMark val="out"/>
        <c:minorTickMark val="none"/>
        <c:tickLblPos val="nextTo"/>
        <c:txPr>
          <a:bodyPr/>
          <a:lstStyle/>
          <a:p>
            <a:pPr>
              <a:defRPr sz="1400"/>
            </a:pPr>
            <a:endParaRPr lang="en-US"/>
          </a:p>
        </c:txPr>
        <c:crossAx val="150432384"/>
        <c:crosses val="autoZero"/>
        <c:auto val="1"/>
        <c:lblAlgn val="ctr"/>
        <c:lblOffset val="100"/>
        <c:noMultiLvlLbl val="0"/>
      </c:catAx>
      <c:valAx>
        <c:axId val="150432384"/>
        <c:scaling>
          <c:orientation val="minMax"/>
        </c:scaling>
        <c:delete val="0"/>
        <c:axPos val="l"/>
        <c:title>
          <c:tx>
            <c:rich>
              <a:bodyPr rot="-5400000" vert="horz"/>
              <a:lstStyle/>
              <a:p>
                <a:pPr>
                  <a:defRPr/>
                </a:pPr>
                <a:r>
                  <a:rPr lang="en-AU" sz="1400" dirty="0"/>
                  <a:t>Number</a:t>
                </a:r>
                <a:r>
                  <a:rPr lang="en-AU" sz="1400" baseline="0" dirty="0"/>
                  <a:t> of students</a:t>
                </a:r>
                <a:endParaRPr lang="en-AU" sz="1400" dirty="0"/>
              </a:p>
            </c:rich>
          </c:tx>
          <c:layout>
            <c:manualLayout>
              <c:xMode val="edge"/>
              <c:yMode val="edge"/>
              <c:x val="3.3277224962425501E-3"/>
              <c:y val="0.284685010486941"/>
            </c:manualLayout>
          </c:layout>
          <c:overlay val="0"/>
        </c:title>
        <c:numFmt formatCode="#,##0" sourceLinked="1"/>
        <c:majorTickMark val="out"/>
        <c:minorTickMark val="none"/>
        <c:tickLblPos val="nextTo"/>
        <c:txPr>
          <a:bodyPr/>
          <a:lstStyle/>
          <a:p>
            <a:pPr>
              <a:defRPr sz="1400"/>
            </a:pPr>
            <a:endParaRPr lang="en-US"/>
          </a:p>
        </c:txPr>
        <c:crossAx val="150430848"/>
        <c:crosses val="autoZero"/>
        <c:crossBetween val="between"/>
      </c:valAx>
    </c:plotArea>
    <c:legend>
      <c:legendPos val="b"/>
      <c:layout/>
      <c:overlay val="0"/>
      <c:txPr>
        <a:bodyPr/>
        <a:lstStyle/>
        <a:p>
          <a:pPr>
            <a:defRPr sz="14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'1'!$A$34</c:f>
              <c:strCache>
                <c:ptCount val="1"/>
                <c:pt idx="0">
                  <c:v>participation - Indigenous students / all domestic</c:v>
                </c:pt>
              </c:strCache>
            </c:strRef>
          </c:tx>
          <c:spPr>
            <a:ln>
              <a:solidFill>
                <a:schemeClr val="tx2">
                  <a:lumMod val="75000"/>
                </a:schemeClr>
              </a:solidFill>
            </a:ln>
          </c:spPr>
          <c:marker>
            <c:symbol val="none"/>
          </c:marker>
          <c:dLbls>
            <c:dLbl>
              <c:idx val="0"/>
              <c:layout>
                <c:manualLayout>
                  <c:x val="-2.6809655247536101E-2"/>
                  <c:y val="-4.4198889900217198E-2"/>
                </c:manualLayout>
              </c:layout>
              <c:showLegendKey val="0"/>
              <c:showVal val="1"/>
              <c:showCatName val="0"/>
              <c:showSerName val="0"/>
              <c:showPercent val="0"/>
              <c:showBubbleSize val="0"/>
            </c:dLbl>
            <c:dLbl>
              <c:idx val="10"/>
              <c:layout>
                <c:manualLayout>
                  <c:x val="-3.2171586297043399E-2"/>
                  <c:y val="-4.4198889900217198E-2"/>
                </c:manualLayout>
              </c:layout>
              <c:showLegendKey val="0"/>
              <c:showVal val="1"/>
              <c:showCatName val="0"/>
              <c:showSerName val="0"/>
              <c:showPercent val="0"/>
              <c:showBubbleSize val="0"/>
            </c:dLbl>
            <c:txPr>
              <a:bodyPr/>
              <a:lstStyle/>
              <a:p>
                <a:pPr>
                  <a:defRPr sz="1400"/>
                </a:pPr>
                <a:endParaRPr lang="en-US"/>
              </a:p>
            </c:txPr>
            <c:showLegendKey val="0"/>
            <c:showVal val="0"/>
            <c:showCatName val="0"/>
            <c:showSerName val="0"/>
            <c:showPercent val="0"/>
            <c:showBubbleSize val="0"/>
          </c:dLbls>
          <c:cat>
            <c:numRef>
              <c:f>'1'!$D$4:$N$4</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'1'!$D$34:$N$34</c:f>
              <c:numCache>
                <c:formatCode>0.00%</c:formatCode>
                <c:ptCount val="11"/>
                <c:pt idx="0">
                  <c:v>1.26283402269833E-2</c:v>
                </c:pt>
                <c:pt idx="1">
                  <c:v>1.2547770700636901E-2</c:v>
                </c:pt>
                <c:pt idx="2">
                  <c:v>1.18130820992911E-2</c:v>
                </c:pt>
                <c:pt idx="3">
                  <c:v>1.22358793289142E-2</c:v>
                </c:pt>
                <c:pt idx="4">
                  <c:v>1.25402594888725E-2</c:v>
                </c:pt>
                <c:pt idx="5">
                  <c:v>1.2510661746773099E-2</c:v>
                </c:pt>
                <c:pt idx="6">
                  <c:v>1.3007625720578699E-2</c:v>
                </c:pt>
                <c:pt idx="7">
                  <c:v>1.3046122967756301E-2</c:v>
                </c:pt>
                <c:pt idx="8">
                  <c:v>1.34179992761838E-2</c:v>
                </c:pt>
                <c:pt idx="9">
                  <c:v>1.36725916373024E-2</c:v>
                </c:pt>
                <c:pt idx="10">
                  <c:v>1.41140727271231E-2</c:v>
                </c:pt>
              </c:numCache>
            </c:numRef>
          </c:val>
          <c:smooth val="0"/>
        </c:ser>
        <c:dLbls>
          <c:showLegendKey val="0"/>
          <c:showVal val="0"/>
          <c:showCatName val="0"/>
          <c:showSerName val="0"/>
          <c:showPercent val="0"/>
          <c:showBubbleSize val="0"/>
        </c:dLbls>
        <c:marker val="1"/>
        <c:smooth val="0"/>
        <c:axId val="151668224"/>
        <c:axId val="151669760"/>
      </c:lineChart>
      <c:catAx>
        <c:axId val="151668224"/>
        <c:scaling>
          <c:orientation val="minMax"/>
        </c:scaling>
        <c:delete val="0"/>
        <c:axPos val="b"/>
        <c:numFmt formatCode="General" sourceLinked="1"/>
        <c:majorTickMark val="out"/>
        <c:minorTickMark val="none"/>
        <c:tickLblPos val="nextTo"/>
        <c:txPr>
          <a:bodyPr/>
          <a:lstStyle/>
          <a:p>
            <a:pPr>
              <a:defRPr sz="1400"/>
            </a:pPr>
            <a:endParaRPr lang="en-US"/>
          </a:p>
        </c:txPr>
        <c:crossAx val="151669760"/>
        <c:crosses val="autoZero"/>
        <c:auto val="1"/>
        <c:lblAlgn val="ctr"/>
        <c:lblOffset val="100"/>
        <c:noMultiLvlLbl val="0"/>
      </c:catAx>
      <c:valAx>
        <c:axId val="151669760"/>
        <c:scaling>
          <c:orientation val="minMax"/>
          <c:min val="1.15E-2"/>
        </c:scaling>
        <c:delete val="0"/>
        <c:axPos val="l"/>
        <c:numFmt formatCode="0.00%" sourceLinked="1"/>
        <c:majorTickMark val="out"/>
        <c:minorTickMark val="none"/>
        <c:tickLblPos val="nextTo"/>
        <c:txPr>
          <a:bodyPr/>
          <a:lstStyle/>
          <a:p>
            <a:pPr>
              <a:defRPr sz="1400"/>
            </a:pPr>
            <a:endParaRPr lang="en-US"/>
          </a:p>
        </c:txPr>
        <c:crossAx val="15166822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721127386543201E-2"/>
          <c:y val="5.1400554097404502E-2"/>
          <c:w val="0.89784851572181601"/>
          <c:h val="0.76513062876054705"/>
        </c:manualLayout>
      </c:layout>
      <c:barChart>
        <c:barDir val="col"/>
        <c:grouping val="clustered"/>
        <c:varyColors val="0"/>
        <c:ser>
          <c:idx val="0"/>
          <c:order val="0"/>
          <c:tx>
            <c:strRef>
              <c:f>'completions by field'!$B$4</c:f>
              <c:strCache>
                <c:ptCount val="1"/>
                <c:pt idx="0">
                  <c:v>2001</c:v>
                </c:pt>
              </c:strCache>
            </c:strRef>
          </c:tx>
          <c:spPr>
            <a:solidFill>
              <a:srgbClr val="C00000"/>
            </a:solidFill>
          </c:spPr>
          <c:invertIfNegative val="0"/>
          <c:cat>
            <c:strRef>
              <c:f>'completions by field'!$A$5:$A$14</c:f>
              <c:strCache>
                <c:ptCount val="10"/>
                <c:pt idx="0">
                  <c:v>Society and Culture</c:v>
                </c:pt>
                <c:pt idx="1">
                  <c:v>Health</c:v>
                </c:pt>
                <c:pt idx="2">
                  <c:v>Education</c:v>
                </c:pt>
                <c:pt idx="3">
                  <c:v>Mngmnt / Commerce</c:v>
                </c:pt>
                <c:pt idx="4">
                  <c:v>Creative Arts</c:v>
                </c:pt>
                <c:pt idx="5">
                  <c:v>Nat &amp; Physical Sciences</c:v>
                </c:pt>
                <c:pt idx="6">
                  <c:v>Engineering</c:v>
                </c:pt>
                <c:pt idx="7">
                  <c:v>Architecture and Building</c:v>
                </c:pt>
                <c:pt idx="8">
                  <c:v>Agriculture, Env Studies</c:v>
                </c:pt>
                <c:pt idx="9">
                  <c:v>IT</c:v>
                </c:pt>
              </c:strCache>
            </c:strRef>
          </c:cat>
          <c:val>
            <c:numRef>
              <c:f>'completions by field'!$B$5:$B$14</c:f>
              <c:numCache>
                <c:formatCode>#,##0</c:formatCode>
                <c:ptCount val="10"/>
                <c:pt idx="0">
                  <c:v>354</c:v>
                </c:pt>
                <c:pt idx="1">
                  <c:v>202</c:v>
                </c:pt>
                <c:pt idx="2">
                  <c:v>205</c:v>
                </c:pt>
                <c:pt idx="3">
                  <c:v>103</c:v>
                </c:pt>
                <c:pt idx="4">
                  <c:v>90</c:v>
                </c:pt>
                <c:pt idx="5">
                  <c:v>53</c:v>
                </c:pt>
                <c:pt idx="6">
                  <c:v>14</c:v>
                </c:pt>
                <c:pt idx="7">
                  <c:v>11</c:v>
                </c:pt>
                <c:pt idx="8">
                  <c:v>20</c:v>
                </c:pt>
                <c:pt idx="9">
                  <c:v>14</c:v>
                </c:pt>
              </c:numCache>
            </c:numRef>
          </c:val>
        </c:ser>
        <c:ser>
          <c:idx val="1"/>
          <c:order val="1"/>
          <c:tx>
            <c:strRef>
              <c:f>'completions by field'!$H$4</c:f>
              <c:strCache>
                <c:ptCount val="1"/>
                <c:pt idx="0">
                  <c:v>2007</c:v>
                </c:pt>
              </c:strCache>
            </c:strRef>
          </c:tx>
          <c:spPr>
            <a:solidFill>
              <a:srgbClr val="FFFF00"/>
            </a:solidFill>
          </c:spPr>
          <c:invertIfNegative val="0"/>
          <c:cat>
            <c:strRef>
              <c:f>'completions by field'!$A$5:$A$14</c:f>
              <c:strCache>
                <c:ptCount val="10"/>
                <c:pt idx="0">
                  <c:v>Society and Culture</c:v>
                </c:pt>
                <c:pt idx="1">
                  <c:v>Health</c:v>
                </c:pt>
                <c:pt idx="2">
                  <c:v>Education</c:v>
                </c:pt>
                <c:pt idx="3">
                  <c:v>Mngmnt / Commerce</c:v>
                </c:pt>
                <c:pt idx="4">
                  <c:v>Creative Arts</c:v>
                </c:pt>
                <c:pt idx="5">
                  <c:v>Nat &amp; Physical Sciences</c:v>
                </c:pt>
                <c:pt idx="6">
                  <c:v>Engineering</c:v>
                </c:pt>
                <c:pt idx="7">
                  <c:v>Architecture and Building</c:v>
                </c:pt>
                <c:pt idx="8">
                  <c:v>Agriculture, Env Studies</c:v>
                </c:pt>
                <c:pt idx="9">
                  <c:v>IT</c:v>
                </c:pt>
              </c:strCache>
            </c:strRef>
          </c:cat>
          <c:val>
            <c:numRef>
              <c:f>'completions by field'!$H$5:$H$14</c:f>
              <c:numCache>
                <c:formatCode>#,##0</c:formatCode>
                <c:ptCount val="10"/>
                <c:pt idx="0">
                  <c:v>500</c:v>
                </c:pt>
                <c:pt idx="1">
                  <c:v>357</c:v>
                </c:pt>
                <c:pt idx="2">
                  <c:v>311</c:v>
                </c:pt>
                <c:pt idx="3">
                  <c:v>136</c:v>
                </c:pt>
                <c:pt idx="4">
                  <c:v>97</c:v>
                </c:pt>
                <c:pt idx="5">
                  <c:v>64</c:v>
                </c:pt>
                <c:pt idx="6">
                  <c:v>17</c:v>
                </c:pt>
                <c:pt idx="7">
                  <c:v>16</c:v>
                </c:pt>
                <c:pt idx="8">
                  <c:v>19</c:v>
                </c:pt>
                <c:pt idx="9">
                  <c:v>13</c:v>
                </c:pt>
              </c:numCache>
            </c:numRef>
          </c:val>
        </c:ser>
        <c:ser>
          <c:idx val="2"/>
          <c:order val="2"/>
          <c:tx>
            <c:strRef>
              <c:f>'completions by field'!$N$4</c:f>
              <c:strCache>
                <c:ptCount val="1"/>
                <c:pt idx="0">
                  <c:v>2013</c:v>
                </c:pt>
              </c:strCache>
            </c:strRef>
          </c:tx>
          <c:spPr>
            <a:solidFill>
              <a:schemeClr val="tx2">
                <a:lumMod val="75000"/>
              </a:schemeClr>
            </a:solidFill>
          </c:spPr>
          <c:invertIfNegative val="0"/>
          <c:cat>
            <c:strRef>
              <c:f>'completions by field'!$A$5:$A$14</c:f>
              <c:strCache>
                <c:ptCount val="10"/>
                <c:pt idx="0">
                  <c:v>Society and Culture</c:v>
                </c:pt>
                <c:pt idx="1">
                  <c:v>Health</c:v>
                </c:pt>
                <c:pt idx="2">
                  <c:v>Education</c:v>
                </c:pt>
                <c:pt idx="3">
                  <c:v>Mngmnt / Commerce</c:v>
                </c:pt>
                <c:pt idx="4">
                  <c:v>Creative Arts</c:v>
                </c:pt>
                <c:pt idx="5">
                  <c:v>Nat &amp; Physical Sciences</c:v>
                </c:pt>
                <c:pt idx="6">
                  <c:v>Engineering</c:v>
                </c:pt>
                <c:pt idx="7">
                  <c:v>Architecture and Building</c:v>
                </c:pt>
                <c:pt idx="8">
                  <c:v>Agriculture, Env Studies</c:v>
                </c:pt>
                <c:pt idx="9">
                  <c:v>IT</c:v>
                </c:pt>
              </c:strCache>
            </c:strRef>
          </c:cat>
          <c:val>
            <c:numRef>
              <c:f>'completions by field'!$N$5:$N$14</c:f>
              <c:numCache>
                <c:formatCode>General</c:formatCode>
                <c:ptCount val="10"/>
                <c:pt idx="0">
                  <c:v>556</c:v>
                </c:pt>
                <c:pt idx="1">
                  <c:v>427</c:v>
                </c:pt>
                <c:pt idx="2">
                  <c:v>354</c:v>
                </c:pt>
                <c:pt idx="3">
                  <c:v>198</c:v>
                </c:pt>
                <c:pt idx="4">
                  <c:v>171</c:v>
                </c:pt>
                <c:pt idx="5">
                  <c:v>85</c:v>
                </c:pt>
                <c:pt idx="6">
                  <c:v>35</c:v>
                </c:pt>
                <c:pt idx="7">
                  <c:v>29</c:v>
                </c:pt>
                <c:pt idx="8">
                  <c:v>29</c:v>
                </c:pt>
                <c:pt idx="9">
                  <c:v>22</c:v>
                </c:pt>
              </c:numCache>
            </c:numRef>
          </c:val>
        </c:ser>
        <c:dLbls>
          <c:showLegendKey val="0"/>
          <c:showVal val="0"/>
          <c:showCatName val="0"/>
          <c:showSerName val="0"/>
          <c:showPercent val="0"/>
          <c:showBubbleSize val="0"/>
        </c:dLbls>
        <c:gapWidth val="150"/>
        <c:axId val="152050304"/>
        <c:axId val="152060288"/>
      </c:barChart>
      <c:catAx>
        <c:axId val="152050304"/>
        <c:scaling>
          <c:orientation val="minMax"/>
        </c:scaling>
        <c:delete val="0"/>
        <c:axPos val="b"/>
        <c:numFmt formatCode="General" sourceLinked="1"/>
        <c:majorTickMark val="out"/>
        <c:minorTickMark val="none"/>
        <c:tickLblPos val="nextTo"/>
        <c:txPr>
          <a:bodyPr rot="0"/>
          <a:lstStyle/>
          <a:p>
            <a:pPr>
              <a:defRPr sz="1100"/>
            </a:pPr>
            <a:endParaRPr lang="en-US"/>
          </a:p>
        </c:txPr>
        <c:crossAx val="152060288"/>
        <c:crosses val="autoZero"/>
        <c:auto val="1"/>
        <c:lblAlgn val="ctr"/>
        <c:lblOffset val="100"/>
        <c:noMultiLvlLbl val="0"/>
      </c:catAx>
      <c:valAx>
        <c:axId val="152060288"/>
        <c:scaling>
          <c:orientation val="minMax"/>
        </c:scaling>
        <c:delete val="0"/>
        <c:axPos val="l"/>
        <c:title>
          <c:tx>
            <c:rich>
              <a:bodyPr rot="-5400000" vert="horz"/>
              <a:lstStyle/>
              <a:p>
                <a:pPr>
                  <a:defRPr/>
                </a:pPr>
                <a:r>
                  <a:rPr lang="en-AU" sz="1400" dirty="0" smtClean="0"/>
                  <a:t>Number</a:t>
                </a:r>
                <a:r>
                  <a:rPr lang="en-AU" sz="1400" baseline="0" dirty="0" smtClean="0"/>
                  <a:t> of students completing</a:t>
                </a:r>
                <a:endParaRPr lang="en-AU" sz="1400" dirty="0"/>
              </a:p>
            </c:rich>
          </c:tx>
          <c:layout>
            <c:manualLayout>
              <c:xMode val="edge"/>
              <c:yMode val="edge"/>
              <c:x val="0"/>
              <c:y val="0.22513635180886299"/>
            </c:manualLayout>
          </c:layout>
          <c:overlay val="0"/>
        </c:title>
        <c:numFmt formatCode="#,##0" sourceLinked="1"/>
        <c:majorTickMark val="out"/>
        <c:minorTickMark val="none"/>
        <c:tickLblPos val="nextTo"/>
        <c:txPr>
          <a:bodyPr/>
          <a:lstStyle/>
          <a:p>
            <a:pPr>
              <a:defRPr sz="1400"/>
            </a:pPr>
            <a:endParaRPr lang="en-US"/>
          </a:p>
        </c:txPr>
        <c:crossAx val="152050304"/>
        <c:crosses val="autoZero"/>
        <c:crossBetween val="between"/>
      </c:valAx>
    </c:plotArea>
    <c:legend>
      <c:legendPos val="b"/>
      <c:layout>
        <c:manualLayout>
          <c:xMode val="edge"/>
          <c:yMode val="edge"/>
          <c:x val="0.61614621721024398"/>
          <c:y val="0.28944444769294603"/>
          <c:w val="0.21717729161405799"/>
          <c:h val="8.3717078468639697E-2"/>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'staff (2)'!$A$25</c:f>
              <c:strCache>
                <c:ptCount val="1"/>
                <c:pt idx="0">
                  <c:v>above senior lecturer</c:v>
                </c:pt>
              </c:strCache>
            </c:strRef>
          </c:tx>
          <c:marker>
            <c:symbol val="none"/>
          </c:marker>
          <c:cat>
            <c:numRef>
              <c:f>'staff (2)'!$B$30:$M$30</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'staff (2)'!$B$25:$M$25</c:f>
              <c:numCache>
                <c:formatCode>0.00%</c:formatCode>
                <c:ptCount val="12"/>
                <c:pt idx="0">
                  <c:v>3.4302963776070253E-3</c:v>
                </c:pt>
                <c:pt idx="1">
                  <c:v>3.2224800206238722E-3</c:v>
                </c:pt>
                <c:pt idx="2">
                  <c:v>2.8461824031679249E-3</c:v>
                </c:pt>
                <c:pt idx="3">
                  <c:v>3.2898601809423101E-3</c:v>
                </c:pt>
                <c:pt idx="4">
                  <c:v>4.1038154392191656E-3</c:v>
                </c:pt>
                <c:pt idx="5">
                  <c:v>3.89186914904807E-3</c:v>
                </c:pt>
                <c:pt idx="6">
                  <c:v>4.0427375108287615E-3</c:v>
                </c:pt>
                <c:pt idx="7">
                  <c:v>4.6121206530762848E-3</c:v>
                </c:pt>
                <c:pt idx="8">
                  <c:v>5.1710764457467895E-3</c:v>
                </c:pt>
                <c:pt idx="9">
                  <c:v>5.5856743880400858E-3</c:v>
                </c:pt>
                <c:pt idx="10">
                  <c:v>5.3364269141531325E-3</c:v>
                </c:pt>
                <c:pt idx="11">
                  <c:v>5.695509309967141E-3</c:v>
                </c:pt>
              </c:numCache>
            </c:numRef>
          </c:val>
          <c:smooth val="0"/>
        </c:ser>
        <c:ser>
          <c:idx val="1"/>
          <c:order val="1"/>
          <c:tx>
            <c:strRef>
              <c:f>'staff (2)'!$A$26</c:f>
              <c:strCache>
                <c:ptCount val="1"/>
                <c:pt idx="0">
                  <c:v>senior lecturer</c:v>
                </c:pt>
              </c:strCache>
            </c:strRef>
          </c:tx>
          <c:marker>
            <c:symbol val="none"/>
          </c:marker>
          <c:cat>
            <c:numRef>
              <c:f>'staff (2)'!$B$30:$M$30</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'staff (2)'!$B$26:$M$26</c:f>
              <c:numCache>
                <c:formatCode>0.00%</c:formatCode>
                <c:ptCount val="12"/>
                <c:pt idx="0">
                  <c:v>4.0945250350959287E-3</c:v>
                </c:pt>
                <c:pt idx="1">
                  <c:v>4.1175797781082008E-3</c:v>
                </c:pt>
                <c:pt idx="2">
                  <c:v>5.7320872274143298E-3</c:v>
                </c:pt>
                <c:pt idx="3">
                  <c:v>4.5132172791747258E-3</c:v>
                </c:pt>
                <c:pt idx="4">
                  <c:v>5.322479649342517E-3</c:v>
                </c:pt>
                <c:pt idx="5">
                  <c:v>4.8785445675373516E-3</c:v>
                </c:pt>
                <c:pt idx="6">
                  <c:v>5.3175775480059084E-3</c:v>
                </c:pt>
                <c:pt idx="7">
                  <c:v>5.5849783341357729E-3</c:v>
                </c:pt>
                <c:pt idx="8">
                  <c:v>5.2787553250601962E-3</c:v>
                </c:pt>
                <c:pt idx="9">
                  <c:v>5.591630591630592E-3</c:v>
                </c:pt>
                <c:pt idx="10">
                  <c:v>5.6342987939079145E-3</c:v>
                </c:pt>
                <c:pt idx="11">
                  <c:v>5.9151009046624911E-3</c:v>
                </c:pt>
              </c:numCache>
            </c:numRef>
          </c:val>
          <c:smooth val="0"/>
        </c:ser>
        <c:ser>
          <c:idx val="2"/>
          <c:order val="2"/>
          <c:tx>
            <c:strRef>
              <c:f>'staff (2)'!$A$27</c:f>
              <c:strCache>
                <c:ptCount val="1"/>
                <c:pt idx="0">
                  <c:v>Lecturer</c:v>
                </c:pt>
              </c:strCache>
            </c:strRef>
          </c:tx>
          <c:marker>
            <c:symbol val="none"/>
          </c:marker>
          <c:cat>
            <c:numRef>
              <c:f>'staff (2)'!$B$30:$M$30</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'staff (2)'!$B$27:$M$27</c:f>
              <c:numCache>
                <c:formatCode>0.00%</c:formatCode>
                <c:ptCount val="12"/>
                <c:pt idx="0">
                  <c:v>9.6403722021963286E-3</c:v>
                </c:pt>
                <c:pt idx="1">
                  <c:v>9.0916405181430526E-3</c:v>
                </c:pt>
                <c:pt idx="2">
                  <c:v>9.5245654417017225E-3</c:v>
                </c:pt>
                <c:pt idx="3">
                  <c:v>9.4289407649608397E-3</c:v>
                </c:pt>
                <c:pt idx="4">
                  <c:v>9.6232141535272774E-3</c:v>
                </c:pt>
                <c:pt idx="5">
                  <c:v>8.659279371835327E-3</c:v>
                </c:pt>
                <c:pt idx="6">
                  <c:v>8.7132301686881353E-3</c:v>
                </c:pt>
                <c:pt idx="7">
                  <c:v>1.0306482234879306E-2</c:v>
                </c:pt>
                <c:pt idx="8">
                  <c:v>8.6229253112033201E-3</c:v>
                </c:pt>
                <c:pt idx="9">
                  <c:v>8.9853987270685134E-3</c:v>
                </c:pt>
                <c:pt idx="10">
                  <c:v>8.9360681300227895E-3</c:v>
                </c:pt>
                <c:pt idx="11">
                  <c:v>8.9186825998251243E-3</c:v>
                </c:pt>
              </c:numCache>
            </c:numRef>
          </c:val>
          <c:smooth val="0"/>
        </c:ser>
        <c:ser>
          <c:idx val="3"/>
          <c:order val="3"/>
          <c:tx>
            <c:strRef>
              <c:f>'staff (2)'!$A$28</c:f>
              <c:strCache>
                <c:ptCount val="1"/>
                <c:pt idx="0">
                  <c:v>level A</c:v>
                </c:pt>
              </c:strCache>
            </c:strRef>
          </c:tx>
          <c:marker>
            <c:symbol val="none"/>
          </c:marker>
          <c:cat>
            <c:numRef>
              <c:f>'staff (2)'!$B$30:$M$30</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'staff (2)'!$B$28:$M$28</c:f>
              <c:numCache>
                <c:formatCode>0.00%</c:formatCode>
                <c:ptCount val="12"/>
                <c:pt idx="0">
                  <c:v>1.0244648318042813E-2</c:v>
                </c:pt>
                <c:pt idx="1">
                  <c:v>1.0869565217391304E-2</c:v>
                </c:pt>
                <c:pt idx="2">
                  <c:v>1.0919781604367913E-2</c:v>
                </c:pt>
                <c:pt idx="3">
                  <c:v>1.0602603677358744E-2</c:v>
                </c:pt>
                <c:pt idx="4">
                  <c:v>1.0912825779946077E-2</c:v>
                </c:pt>
                <c:pt idx="5">
                  <c:v>1.0721247563352826E-2</c:v>
                </c:pt>
                <c:pt idx="6">
                  <c:v>9.1181763647270545E-3</c:v>
                </c:pt>
                <c:pt idx="7">
                  <c:v>9.5504309340787331E-3</c:v>
                </c:pt>
                <c:pt idx="8">
                  <c:v>9.0364848074099176E-3</c:v>
                </c:pt>
                <c:pt idx="9">
                  <c:v>7.9500283929585455E-3</c:v>
                </c:pt>
                <c:pt idx="10">
                  <c:v>8.2479085660421819E-3</c:v>
                </c:pt>
                <c:pt idx="11">
                  <c:v>8.0681818181818181E-3</c:v>
                </c:pt>
              </c:numCache>
            </c:numRef>
          </c:val>
          <c:smooth val="0"/>
        </c:ser>
        <c:dLbls>
          <c:showLegendKey val="0"/>
          <c:showVal val="0"/>
          <c:showCatName val="0"/>
          <c:showSerName val="0"/>
          <c:showPercent val="0"/>
          <c:showBubbleSize val="0"/>
        </c:dLbls>
        <c:marker val="1"/>
        <c:smooth val="0"/>
        <c:axId val="151982848"/>
        <c:axId val="151984384"/>
      </c:lineChart>
      <c:catAx>
        <c:axId val="151982848"/>
        <c:scaling>
          <c:orientation val="minMax"/>
        </c:scaling>
        <c:delete val="0"/>
        <c:axPos val="b"/>
        <c:numFmt formatCode="General" sourceLinked="1"/>
        <c:majorTickMark val="out"/>
        <c:minorTickMark val="none"/>
        <c:tickLblPos val="nextTo"/>
        <c:crossAx val="151984384"/>
        <c:crosses val="autoZero"/>
        <c:auto val="1"/>
        <c:lblAlgn val="ctr"/>
        <c:lblOffset val="100"/>
        <c:noMultiLvlLbl val="0"/>
      </c:catAx>
      <c:valAx>
        <c:axId val="151984384"/>
        <c:scaling>
          <c:orientation val="minMax"/>
        </c:scaling>
        <c:delete val="0"/>
        <c:axPos val="l"/>
        <c:majorGridlines/>
        <c:numFmt formatCode="0.00%" sourceLinked="1"/>
        <c:majorTickMark val="out"/>
        <c:minorTickMark val="none"/>
        <c:tickLblPos val="nextTo"/>
        <c:crossAx val="15198284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'time series'!$A$13</c:f>
              <c:strCache>
                <c:ptCount val="1"/>
                <c:pt idx="0">
                  <c:v>Commencements</c:v>
                </c:pt>
              </c:strCache>
            </c:strRef>
          </c:tx>
          <c:marker>
            <c:symbol val="none"/>
          </c:marker>
          <c:cat>
            <c:numRef>
              <c:f>'time series'!$B$12:$Z$12</c:f>
              <c:numCache>
                <c:formatCode>###0</c:formatCode>
                <c:ptCount val="25"/>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numCache>
            </c:numRef>
          </c:cat>
          <c:val>
            <c:numRef>
              <c:f>'time series'!$B$13:$Z$13</c:f>
              <c:numCache>
                <c:formatCode>###0</c:formatCode>
                <c:ptCount val="25"/>
                <c:pt idx="0">
                  <c:v>25</c:v>
                </c:pt>
                <c:pt idx="1">
                  <c:v>20</c:v>
                </c:pt>
                <c:pt idx="2">
                  <c:v>20</c:v>
                </c:pt>
                <c:pt idx="3">
                  <c:v>28</c:v>
                </c:pt>
                <c:pt idx="4">
                  <c:v>34</c:v>
                </c:pt>
                <c:pt idx="5">
                  <c:v>36</c:v>
                </c:pt>
                <c:pt idx="6">
                  <c:v>44</c:v>
                </c:pt>
                <c:pt idx="7">
                  <c:v>40</c:v>
                </c:pt>
                <c:pt idx="8">
                  <c:v>64</c:v>
                </c:pt>
                <c:pt idx="9">
                  <c:v>65</c:v>
                </c:pt>
                <c:pt idx="10">
                  <c:v>59</c:v>
                </c:pt>
                <c:pt idx="11">
                  <c:v>67</c:v>
                </c:pt>
                <c:pt idx="12">
                  <c:v>74</c:v>
                </c:pt>
                <c:pt idx="13">
                  <c:v>73</c:v>
                </c:pt>
                <c:pt idx="14">
                  <c:v>85</c:v>
                </c:pt>
                <c:pt idx="15">
                  <c:v>99</c:v>
                </c:pt>
                <c:pt idx="16">
                  <c:v>75</c:v>
                </c:pt>
                <c:pt idx="17">
                  <c:v>85</c:v>
                </c:pt>
                <c:pt idx="18">
                  <c:v>88</c:v>
                </c:pt>
                <c:pt idx="19">
                  <c:v>103</c:v>
                </c:pt>
                <c:pt idx="20">
                  <c:v>105</c:v>
                </c:pt>
                <c:pt idx="21">
                  <c:v>96</c:v>
                </c:pt>
                <c:pt idx="22">
                  <c:v>88</c:v>
                </c:pt>
                <c:pt idx="23" formatCode="General">
                  <c:v>111</c:v>
                </c:pt>
                <c:pt idx="24" formatCode="General">
                  <c:v>85</c:v>
                </c:pt>
              </c:numCache>
            </c:numRef>
          </c:val>
          <c:smooth val="0"/>
        </c:ser>
        <c:ser>
          <c:idx val="1"/>
          <c:order val="1"/>
          <c:tx>
            <c:strRef>
              <c:f>'time series'!$A$14</c:f>
              <c:strCache>
                <c:ptCount val="1"/>
                <c:pt idx="0">
                  <c:v>Completions</c:v>
                </c:pt>
              </c:strCache>
            </c:strRef>
          </c:tx>
          <c:marker>
            <c:symbol val="none"/>
          </c:marker>
          <c:cat>
            <c:numRef>
              <c:f>'time series'!$B$12:$Z$12</c:f>
              <c:numCache>
                <c:formatCode>###0</c:formatCode>
                <c:ptCount val="25"/>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numCache>
            </c:numRef>
          </c:cat>
          <c:val>
            <c:numRef>
              <c:f>'time series'!$B$14:$Z$14</c:f>
              <c:numCache>
                <c:formatCode>###0</c:formatCode>
                <c:ptCount val="25"/>
                <c:pt idx="0">
                  <c:v>1</c:v>
                </c:pt>
                <c:pt idx="1">
                  <c:v>5</c:v>
                </c:pt>
                <c:pt idx="2">
                  <c:v>2</c:v>
                </c:pt>
                <c:pt idx="3">
                  <c:v>3</c:v>
                </c:pt>
                <c:pt idx="4">
                  <c:v>6</c:v>
                </c:pt>
                <c:pt idx="5">
                  <c:v>12</c:v>
                </c:pt>
                <c:pt idx="6">
                  <c:v>7</c:v>
                </c:pt>
                <c:pt idx="7">
                  <c:v>13</c:v>
                </c:pt>
                <c:pt idx="8">
                  <c:v>11</c:v>
                </c:pt>
                <c:pt idx="9">
                  <c:v>14</c:v>
                </c:pt>
                <c:pt idx="10">
                  <c:v>13</c:v>
                </c:pt>
                <c:pt idx="11">
                  <c:v>20</c:v>
                </c:pt>
                <c:pt idx="12">
                  <c:v>20</c:v>
                </c:pt>
                <c:pt idx="13">
                  <c:v>17</c:v>
                </c:pt>
                <c:pt idx="14">
                  <c:v>28</c:v>
                </c:pt>
                <c:pt idx="15">
                  <c:v>24</c:v>
                </c:pt>
                <c:pt idx="16">
                  <c:v>29</c:v>
                </c:pt>
                <c:pt idx="17">
                  <c:v>33</c:v>
                </c:pt>
                <c:pt idx="18">
                  <c:v>41</c:v>
                </c:pt>
                <c:pt idx="19">
                  <c:v>33</c:v>
                </c:pt>
                <c:pt idx="20">
                  <c:v>36</c:v>
                </c:pt>
                <c:pt idx="21">
                  <c:v>43</c:v>
                </c:pt>
                <c:pt idx="22">
                  <c:v>44</c:v>
                </c:pt>
                <c:pt idx="23" formatCode="General">
                  <c:v>36</c:v>
                </c:pt>
                <c:pt idx="24" formatCode="General">
                  <c:v>35</c:v>
                </c:pt>
              </c:numCache>
            </c:numRef>
          </c:val>
          <c:smooth val="0"/>
        </c:ser>
        <c:dLbls>
          <c:showLegendKey val="0"/>
          <c:showVal val="0"/>
          <c:showCatName val="0"/>
          <c:showSerName val="0"/>
          <c:showPercent val="0"/>
          <c:showBubbleSize val="0"/>
        </c:dLbls>
        <c:marker val="1"/>
        <c:smooth val="0"/>
        <c:axId val="152027904"/>
        <c:axId val="152029440"/>
      </c:lineChart>
      <c:catAx>
        <c:axId val="152027904"/>
        <c:scaling>
          <c:orientation val="minMax"/>
        </c:scaling>
        <c:delete val="0"/>
        <c:axPos val="b"/>
        <c:numFmt formatCode="###0" sourceLinked="1"/>
        <c:majorTickMark val="out"/>
        <c:minorTickMark val="none"/>
        <c:tickLblPos val="nextTo"/>
        <c:crossAx val="152029440"/>
        <c:crosses val="autoZero"/>
        <c:auto val="1"/>
        <c:lblAlgn val="ctr"/>
        <c:lblOffset val="100"/>
        <c:noMultiLvlLbl val="0"/>
      </c:catAx>
      <c:valAx>
        <c:axId val="152029440"/>
        <c:scaling>
          <c:orientation val="minMax"/>
        </c:scaling>
        <c:delete val="0"/>
        <c:axPos val="l"/>
        <c:majorGridlines/>
        <c:numFmt formatCode="###0" sourceLinked="1"/>
        <c:majorTickMark val="out"/>
        <c:minorTickMark val="none"/>
        <c:tickLblPos val="nextTo"/>
        <c:crossAx val="15202790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Pt>
            <c:idx val="0"/>
            <c:bubble3D val="0"/>
            <c:spPr>
              <a:solidFill>
                <a:srgbClr val="00B0F0"/>
              </a:solidFill>
            </c:spPr>
          </c:dPt>
          <c:dPt>
            <c:idx val="1"/>
            <c:bubble3D val="0"/>
            <c:spPr>
              <a:solidFill>
                <a:srgbClr val="00B050"/>
              </a:solidFill>
            </c:spPr>
          </c:dPt>
          <c:dPt>
            <c:idx val="2"/>
            <c:bubble3D val="0"/>
            <c:spPr>
              <a:solidFill>
                <a:srgbClr val="FF0000"/>
              </a:solidFill>
            </c:spPr>
          </c:dPt>
          <c:dPt>
            <c:idx val="4"/>
            <c:bubble3D val="0"/>
            <c:spPr>
              <a:solidFill>
                <a:srgbClr val="7030A0"/>
              </a:solidFill>
            </c:spPr>
          </c:dPt>
          <c:dPt>
            <c:idx val="5"/>
            <c:bubble3D val="0"/>
            <c:spPr>
              <a:solidFill>
                <a:srgbClr val="FFC000"/>
              </a:solidFill>
            </c:spPr>
          </c:dPt>
          <c:dPt>
            <c:idx val="6"/>
            <c:bubble3D val="0"/>
            <c:spPr>
              <a:solidFill>
                <a:srgbClr val="FFFF00"/>
              </a:solidFill>
            </c:spPr>
          </c:dPt>
          <c:dLbls>
            <c:showLegendKey val="0"/>
            <c:showVal val="0"/>
            <c:showCatName val="0"/>
            <c:showSerName val="0"/>
            <c:showPercent val="1"/>
            <c:showBubbleSize val="0"/>
            <c:showLeaderLines val="1"/>
          </c:dLbls>
          <c:cat>
            <c:strRef>
              <c:f>'2013 FoE'!$J$7:$J$15</c:f>
              <c:strCache>
                <c:ptCount val="9"/>
                <c:pt idx="0">
                  <c:v>STEM &amp; Related</c:v>
                </c:pt>
                <c:pt idx="1">
                  <c:v>Clinical Studies</c:v>
                </c:pt>
                <c:pt idx="2">
                  <c:v>Other Health</c:v>
                </c:pt>
                <c:pt idx="3">
                  <c:v>Agriculture &amp; Vet science</c:v>
                </c:pt>
                <c:pt idx="4">
                  <c:v>Education</c:v>
                </c:pt>
                <c:pt idx="5">
                  <c:v>Business</c:v>
                </c:pt>
                <c:pt idx="6">
                  <c:v>Society &amp; Culture</c:v>
                </c:pt>
                <c:pt idx="7">
                  <c:v>English Language &amp; Literature</c:v>
                </c:pt>
                <c:pt idx="8">
                  <c:v>Creative &amp; Fine Arts</c:v>
                </c:pt>
              </c:strCache>
            </c:strRef>
          </c:cat>
          <c:val>
            <c:numRef>
              <c:f>'2013 FoE'!$M$7:$M$15</c:f>
              <c:numCache>
                <c:formatCode>###0</c:formatCode>
                <c:ptCount val="9"/>
                <c:pt idx="0">
                  <c:v>4</c:v>
                </c:pt>
                <c:pt idx="1">
                  <c:v>5</c:v>
                </c:pt>
                <c:pt idx="2">
                  <c:v>4</c:v>
                </c:pt>
                <c:pt idx="3">
                  <c:v>2</c:v>
                </c:pt>
                <c:pt idx="4">
                  <c:v>3</c:v>
                </c:pt>
                <c:pt idx="5">
                  <c:v>3</c:v>
                </c:pt>
                <c:pt idx="6">
                  <c:v>10</c:v>
                </c:pt>
                <c:pt idx="7">
                  <c:v>2</c:v>
                </c:pt>
                <c:pt idx="8">
                  <c:v>2</c:v>
                </c:pt>
              </c:numCache>
            </c:numRef>
          </c:val>
        </c:ser>
        <c:dLbls>
          <c:showLegendKey val="0"/>
          <c:showVal val="0"/>
          <c:showCatName val="0"/>
          <c:showSerName val="0"/>
          <c:showPercent val="0"/>
          <c:showBubbleSize val="0"/>
          <c:showLeaderLines val="1"/>
        </c:dLbls>
      </c:pie3DChart>
    </c:plotArea>
    <c:legend>
      <c:legendPos val="b"/>
      <c:layout/>
      <c:overlay val="0"/>
      <c:txPr>
        <a:bodyPr/>
        <a:lstStyle/>
        <a:p>
          <a:pPr rtl="0">
            <a:defRPr/>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D599017-C74D-4782-B591-75354EE08F69}" type="datetimeFigureOut">
              <a:rPr lang="en-AU" smtClean="0"/>
              <a:t>10/09/2015</a:t>
            </a:fld>
            <a:endParaRPr lang="en-AU"/>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6DFA7A01-470F-40CC-BB25-67C1BC243D73}" type="slidenum">
              <a:rPr lang="en-AU" smtClean="0"/>
              <a:t>‹#›</a:t>
            </a:fld>
            <a:endParaRPr lang="en-AU"/>
          </a:p>
        </p:txBody>
      </p:sp>
    </p:spTree>
    <p:extLst>
      <p:ext uri="{BB962C8B-B14F-4D97-AF65-F5344CB8AC3E}">
        <p14:creationId xmlns:p14="http://schemas.microsoft.com/office/powerpoint/2010/main" val="2322213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318717" y="354807"/>
            <a:ext cx="2767708" cy="2076667"/>
          </a:xfrm>
          <a:prstGeom prst="rect">
            <a:avLst/>
          </a:prstGeom>
          <a:noFill/>
          <a:ln w="12700">
            <a:solidFill>
              <a:prstClr val="black"/>
            </a:solidFill>
          </a:ln>
        </p:spPr>
        <p:txBody>
          <a:bodyPr vert="horz" lIns="91312" tIns="45656" rIns="91312" bIns="45656" rtlCol="0" anchor="ctr"/>
          <a:lstStyle/>
          <a:p>
            <a:endParaRPr lang="en-AU" dirty="0"/>
          </a:p>
        </p:txBody>
      </p:sp>
      <p:sp>
        <p:nvSpPr>
          <p:cNvPr id="5" name="Notes Placeholder 4"/>
          <p:cNvSpPr>
            <a:spLocks noGrp="1"/>
          </p:cNvSpPr>
          <p:nvPr>
            <p:ph type="body" sz="quarter" idx="3"/>
          </p:nvPr>
        </p:nvSpPr>
        <p:spPr>
          <a:xfrm>
            <a:off x="446509" y="2587055"/>
            <a:ext cx="5976663" cy="6984776"/>
          </a:xfrm>
          <a:prstGeom prst="rect">
            <a:avLst/>
          </a:prstGeom>
        </p:spPr>
        <p:txBody>
          <a:bodyPr vert="horz" lIns="91312" tIns="45656" rIns="91312" bIns="456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Slide Number Placeholder 6"/>
          <p:cNvSpPr>
            <a:spLocks noGrp="1"/>
          </p:cNvSpPr>
          <p:nvPr>
            <p:ph type="sldNum" sz="quarter" idx="5"/>
          </p:nvPr>
        </p:nvSpPr>
        <p:spPr>
          <a:xfrm>
            <a:off x="3902893" y="9643838"/>
            <a:ext cx="2893209" cy="281077"/>
          </a:xfrm>
          <a:prstGeom prst="rect">
            <a:avLst/>
          </a:prstGeom>
        </p:spPr>
        <p:txBody>
          <a:bodyPr vert="horz" lIns="91312" tIns="45656" rIns="91312" bIns="45656" rtlCol="0" anchor="b"/>
          <a:lstStyle>
            <a:lvl1pPr algn="r">
              <a:defRPr sz="1200"/>
            </a:lvl1pPr>
          </a:lstStyle>
          <a:p>
            <a:fld id="{BF1DDD60-05ED-450B-BA61-A2A6598777D2}" type="slidenum">
              <a:rPr lang="en-AU" smtClean="0"/>
              <a:t>‹#›</a:t>
            </a:fld>
            <a:endParaRPr lang="en-AU" dirty="0"/>
          </a:p>
        </p:txBody>
      </p:sp>
    </p:spTree>
    <p:extLst>
      <p:ext uri="{BB962C8B-B14F-4D97-AF65-F5344CB8AC3E}">
        <p14:creationId xmlns:p14="http://schemas.microsoft.com/office/powerpoint/2010/main" val="525280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14513" y="355600"/>
            <a:ext cx="3359150" cy="2519363"/>
          </a:xfrm>
        </p:spPr>
      </p:sp>
      <p:sp>
        <p:nvSpPr>
          <p:cNvPr id="3" name="Notes Placeholder 2"/>
          <p:cNvSpPr>
            <a:spLocks noGrp="1"/>
          </p:cNvSpPr>
          <p:nvPr>
            <p:ph type="body" idx="1"/>
          </p:nvPr>
        </p:nvSpPr>
        <p:spPr>
          <a:xfrm>
            <a:off x="446509" y="3307135"/>
            <a:ext cx="5976663" cy="6264696"/>
          </a:xfrm>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a:t>
            </a:fld>
            <a:endParaRPr lang="en-AU" dirty="0"/>
          </a:p>
        </p:txBody>
      </p:sp>
    </p:spTree>
    <p:extLst>
      <p:ext uri="{BB962C8B-B14F-4D97-AF65-F5344CB8AC3E}">
        <p14:creationId xmlns:p14="http://schemas.microsoft.com/office/powerpoint/2010/main" val="3594170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58975" y="355600"/>
            <a:ext cx="3414713" cy="2562225"/>
          </a:xfrm>
        </p:spPr>
      </p:sp>
      <p:sp>
        <p:nvSpPr>
          <p:cNvPr id="3" name="Notes Placeholder 2"/>
          <p:cNvSpPr>
            <a:spLocks noGrp="1"/>
          </p:cNvSpPr>
          <p:nvPr>
            <p:ph type="body" idx="1"/>
          </p:nvPr>
        </p:nvSpPr>
        <p:spPr>
          <a:xfrm>
            <a:off x="446509" y="3091111"/>
            <a:ext cx="5976663" cy="6480720"/>
          </a:xfrm>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10</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58975" y="355600"/>
            <a:ext cx="3414713" cy="2562225"/>
          </a:xfrm>
        </p:spPr>
      </p:sp>
      <p:sp>
        <p:nvSpPr>
          <p:cNvPr id="3" name="Notes Placeholder 2"/>
          <p:cNvSpPr>
            <a:spLocks noGrp="1"/>
          </p:cNvSpPr>
          <p:nvPr>
            <p:ph type="body" idx="1"/>
          </p:nvPr>
        </p:nvSpPr>
        <p:spPr>
          <a:xfrm>
            <a:off x="446509" y="3091111"/>
            <a:ext cx="5976663" cy="6480720"/>
          </a:xfrm>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11</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pPr lvl="0"/>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12</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4875" y="355600"/>
            <a:ext cx="2736850" cy="2052638"/>
          </a:xfrm>
        </p:spPr>
      </p:sp>
      <p:sp>
        <p:nvSpPr>
          <p:cNvPr id="3" name="Notes Placeholder 2"/>
          <p:cNvSpPr>
            <a:spLocks noGrp="1"/>
          </p:cNvSpPr>
          <p:nvPr>
            <p:ph type="body" idx="1"/>
          </p:nvPr>
        </p:nvSpPr>
        <p:spPr/>
        <p:txBody>
          <a:bodyPr/>
          <a:lstStyle/>
          <a:p>
            <a:pPr marL="0" indent="0">
              <a:buClr>
                <a:srgbClr val="000000"/>
              </a:buClr>
              <a:buFont typeface="Symbol"/>
              <a:buNone/>
              <a:tabLst>
                <a:tab pos="456560" algn="l"/>
              </a:tabLst>
            </a:pPr>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13</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4875" y="355600"/>
            <a:ext cx="2736850" cy="2052638"/>
          </a:xfrm>
        </p:spPr>
      </p:sp>
      <p:sp>
        <p:nvSpPr>
          <p:cNvPr id="3" name="Notes Placeholder 2"/>
          <p:cNvSpPr>
            <a:spLocks noGrp="1"/>
          </p:cNvSpPr>
          <p:nvPr>
            <p:ph type="body" idx="1"/>
          </p:nvPr>
        </p:nvSpPr>
        <p:spPr/>
        <p:txBody>
          <a:bodyPr/>
          <a:lstStyle/>
          <a:p>
            <a:pPr marL="0" indent="0">
              <a:buClr>
                <a:srgbClr val="000000"/>
              </a:buClr>
              <a:buFont typeface="Symbol"/>
              <a:buNone/>
              <a:tabLst>
                <a:tab pos="456560" algn="l"/>
              </a:tabLst>
            </a:pPr>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14</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15</a:t>
            </a:fld>
            <a:endParaRPr lang="en-AU" dirty="0"/>
          </a:p>
        </p:txBody>
      </p:sp>
    </p:spTree>
    <p:extLst>
      <p:ext uri="{BB962C8B-B14F-4D97-AF65-F5344CB8AC3E}">
        <p14:creationId xmlns:p14="http://schemas.microsoft.com/office/powerpoint/2010/main" val="1338207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16</a:t>
            </a:fld>
            <a:endParaRPr lang="en-AU" dirty="0"/>
          </a:p>
        </p:txBody>
      </p:sp>
    </p:spTree>
    <p:extLst>
      <p:ext uri="{BB962C8B-B14F-4D97-AF65-F5344CB8AC3E}">
        <p14:creationId xmlns:p14="http://schemas.microsoft.com/office/powerpoint/2010/main" val="1225619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aseline="0" dirty="0" smtClean="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17</a:t>
            </a:fld>
            <a:endParaRPr lang="en-AU" dirty="0"/>
          </a:p>
        </p:txBody>
      </p:sp>
    </p:spTree>
    <p:extLst>
      <p:ext uri="{BB962C8B-B14F-4D97-AF65-F5344CB8AC3E}">
        <p14:creationId xmlns:p14="http://schemas.microsoft.com/office/powerpoint/2010/main" val="14057865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4875" y="355600"/>
            <a:ext cx="2736850" cy="2052638"/>
          </a:xfrm>
        </p:spPr>
      </p:sp>
      <p:sp>
        <p:nvSpPr>
          <p:cNvPr id="3" name="Notes Placeholder 2"/>
          <p:cNvSpPr>
            <a:spLocks noGrp="1"/>
          </p:cNvSpPr>
          <p:nvPr>
            <p:ph type="body" idx="1"/>
          </p:nvPr>
        </p:nvSpPr>
        <p:spPr/>
        <p:txBody>
          <a:bodyPr/>
          <a:lstStyle/>
          <a:p>
            <a:pPr marL="0" indent="0">
              <a:buClr>
                <a:srgbClr val="000000"/>
              </a:buClr>
              <a:buFont typeface="Symbol"/>
              <a:buNone/>
              <a:tabLst>
                <a:tab pos="456560" algn="l"/>
              </a:tabLst>
            </a:pPr>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18</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19</a:t>
            </a:fld>
            <a:endParaRPr lang="en-AU" dirty="0"/>
          </a:p>
        </p:txBody>
      </p:sp>
    </p:spTree>
    <p:extLst>
      <p:ext uri="{BB962C8B-B14F-4D97-AF65-F5344CB8AC3E}">
        <p14:creationId xmlns:p14="http://schemas.microsoft.com/office/powerpoint/2010/main" val="3444585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a:xfrm>
            <a:off x="679768" y="3307135"/>
            <a:ext cx="5438140" cy="6402639"/>
          </a:xfrm>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2</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58975" y="355600"/>
            <a:ext cx="3414713" cy="2562225"/>
          </a:xfrm>
        </p:spPr>
      </p:sp>
      <p:sp>
        <p:nvSpPr>
          <p:cNvPr id="3" name="Notes Placeholder 2"/>
          <p:cNvSpPr>
            <a:spLocks noGrp="1"/>
          </p:cNvSpPr>
          <p:nvPr>
            <p:ph type="body" idx="1"/>
          </p:nvPr>
        </p:nvSpPr>
        <p:spPr>
          <a:xfrm>
            <a:off x="446509" y="3091111"/>
            <a:ext cx="5976663" cy="6480720"/>
          </a:xfrm>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3</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99589DF-8C2D-4E37-81F3-87086D1897EC}" type="slidenum">
              <a:rPr lang="en-AU" smtClean="0"/>
              <a:t>4</a:t>
            </a:fld>
            <a:endParaRPr lang="en-AU"/>
          </a:p>
        </p:txBody>
      </p:sp>
    </p:spTree>
    <p:extLst>
      <p:ext uri="{BB962C8B-B14F-4D97-AF65-F5344CB8AC3E}">
        <p14:creationId xmlns:p14="http://schemas.microsoft.com/office/powerpoint/2010/main" val="1275648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aseline="0" dirty="0" smtClean="0"/>
          </a:p>
        </p:txBody>
      </p:sp>
      <p:sp>
        <p:nvSpPr>
          <p:cNvPr id="4" name="Slide Number Placeholder 3"/>
          <p:cNvSpPr>
            <a:spLocks noGrp="1"/>
          </p:cNvSpPr>
          <p:nvPr>
            <p:ph type="sldNum" sz="quarter" idx="10"/>
          </p:nvPr>
        </p:nvSpPr>
        <p:spPr/>
        <p:txBody>
          <a:bodyPr/>
          <a:lstStyle/>
          <a:p>
            <a:fld id="{A99589DF-8C2D-4E37-81F3-87086D1897EC}" type="slidenum">
              <a:rPr lang="en-AU" smtClean="0"/>
              <a:t>5</a:t>
            </a:fld>
            <a:endParaRPr lang="en-AU"/>
          </a:p>
        </p:txBody>
      </p:sp>
    </p:spTree>
    <p:extLst>
      <p:ext uri="{BB962C8B-B14F-4D97-AF65-F5344CB8AC3E}">
        <p14:creationId xmlns:p14="http://schemas.microsoft.com/office/powerpoint/2010/main" val="3744036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AU" baseline="0" dirty="0" smtClean="0"/>
          </a:p>
          <a:p>
            <a:pPr marL="171450" indent="-171450">
              <a:buFont typeface="Arial" panose="020B0604020202020204" pitchFamily="34" charset="0"/>
              <a:buChar char="•"/>
            </a:pPr>
            <a:endParaRPr lang="en-AU" baseline="0" dirty="0" smtClean="0"/>
          </a:p>
          <a:p>
            <a:endParaRPr lang="en-AU" dirty="0"/>
          </a:p>
        </p:txBody>
      </p:sp>
      <p:sp>
        <p:nvSpPr>
          <p:cNvPr id="4" name="Slide Number Placeholder 3"/>
          <p:cNvSpPr>
            <a:spLocks noGrp="1"/>
          </p:cNvSpPr>
          <p:nvPr>
            <p:ph type="sldNum" sz="quarter" idx="10"/>
          </p:nvPr>
        </p:nvSpPr>
        <p:spPr/>
        <p:txBody>
          <a:bodyPr/>
          <a:lstStyle/>
          <a:p>
            <a:fld id="{A99589DF-8C2D-4E37-81F3-87086D1897EC}" type="slidenum">
              <a:rPr lang="en-AU" smtClean="0"/>
              <a:t>6</a:t>
            </a:fld>
            <a:endParaRPr lang="en-AU"/>
          </a:p>
        </p:txBody>
      </p:sp>
    </p:spTree>
    <p:extLst>
      <p:ext uri="{BB962C8B-B14F-4D97-AF65-F5344CB8AC3E}">
        <p14:creationId xmlns:p14="http://schemas.microsoft.com/office/powerpoint/2010/main" val="127564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9338" y="355600"/>
            <a:ext cx="2767012" cy="207645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99589DF-8C2D-4E37-81F3-87086D1897EC}" type="slidenum">
              <a:rPr lang="en-AU" smtClean="0"/>
              <a:t>7</a:t>
            </a:fld>
            <a:endParaRPr lang="en-AU"/>
          </a:p>
        </p:txBody>
      </p:sp>
    </p:spTree>
    <p:extLst>
      <p:ext uri="{BB962C8B-B14F-4D97-AF65-F5344CB8AC3E}">
        <p14:creationId xmlns:p14="http://schemas.microsoft.com/office/powerpoint/2010/main" val="1275648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58975" y="355600"/>
            <a:ext cx="3414713" cy="2562225"/>
          </a:xfrm>
        </p:spPr>
      </p:sp>
      <p:sp>
        <p:nvSpPr>
          <p:cNvPr id="3" name="Notes Placeholder 2"/>
          <p:cNvSpPr>
            <a:spLocks noGrp="1"/>
          </p:cNvSpPr>
          <p:nvPr>
            <p:ph type="body" idx="1"/>
          </p:nvPr>
        </p:nvSpPr>
        <p:spPr>
          <a:xfrm>
            <a:off x="446509" y="3091111"/>
            <a:ext cx="5976663" cy="6480720"/>
          </a:xfrm>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8</a:t>
            </a:fld>
            <a:endParaRPr lang="en-AU" dirty="0"/>
          </a:p>
        </p:txBody>
      </p:sp>
    </p:spTree>
    <p:extLst>
      <p:ext uri="{BB962C8B-B14F-4D97-AF65-F5344CB8AC3E}">
        <p14:creationId xmlns:p14="http://schemas.microsoft.com/office/powerpoint/2010/main" val="26592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58975" y="355600"/>
            <a:ext cx="3414713" cy="2562225"/>
          </a:xfrm>
        </p:spPr>
      </p:sp>
      <p:sp>
        <p:nvSpPr>
          <p:cNvPr id="3" name="Notes Placeholder 2"/>
          <p:cNvSpPr>
            <a:spLocks noGrp="1"/>
          </p:cNvSpPr>
          <p:nvPr>
            <p:ph type="body" idx="1"/>
          </p:nvPr>
        </p:nvSpPr>
        <p:spPr>
          <a:xfrm>
            <a:off x="446509" y="3091111"/>
            <a:ext cx="5976663" cy="6480720"/>
          </a:xfrm>
        </p:spPr>
        <p:txBody>
          <a:bodyPr/>
          <a:lstStyle/>
          <a:p>
            <a:endParaRPr lang="en-AU" dirty="0"/>
          </a:p>
        </p:txBody>
      </p:sp>
      <p:sp>
        <p:nvSpPr>
          <p:cNvPr id="4" name="Slide Number Placeholder 3"/>
          <p:cNvSpPr>
            <a:spLocks noGrp="1"/>
          </p:cNvSpPr>
          <p:nvPr>
            <p:ph type="sldNum" sz="quarter" idx="10"/>
          </p:nvPr>
        </p:nvSpPr>
        <p:spPr/>
        <p:txBody>
          <a:bodyPr/>
          <a:lstStyle/>
          <a:p>
            <a:fld id="{BF1DDD60-05ED-450B-BA61-A2A6598777D2}" type="slidenum">
              <a:rPr lang="en-AU" smtClean="0"/>
              <a:t>9</a:t>
            </a:fld>
            <a:endParaRPr lang="en-AU" dirty="0"/>
          </a:p>
        </p:txBody>
      </p:sp>
    </p:spTree>
    <p:extLst>
      <p:ext uri="{BB962C8B-B14F-4D97-AF65-F5344CB8AC3E}">
        <p14:creationId xmlns:p14="http://schemas.microsoft.com/office/powerpoint/2010/main" val="26592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17" name="Footer Placeholder 16"/>
          <p:cNvSpPr>
            <a:spLocks noGrp="1"/>
          </p:cNvSpPr>
          <p:nvPr>
            <p:ph type="ftr" sz="quarter" idx="11"/>
          </p:nvPr>
        </p:nvSpPr>
        <p:spPr/>
        <p:txBody>
          <a:bodyPr/>
          <a:lstStyle/>
          <a:p>
            <a:endParaRPr lang="en-AU" dirty="0"/>
          </a:p>
        </p:txBody>
      </p:sp>
      <p:sp>
        <p:nvSpPr>
          <p:cNvPr id="29" name="Slide Number Placeholder 28"/>
          <p:cNvSpPr>
            <a:spLocks noGrp="1"/>
          </p:cNvSpPr>
          <p:nvPr>
            <p:ph type="sldNum" sz="quarter" idx="12"/>
          </p:nvPr>
        </p:nvSpPr>
        <p:spPr/>
        <p:txBody>
          <a:bodyPr/>
          <a:lstStyle/>
          <a:p>
            <a:fld id="{5A1B5E19-3F4D-4334-899A-E3C6F919A57D}" type="slidenum">
              <a:rPr lang="en-AU" smtClean="0"/>
              <a:t>‹#›</a:t>
            </a:fld>
            <a:endParaRPr lang="en-AU"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a:xfrm>
            <a:off x="7924800" y="6416675"/>
            <a:ext cx="762000" cy="365125"/>
          </a:xfrm>
        </p:spPr>
        <p:txBody>
          <a:bodyPr/>
          <a:lstStyle/>
          <a:p>
            <a:fld id="{5A1B5E19-3F4D-4334-899A-E3C6F919A57D}" type="slidenum">
              <a:rPr lang="en-AU" smtClean="0"/>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9504DA-1834-46F4-AFAE-43A44B74D83E}" type="datetimeFigureOut">
              <a:rPr lang="en-AU" smtClean="0"/>
              <a:t>10/09/2015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1B5E19-3F4D-4334-899A-E3C6F919A57D}" type="slidenum">
              <a:rPr lang="en-AU" smtClean="0"/>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69504DA-1834-46F4-AFAE-43A44B74D83E}" type="datetimeFigureOut">
              <a:rPr lang="en-AU" smtClean="0"/>
              <a:t>10/09/2015</a:t>
            </a:fld>
            <a:endParaRPr lang="en-AU"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AU"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A1B5E19-3F4D-4334-899A-E3C6F919A57D}" type="slidenum">
              <a:rPr lang="en-AU" smtClean="0"/>
              <a:t>‹#›</a:t>
            </a:fld>
            <a:endParaRPr lang="en-AU" dirty="0"/>
          </a:p>
        </p:txBody>
      </p:sp>
    </p:spTree>
  </p:cSld>
  <p:clrMap bg1="dk1" tx1="lt1" bg2="dk2" tx2="lt2" accent1="accent1" accent2="accent2" accent3="accent3" accent4="accent4" accent5="accent5" accent6="accent6" hlink="hlink" folHlink="folHlink"/>
  <p:sldLayoutIdLst>
    <p:sldLayoutId id="2147484465" r:id="rId1"/>
    <p:sldLayoutId id="2147484466" r:id="rId2"/>
    <p:sldLayoutId id="2147484467" r:id="rId3"/>
    <p:sldLayoutId id="2147484468" r:id="rId4"/>
    <p:sldLayoutId id="2147484469" r:id="rId5"/>
    <p:sldLayoutId id="2147484470" r:id="rId6"/>
    <p:sldLayoutId id="2147484471" r:id="rId7"/>
    <p:sldLayoutId id="2147484472" r:id="rId8"/>
    <p:sldLayoutId id="2147484473" r:id="rId9"/>
    <p:sldLayoutId id="2147484474" r:id="rId10"/>
    <p:sldLayoutId id="214748447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ATSIHEACSecretariat@education.gov.a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spect="1"/>
          </p:cNvSpPr>
          <p:nvPr/>
        </p:nvSpPr>
        <p:spPr>
          <a:xfrm>
            <a:off x="-4531837" y="620666"/>
            <a:ext cx="52975937" cy="646331"/>
          </a:xfrm>
          <a:prstGeom prst="rect">
            <a:avLst/>
          </a:prstGeom>
        </p:spPr>
        <p:txBody>
          <a:bodyPr wrap="square">
            <a:spAutoFit/>
          </a:bodyPr>
          <a:lstStyle/>
          <a:p>
            <a:pPr algn="ctr"/>
            <a:r>
              <a:rPr lang="en-AU" b="1" dirty="0"/>
              <a:t>Aboriginal and Torres Strait Islander Higher Education Advisory Council</a:t>
            </a:r>
            <a:endParaRPr lang="en-AU" dirty="0"/>
          </a:p>
          <a:p>
            <a:pPr algn="ctr"/>
            <a:r>
              <a:rPr lang="en-AU" b="1" dirty="0"/>
              <a:t>Indigenous Leaders Forum</a:t>
            </a:r>
            <a:endParaRPr lang="en-AU" dirty="0"/>
          </a:p>
        </p:txBody>
      </p:sp>
      <p:sp>
        <p:nvSpPr>
          <p:cNvPr id="7" name="TextBox 6"/>
          <p:cNvSpPr txBox="1"/>
          <p:nvPr/>
        </p:nvSpPr>
        <p:spPr>
          <a:xfrm>
            <a:off x="323528" y="1052736"/>
            <a:ext cx="8568952" cy="4524316"/>
          </a:xfrm>
          <a:prstGeom prst="rect">
            <a:avLst/>
          </a:prstGeom>
          <a:noFill/>
        </p:spPr>
        <p:txBody>
          <a:bodyPr wrap="square" rtlCol="0">
            <a:spAutoFit/>
          </a:bodyPr>
          <a:lstStyle/>
          <a:p>
            <a:pPr algn="ctr"/>
            <a:r>
              <a:rPr lang="en-AU" sz="3200" dirty="0" smtClean="0"/>
              <a:t>Aboriginal and Torres Strait Islander Higher Education Advisory Council</a:t>
            </a:r>
            <a:r>
              <a:rPr lang="en-AU" sz="3200" b="1" dirty="0" smtClean="0">
                <a:solidFill>
                  <a:srgbClr val="FFFFFF"/>
                </a:solidFill>
              </a:rPr>
              <a:t>.</a:t>
            </a:r>
          </a:p>
          <a:p>
            <a:pPr algn="ctr"/>
            <a:endParaRPr lang="en-AU" sz="2000" b="1" dirty="0" smtClean="0">
              <a:solidFill>
                <a:srgbClr val="FFFFFF"/>
              </a:solidFill>
            </a:endParaRPr>
          </a:p>
          <a:p>
            <a:pPr algn="ctr"/>
            <a:r>
              <a:rPr lang="en-AU" sz="2400" b="1" dirty="0" smtClean="0">
                <a:solidFill>
                  <a:srgbClr val="FFFFFF"/>
                </a:solidFill>
              </a:rPr>
              <a:t>Universities </a:t>
            </a:r>
            <a:r>
              <a:rPr lang="en-AU" sz="2400" b="1" smtClean="0">
                <a:solidFill>
                  <a:srgbClr val="FFFFFF"/>
                </a:solidFill>
              </a:rPr>
              <a:t>Australia March </a:t>
            </a:r>
            <a:r>
              <a:rPr lang="en-AU" sz="2400" b="1" dirty="0" smtClean="0">
                <a:solidFill>
                  <a:srgbClr val="FFFFFF"/>
                </a:solidFill>
              </a:rPr>
              <a:t>2015</a:t>
            </a:r>
          </a:p>
          <a:p>
            <a:pPr algn="ctr"/>
            <a:endParaRPr lang="en-AU" b="1" dirty="0">
              <a:solidFill>
                <a:srgbClr val="FFFFFF"/>
              </a:solidFill>
            </a:endParaRPr>
          </a:p>
          <a:p>
            <a:pPr algn="ctr"/>
            <a:endParaRPr lang="en-AU" b="1" dirty="0" smtClean="0">
              <a:solidFill>
                <a:srgbClr val="FFFFFF"/>
              </a:solidFill>
            </a:endParaRPr>
          </a:p>
          <a:p>
            <a:pPr algn="ctr"/>
            <a:endParaRPr lang="en-AU" b="1" dirty="0" smtClean="0">
              <a:solidFill>
                <a:srgbClr val="FFFFFF"/>
              </a:solidFill>
            </a:endParaRPr>
          </a:p>
          <a:p>
            <a:pPr algn="ctr"/>
            <a:endParaRPr lang="en-AU" b="1" dirty="0">
              <a:solidFill>
                <a:srgbClr val="FFFFFF"/>
              </a:solidFill>
            </a:endParaRPr>
          </a:p>
          <a:p>
            <a:pPr algn="ctr"/>
            <a:endParaRPr lang="en-AU" b="1" dirty="0">
              <a:solidFill>
                <a:srgbClr val="FFFFFF"/>
              </a:solidFill>
            </a:endParaRPr>
          </a:p>
          <a:p>
            <a:pPr algn="ctr"/>
            <a:endParaRPr lang="en-AU" b="1" dirty="0" smtClean="0">
              <a:solidFill>
                <a:srgbClr val="FFFFFF"/>
              </a:solidFill>
            </a:endParaRPr>
          </a:p>
          <a:p>
            <a:r>
              <a:rPr lang="en-AU" b="1" i="1" dirty="0" smtClean="0">
                <a:solidFill>
                  <a:srgbClr val="E2AC00"/>
                </a:solidFill>
              </a:rPr>
              <a:t>Professor Ian Anderson</a:t>
            </a:r>
          </a:p>
          <a:p>
            <a:r>
              <a:rPr lang="en-AU" b="1" i="1" dirty="0" smtClean="0">
                <a:solidFill>
                  <a:srgbClr val="E2AC00"/>
                </a:solidFill>
              </a:rPr>
              <a:t>Co-Chair</a:t>
            </a:r>
          </a:p>
          <a:p>
            <a:r>
              <a:rPr lang="en-AU" b="1" i="1" dirty="0" smtClean="0">
                <a:solidFill>
                  <a:srgbClr val="E2AC00"/>
                </a:solidFill>
              </a:rPr>
              <a:t>Aboriginal </a:t>
            </a:r>
            <a:r>
              <a:rPr lang="en-AU" b="1" i="1" dirty="0">
                <a:solidFill>
                  <a:srgbClr val="E2AC00"/>
                </a:solidFill>
              </a:rPr>
              <a:t>and Torres Strait Islander </a:t>
            </a:r>
            <a:endParaRPr lang="en-AU" b="1" i="1" dirty="0" smtClean="0">
              <a:solidFill>
                <a:srgbClr val="E2AC00"/>
              </a:solidFill>
            </a:endParaRPr>
          </a:p>
          <a:p>
            <a:r>
              <a:rPr lang="en-AU" b="1" i="1" dirty="0" smtClean="0">
                <a:solidFill>
                  <a:srgbClr val="E2AC00"/>
                </a:solidFill>
              </a:rPr>
              <a:t>Higher </a:t>
            </a:r>
            <a:r>
              <a:rPr lang="en-AU" b="1" i="1" dirty="0">
                <a:solidFill>
                  <a:srgbClr val="E2AC00"/>
                </a:solidFill>
              </a:rPr>
              <a:t>Education Advisory </a:t>
            </a:r>
            <a:r>
              <a:rPr lang="en-AU" b="1" i="1" dirty="0" smtClean="0">
                <a:solidFill>
                  <a:srgbClr val="E2AC00"/>
                </a:solidFill>
              </a:rPr>
              <a:t>Council</a:t>
            </a:r>
            <a:endParaRPr lang="en-AU" i="1" dirty="0">
              <a:solidFill>
                <a:srgbClr val="E2AC00"/>
              </a:solidFill>
            </a:endParaRPr>
          </a:p>
        </p:txBody>
      </p:sp>
    </p:spTree>
    <p:extLst>
      <p:ext uri="{BB962C8B-B14F-4D97-AF65-F5344CB8AC3E}">
        <p14:creationId xmlns:p14="http://schemas.microsoft.com/office/powerpoint/2010/main" val="1900411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272" y="836712"/>
            <a:ext cx="8208912" cy="4462760"/>
          </a:xfrm>
          <a:prstGeom prst="rect">
            <a:avLst/>
          </a:prstGeom>
        </p:spPr>
        <p:txBody>
          <a:bodyPr wrap="square">
            <a:spAutoFit/>
          </a:bodyPr>
          <a:lstStyle/>
          <a:p>
            <a:pPr lvl="1" algn="ctr"/>
            <a:r>
              <a:rPr lang="en-AU" sz="2800" dirty="0" smtClean="0">
                <a:latin typeface="Calibri"/>
                <a:cs typeface="Calibri"/>
              </a:rPr>
              <a:t>Progress</a:t>
            </a:r>
          </a:p>
          <a:p>
            <a:pPr lvl="1" algn="ctr"/>
            <a:endParaRPr lang="en-AU" sz="2800" dirty="0">
              <a:latin typeface="Calibri"/>
              <a:cs typeface="Calibri"/>
            </a:endParaRPr>
          </a:p>
          <a:p>
            <a:pPr marL="285750" indent="-285750">
              <a:buFont typeface="Arial" panose="020B0604020202020204" pitchFamily="34" charset="0"/>
              <a:buChar char="•"/>
            </a:pPr>
            <a:r>
              <a:rPr lang="en-AU" dirty="0" smtClean="0">
                <a:latin typeface="Calibri" panose="020F0502020204030204" pitchFamily="34" charset="0"/>
                <a:cs typeface="Calibri" panose="020F0502020204030204" pitchFamily="34" charset="0"/>
              </a:rPr>
              <a:t>ATSIHEAC activities and priorities are targeted towards that vision by facilitating collaborations and identifying actions to accelerate change.</a:t>
            </a:r>
          </a:p>
          <a:p>
            <a:endParaRPr lang="en-AU" dirty="0" smtClean="0">
              <a:latin typeface="Calibri" panose="020F0502020204030204" pitchFamily="34" charset="0"/>
              <a:cs typeface="Calibri" panose="020F0502020204030204" pitchFamily="34" charset="0"/>
            </a:endParaRPr>
          </a:p>
          <a:p>
            <a:pPr marL="742950" lvl="1" indent="-285750">
              <a:spcAft>
                <a:spcPts val="600"/>
              </a:spcAft>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University consultations</a:t>
            </a:r>
          </a:p>
          <a:p>
            <a:pPr marL="742950" lvl="1" indent="-285750">
              <a:spcAft>
                <a:spcPts val="600"/>
              </a:spcAft>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STEM and Business </a:t>
            </a:r>
            <a:r>
              <a:rPr lang="en-AU" dirty="0">
                <a:latin typeface="Calibri" panose="020F0502020204030204" pitchFamily="34" charset="0"/>
                <a:cs typeface="Calibri" panose="020F0502020204030204" pitchFamily="34" charset="0"/>
              </a:rPr>
              <a:t>roundtables</a:t>
            </a:r>
          </a:p>
          <a:p>
            <a:pPr marL="742950" lvl="1" indent="-285750">
              <a:spcAft>
                <a:spcPts val="600"/>
              </a:spcAft>
              <a:buFont typeface="Courier New" panose="02070309020205020404" pitchFamily="49" charset="0"/>
              <a:buChar char="o"/>
            </a:pPr>
            <a:r>
              <a:rPr lang="en-AU" dirty="0">
                <a:latin typeface="Calibri" panose="020F0502020204030204" pitchFamily="34" charset="0"/>
                <a:cs typeface="Calibri" panose="020F0502020204030204" pitchFamily="34" charset="0"/>
              </a:rPr>
              <a:t>Performance frameworks</a:t>
            </a:r>
          </a:p>
          <a:p>
            <a:pPr marL="742950" lvl="1" indent="-285750">
              <a:spcAft>
                <a:spcPts val="600"/>
              </a:spcAft>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Academic </a:t>
            </a:r>
            <a:r>
              <a:rPr lang="en-AU" dirty="0">
                <a:latin typeface="Calibri" panose="020F0502020204030204" pitchFamily="34" charset="0"/>
                <a:cs typeface="Calibri" panose="020F0502020204030204" pitchFamily="34" charset="0"/>
              </a:rPr>
              <a:t>workforce</a:t>
            </a:r>
          </a:p>
          <a:p>
            <a:pPr marL="742950" lvl="1" indent="-285750">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Policy forum</a:t>
            </a:r>
            <a:endParaRPr lang="en-AU"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dirty="0" smtClean="0">
              <a:latin typeface="Calibri" panose="020F0502020204030204" pitchFamily="34" charset="0"/>
              <a:cs typeface="Calibri" panose="020F0502020204030204" pitchFamily="34" charset="0"/>
            </a:endParaRPr>
          </a:p>
          <a:p>
            <a:endParaRPr lang="en-AU" dirty="0"/>
          </a:p>
          <a:p>
            <a:pPr lvl="1"/>
            <a:endParaRPr lang="en-AU" sz="2800" dirty="0">
              <a:latin typeface="Calibri"/>
              <a:cs typeface="Calibri"/>
            </a:endParaRPr>
          </a:p>
        </p:txBody>
      </p:sp>
    </p:spTree>
    <p:extLst>
      <p:ext uri="{BB962C8B-B14F-4D97-AF65-F5344CB8AC3E}">
        <p14:creationId xmlns:p14="http://schemas.microsoft.com/office/powerpoint/2010/main" val="488982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272" y="548680"/>
            <a:ext cx="8208912" cy="5570756"/>
          </a:xfrm>
          <a:prstGeom prst="rect">
            <a:avLst/>
          </a:prstGeom>
        </p:spPr>
        <p:txBody>
          <a:bodyPr wrap="square">
            <a:spAutoFit/>
          </a:bodyPr>
          <a:lstStyle/>
          <a:p>
            <a:pPr lvl="1" algn="ctr"/>
            <a:r>
              <a:rPr lang="en-AU" sz="2800" dirty="0" smtClean="0">
                <a:latin typeface="Calibri"/>
                <a:cs typeface="Calibri"/>
              </a:rPr>
              <a:t>University visits</a:t>
            </a:r>
          </a:p>
          <a:p>
            <a:pPr lvl="1" algn="ctr"/>
            <a:endParaRPr lang="en-AU" sz="2800" dirty="0">
              <a:latin typeface="Calibri"/>
              <a:cs typeface="Calibri"/>
            </a:endParaRPr>
          </a:p>
          <a:p>
            <a:pPr marL="285750" indent="-285750">
              <a:spcAft>
                <a:spcPts val="600"/>
              </a:spcAft>
              <a:buFont typeface="Arial" panose="020B0604020202020204" pitchFamily="34" charset="0"/>
              <a:buChar char="•"/>
            </a:pPr>
            <a:r>
              <a:rPr lang="en-AU" dirty="0" smtClean="0">
                <a:latin typeface="Calibri" panose="020F0502020204030204" pitchFamily="34" charset="0"/>
                <a:cs typeface="Calibri" panose="020F0502020204030204" pitchFamily="34" charset="0"/>
              </a:rPr>
              <a:t>Met with almost all universities over the past 18 months</a:t>
            </a:r>
          </a:p>
          <a:p>
            <a:pPr marL="742950" lvl="1" indent="-285750">
              <a:spcAft>
                <a:spcPts val="600"/>
              </a:spcAft>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Some best practice emerging</a:t>
            </a:r>
          </a:p>
          <a:p>
            <a:pPr marL="742950" lvl="1" indent="-285750">
              <a:spcAft>
                <a:spcPts val="600"/>
              </a:spcAft>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Need for information exchange mechanisms</a:t>
            </a:r>
          </a:p>
          <a:p>
            <a:pPr marL="742950" lvl="1" indent="-285750">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Effective leadership essential</a:t>
            </a:r>
            <a:endParaRPr lang="en-AU"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dirty="0" smtClean="0">
                <a:latin typeface="Calibri" panose="020F0502020204030204" pitchFamily="34" charset="0"/>
                <a:cs typeface="Calibri" panose="020F0502020204030204" pitchFamily="34" charset="0"/>
              </a:rPr>
              <a:t>Outcomes of visits are being synthesised into a report to assist Council in development of advice to government</a:t>
            </a:r>
          </a:p>
          <a:p>
            <a:endParaRPr lang="en-AU"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dirty="0" smtClean="0">
                <a:latin typeface="Calibri" panose="020F0502020204030204" pitchFamily="34" charset="0"/>
                <a:cs typeface="Calibri" panose="020F0502020204030204" pitchFamily="34" charset="0"/>
              </a:rPr>
              <a:t>Visits are also informing the development of a report on successful whole-of-university approaches.</a:t>
            </a:r>
          </a:p>
          <a:p>
            <a:pPr marL="742950" lvl="1" indent="-285750">
              <a:buFont typeface="Arial" panose="020B0604020202020204" pitchFamily="34" charset="0"/>
              <a:buChar char="•"/>
            </a:pPr>
            <a:r>
              <a:rPr lang="en-AU" dirty="0" smtClean="0">
                <a:latin typeface="Calibri" panose="020F0502020204030204" pitchFamily="34" charset="0"/>
                <a:cs typeface="Calibri" panose="020F0502020204030204" pitchFamily="34" charset="0"/>
              </a:rPr>
              <a:t>Will include high level principles to guide development and implementation of universities’ own models</a:t>
            </a:r>
          </a:p>
          <a:p>
            <a:pPr marL="285750" indent="-285750">
              <a:buFont typeface="Arial" panose="020B0604020202020204" pitchFamily="34" charset="0"/>
              <a:buChar char="•"/>
            </a:pPr>
            <a:endParaRPr lang="en-AU" dirty="0" smtClean="0"/>
          </a:p>
          <a:p>
            <a:endParaRPr lang="en-AU" dirty="0"/>
          </a:p>
          <a:p>
            <a:pPr lvl="1"/>
            <a:endParaRPr lang="en-AU" sz="2800" dirty="0">
              <a:latin typeface="Calibri"/>
              <a:cs typeface="Calibri"/>
            </a:endParaRPr>
          </a:p>
        </p:txBody>
      </p:sp>
    </p:spTree>
    <p:extLst>
      <p:ext uri="{BB962C8B-B14F-4D97-AF65-F5344CB8AC3E}">
        <p14:creationId xmlns:p14="http://schemas.microsoft.com/office/powerpoint/2010/main" val="3329142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692696"/>
            <a:ext cx="7776864" cy="4872103"/>
          </a:xfrm>
          <a:prstGeom prst="rect">
            <a:avLst/>
          </a:prstGeom>
        </p:spPr>
        <p:txBody>
          <a:bodyPr wrap="square">
            <a:spAutoFit/>
          </a:bodyPr>
          <a:lstStyle/>
          <a:p>
            <a:pPr algn="ctr"/>
            <a:r>
              <a:rPr lang="en-AU" sz="2800" b="1" dirty="0" smtClean="0">
                <a:latin typeface="Calibri"/>
                <a:cs typeface="Calibri"/>
              </a:rPr>
              <a:t>Broadening Pathways – STEM and business</a:t>
            </a:r>
            <a:endParaRPr lang="en-AU" sz="2800" b="1" dirty="0">
              <a:latin typeface="Calibri"/>
              <a:cs typeface="Calibri"/>
            </a:endParaRPr>
          </a:p>
          <a:p>
            <a:endParaRPr lang="en-AU" sz="2800" b="1" dirty="0" smtClean="0">
              <a:latin typeface="Calibri"/>
              <a:cs typeface="Calibri"/>
            </a:endParaRPr>
          </a:p>
          <a:p>
            <a:pPr marL="342900" indent="-342900">
              <a:lnSpc>
                <a:spcPct val="120000"/>
              </a:lnSpc>
              <a:buFont typeface="Arial" panose="020B0604020202020204" pitchFamily="34" charset="0"/>
              <a:buChar char="•"/>
            </a:pPr>
            <a:r>
              <a:rPr lang="en-AU" sz="2000" dirty="0" smtClean="0">
                <a:latin typeface="Calibri"/>
                <a:cs typeface="Calibri"/>
              </a:rPr>
              <a:t>STEM is a determining pathway, especially for professions. Council’s approach aims to:</a:t>
            </a:r>
          </a:p>
          <a:p>
            <a:pPr marL="800100" lvl="1" indent="-342900">
              <a:lnSpc>
                <a:spcPct val="120000"/>
              </a:lnSpc>
              <a:buFont typeface="Courier New" panose="02070309020205020404" pitchFamily="49" charset="0"/>
              <a:buChar char="o"/>
            </a:pPr>
            <a:r>
              <a:rPr lang="en-AU" sz="2000" dirty="0" smtClean="0">
                <a:latin typeface="Calibri"/>
                <a:cs typeface="Calibri"/>
              </a:rPr>
              <a:t>Embed Indigenous STEM in national policy agenda</a:t>
            </a:r>
          </a:p>
          <a:p>
            <a:pPr marL="800100" lvl="1" indent="-342900">
              <a:lnSpc>
                <a:spcPct val="120000"/>
              </a:lnSpc>
              <a:buFont typeface="Courier New" panose="02070309020205020404" pitchFamily="49" charset="0"/>
              <a:buChar char="o"/>
            </a:pPr>
            <a:r>
              <a:rPr lang="en-AU" sz="2000" dirty="0" smtClean="0">
                <a:latin typeface="Calibri"/>
                <a:cs typeface="Calibri"/>
              </a:rPr>
              <a:t>Move conversation towards targeted intervention</a:t>
            </a:r>
          </a:p>
          <a:p>
            <a:pPr marL="800100" lvl="1" indent="-342900">
              <a:lnSpc>
                <a:spcPct val="120000"/>
              </a:lnSpc>
              <a:buFont typeface="Courier New" panose="02070309020205020404" pitchFamily="49" charset="0"/>
              <a:buChar char="o"/>
            </a:pPr>
            <a:r>
              <a:rPr lang="en-AU" sz="2000" dirty="0" smtClean="0">
                <a:latin typeface="Calibri"/>
                <a:cs typeface="Calibri"/>
              </a:rPr>
              <a:t>Build partnership between leading players</a:t>
            </a:r>
          </a:p>
          <a:p>
            <a:pPr marL="800100" lvl="1" indent="-342900">
              <a:lnSpc>
                <a:spcPct val="120000"/>
              </a:lnSpc>
              <a:spcAft>
                <a:spcPts val="600"/>
              </a:spcAft>
              <a:buFont typeface="Courier New" panose="02070309020205020404" pitchFamily="49" charset="0"/>
              <a:buChar char="o"/>
            </a:pPr>
            <a:r>
              <a:rPr lang="en-AU" sz="2000" dirty="0" smtClean="0">
                <a:latin typeface="Calibri"/>
                <a:cs typeface="Calibri"/>
              </a:rPr>
              <a:t>Provide evidence base for accelerated change</a:t>
            </a:r>
            <a:endParaRPr lang="en-AU" sz="2000" dirty="0">
              <a:latin typeface="Calibri"/>
              <a:cs typeface="Calibri"/>
            </a:endParaRPr>
          </a:p>
          <a:p>
            <a:pPr marL="342900" indent="-342900">
              <a:lnSpc>
                <a:spcPct val="120000"/>
              </a:lnSpc>
              <a:buFont typeface="Arial" panose="020B0604020202020204" pitchFamily="34" charset="0"/>
              <a:buChar char="•"/>
            </a:pPr>
            <a:r>
              <a:rPr lang="en-AU" sz="2000" dirty="0" smtClean="0">
                <a:latin typeface="Calibri"/>
                <a:cs typeface="Calibri"/>
              </a:rPr>
              <a:t>Business </a:t>
            </a:r>
            <a:r>
              <a:rPr lang="en-AU" sz="2000" dirty="0">
                <a:latin typeface="Calibri"/>
                <a:cs typeface="Calibri"/>
              </a:rPr>
              <a:t>roundtable </a:t>
            </a:r>
            <a:r>
              <a:rPr lang="en-AU" sz="2000" dirty="0" smtClean="0">
                <a:latin typeface="Calibri"/>
                <a:cs typeface="Calibri"/>
              </a:rPr>
              <a:t>in planning for April 2015. Also aims to build coalition of key players to identify targeted actions for accelerated change.</a:t>
            </a:r>
            <a:endParaRPr lang="en-AU" sz="2000" dirty="0">
              <a:latin typeface="Calibri"/>
              <a:cs typeface="Calibri"/>
            </a:endParaRPr>
          </a:p>
          <a:p>
            <a:pPr>
              <a:lnSpc>
                <a:spcPct val="120000"/>
              </a:lnSpc>
            </a:pPr>
            <a:endParaRPr lang="en-AU" sz="2800" dirty="0">
              <a:latin typeface="Calibri"/>
              <a:cs typeface="Calibri"/>
            </a:endParaRPr>
          </a:p>
        </p:txBody>
      </p:sp>
    </p:spTree>
    <p:extLst>
      <p:ext uri="{BB962C8B-B14F-4D97-AF65-F5344CB8AC3E}">
        <p14:creationId xmlns:p14="http://schemas.microsoft.com/office/powerpoint/2010/main" val="2090736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7644" y="404664"/>
            <a:ext cx="7272808" cy="5863144"/>
          </a:xfrm>
          <a:prstGeom prst="rect">
            <a:avLst/>
          </a:prstGeom>
        </p:spPr>
        <p:txBody>
          <a:bodyPr wrap="square">
            <a:spAutoFit/>
          </a:bodyPr>
          <a:lstStyle/>
          <a:p>
            <a:pPr algn="ctr">
              <a:lnSpc>
                <a:spcPct val="120000"/>
              </a:lnSpc>
            </a:pPr>
            <a:r>
              <a:rPr lang="en-AU" sz="2800" b="1" dirty="0" smtClean="0">
                <a:latin typeface="Calibri"/>
                <a:cs typeface="Calibri"/>
              </a:rPr>
              <a:t>Performance frameworks</a:t>
            </a:r>
          </a:p>
          <a:p>
            <a:pPr marL="342900" indent="-342900">
              <a:lnSpc>
                <a:spcPct val="120000"/>
              </a:lnSpc>
              <a:spcAft>
                <a:spcPts val="600"/>
              </a:spcAft>
              <a:buFont typeface="Arial" panose="020B0604020202020204" pitchFamily="34" charset="0"/>
              <a:buChar char="•"/>
            </a:pPr>
            <a:r>
              <a:rPr lang="en-AU" sz="2000" dirty="0" smtClean="0">
                <a:latin typeface="Calibri"/>
                <a:cs typeface="Calibri"/>
              </a:rPr>
              <a:t>Working with project at National Centre for Student Equity in higher education </a:t>
            </a:r>
            <a:r>
              <a:rPr lang="en-AU" sz="2000" dirty="0" smtClean="0"/>
              <a:t>to </a:t>
            </a:r>
            <a:r>
              <a:rPr lang="en-AU" sz="2000" dirty="0"/>
              <a:t>develop a conceptually-based performance measurement framework for equity (</a:t>
            </a:r>
            <a:r>
              <a:rPr lang="en-AU" sz="2000" dirty="0" err="1"/>
              <a:t>MFE</a:t>
            </a:r>
            <a:r>
              <a:rPr lang="en-AU" sz="2000" dirty="0"/>
              <a:t>) in higher education</a:t>
            </a:r>
            <a:r>
              <a:rPr lang="en-AU" sz="2000" dirty="0" smtClean="0">
                <a:latin typeface="Calibri"/>
                <a:cs typeface="Calibri"/>
              </a:rPr>
              <a:t> .</a:t>
            </a:r>
          </a:p>
          <a:p>
            <a:pPr marL="342900" indent="-342900">
              <a:lnSpc>
                <a:spcPct val="120000"/>
              </a:lnSpc>
              <a:spcAft>
                <a:spcPts val="600"/>
              </a:spcAft>
              <a:buFont typeface="Arial" panose="020B0604020202020204" pitchFamily="34" charset="0"/>
              <a:buChar char="•"/>
            </a:pPr>
            <a:r>
              <a:rPr lang="en-AU" sz="2000" dirty="0" smtClean="0">
                <a:latin typeface="Calibri"/>
                <a:cs typeface="Calibri"/>
              </a:rPr>
              <a:t>Focussing on how to ensure that performance framework maps to the sorts of outcomes envisaged in the </a:t>
            </a:r>
            <a:r>
              <a:rPr lang="en-AU" sz="2000" i="1" dirty="0" smtClean="0">
                <a:latin typeface="Calibri"/>
                <a:cs typeface="Calibri"/>
              </a:rPr>
              <a:t>Review of Higher Education Access and Outcomes for Aboriginal and Torres Strait Islander People</a:t>
            </a:r>
            <a:r>
              <a:rPr lang="en-AU" sz="2000" dirty="0" smtClean="0">
                <a:latin typeface="Calibri"/>
                <a:cs typeface="Calibri"/>
              </a:rPr>
              <a:t>.</a:t>
            </a:r>
          </a:p>
          <a:p>
            <a:pPr marL="342900" indent="-342900">
              <a:lnSpc>
                <a:spcPct val="120000"/>
              </a:lnSpc>
              <a:spcAft>
                <a:spcPts val="600"/>
              </a:spcAft>
              <a:buFont typeface="Arial" panose="020B0604020202020204" pitchFamily="34" charset="0"/>
              <a:buChar char="•"/>
            </a:pPr>
            <a:r>
              <a:rPr lang="en-AU" sz="2000" dirty="0" smtClean="0">
                <a:latin typeface="Calibri"/>
                <a:cs typeface="Calibri"/>
              </a:rPr>
              <a:t>Important to pick up broader concept of success outlined above including systemic change.</a:t>
            </a:r>
          </a:p>
          <a:p>
            <a:pPr marL="342900" indent="-342900">
              <a:lnSpc>
                <a:spcPct val="120000"/>
              </a:lnSpc>
              <a:buFont typeface="Arial" panose="020B0604020202020204" pitchFamily="34" charset="0"/>
              <a:buChar char="•"/>
            </a:pPr>
            <a:endParaRPr lang="en-AU" sz="2000" dirty="0" smtClean="0">
              <a:latin typeface="Calibri"/>
              <a:cs typeface="Calibri"/>
            </a:endParaRPr>
          </a:p>
          <a:p>
            <a:pPr lvl="1">
              <a:lnSpc>
                <a:spcPct val="120000"/>
              </a:lnSpc>
            </a:pPr>
            <a:endParaRPr lang="en-AU" sz="2400" dirty="0" smtClean="0">
              <a:latin typeface="Calibri"/>
              <a:cs typeface="Calibri"/>
            </a:endParaRPr>
          </a:p>
          <a:p>
            <a:pPr>
              <a:lnSpc>
                <a:spcPct val="120000"/>
              </a:lnSpc>
            </a:pPr>
            <a:endParaRPr lang="en-AU" sz="2800" b="1" dirty="0">
              <a:latin typeface="Calibri"/>
              <a:cs typeface="Calibri"/>
            </a:endParaRPr>
          </a:p>
        </p:txBody>
      </p:sp>
    </p:spTree>
    <p:extLst>
      <p:ext uri="{BB962C8B-B14F-4D97-AF65-F5344CB8AC3E}">
        <p14:creationId xmlns:p14="http://schemas.microsoft.com/office/powerpoint/2010/main" val="3410985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7644" y="404664"/>
            <a:ext cx="7272808" cy="5987280"/>
          </a:xfrm>
          <a:prstGeom prst="rect">
            <a:avLst/>
          </a:prstGeom>
        </p:spPr>
        <p:txBody>
          <a:bodyPr wrap="square">
            <a:spAutoFit/>
          </a:bodyPr>
          <a:lstStyle/>
          <a:p>
            <a:pPr algn="ctr">
              <a:lnSpc>
                <a:spcPct val="120000"/>
              </a:lnSpc>
            </a:pPr>
            <a:r>
              <a:rPr lang="en-AU" sz="2800" b="1" dirty="0" smtClean="0">
                <a:latin typeface="Calibri"/>
                <a:cs typeface="Calibri"/>
              </a:rPr>
              <a:t>Academic workforce</a:t>
            </a:r>
          </a:p>
          <a:p>
            <a:pPr marL="342900" indent="-342900">
              <a:lnSpc>
                <a:spcPct val="120000"/>
              </a:lnSpc>
              <a:buFont typeface="Arial" panose="020B0604020202020204" pitchFamily="34" charset="0"/>
              <a:buChar char="•"/>
            </a:pPr>
            <a:r>
              <a:rPr lang="en-AU" sz="2000" dirty="0" smtClean="0">
                <a:latin typeface="Calibri"/>
                <a:cs typeface="Calibri"/>
              </a:rPr>
              <a:t>Commenced development of policy advice to address development of Indigenous academic workforce.</a:t>
            </a:r>
          </a:p>
          <a:p>
            <a:pPr marL="800100" lvl="1" indent="-342900">
              <a:lnSpc>
                <a:spcPct val="120000"/>
              </a:lnSpc>
              <a:buFont typeface="Courier New" panose="02070309020205020404" pitchFamily="49" charset="0"/>
              <a:buChar char="o"/>
            </a:pPr>
            <a:r>
              <a:rPr lang="en-AU" sz="2000" dirty="0" smtClean="0">
                <a:latin typeface="Calibri"/>
                <a:cs typeface="Calibri"/>
              </a:rPr>
              <a:t>Maximise PhD pipeline for Indigenous students</a:t>
            </a:r>
          </a:p>
          <a:p>
            <a:pPr marL="800100" lvl="1" indent="-342900">
              <a:lnSpc>
                <a:spcPct val="120000"/>
              </a:lnSpc>
              <a:buFont typeface="Courier New" panose="02070309020205020404" pitchFamily="49" charset="0"/>
              <a:buChar char="o"/>
            </a:pPr>
            <a:r>
              <a:rPr lang="en-AU" sz="2000" dirty="0" smtClean="0">
                <a:latin typeface="Calibri"/>
                <a:cs typeface="Calibri"/>
              </a:rPr>
              <a:t>Identify and clarify lateral entry pathways</a:t>
            </a:r>
          </a:p>
          <a:p>
            <a:pPr marL="800100" lvl="1" indent="-342900">
              <a:lnSpc>
                <a:spcPct val="120000"/>
              </a:lnSpc>
              <a:buFont typeface="Courier New" panose="02070309020205020404" pitchFamily="49" charset="0"/>
              <a:buChar char="o"/>
            </a:pPr>
            <a:r>
              <a:rPr lang="en-AU" sz="2000" dirty="0" smtClean="0">
                <a:latin typeface="Calibri"/>
                <a:cs typeface="Calibri"/>
              </a:rPr>
              <a:t>Description &amp; analysis of current Indigenous academic workforce and PhD cohort</a:t>
            </a:r>
          </a:p>
          <a:p>
            <a:pPr marL="800100" lvl="1" indent="-342900">
              <a:lnSpc>
                <a:spcPct val="120000"/>
              </a:lnSpc>
              <a:buFont typeface="Courier New" panose="02070309020205020404" pitchFamily="49" charset="0"/>
              <a:buChar char="o"/>
            </a:pPr>
            <a:r>
              <a:rPr lang="en-AU" sz="2000" dirty="0" smtClean="0">
                <a:latin typeface="Calibri"/>
                <a:cs typeface="Calibri"/>
              </a:rPr>
              <a:t>Strategies that are oriented towards the needs of a future academic workforce</a:t>
            </a:r>
          </a:p>
          <a:p>
            <a:pPr marL="800100" lvl="1" indent="-342900">
              <a:lnSpc>
                <a:spcPct val="120000"/>
              </a:lnSpc>
              <a:buFont typeface="Courier New" panose="02070309020205020404" pitchFamily="49" charset="0"/>
              <a:buChar char="o"/>
            </a:pPr>
            <a:r>
              <a:rPr lang="en-AU" sz="2000" dirty="0" smtClean="0">
                <a:latin typeface="Calibri"/>
                <a:cs typeface="Calibri"/>
              </a:rPr>
              <a:t>Addressing the policy barriers to success for future Indigenous academics</a:t>
            </a:r>
          </a:p>
          <a:p>
            <a:pPr marL="800100" lvl="1" indent="-342900">
              <a:lnSpc>
                <a:spcPct val="120000"/>
              </a:lnSpc>
              <a:buFont typeface="Courier New" panose="02070309020205020404" pitchFamily="49" charset="0"/>
              <a:buChar char="o"/>
            </a:pPr>
            <a:r>
              <a:rPr lang="en-AU" sz="2000" dirty="0" smtClean="0">
                <a:latin typeface="Calibri"/>
                <a:cs typeface="Calibri"/>
              </a:rPr>
              <a:t>Where and how Indigenous Employment strategy coordinators are developing supporting strategies</a:t>
            </a:r>
          </a:p>
          <a:p>
            <a:pPr marL="800100" lvl="1" indent="-342900">
              <a:lnSpc>
                <a:spcPct val="120000"/>
              </a:lnSpc>
              <a:buFont typeface="Courier New" panose="02070309020205020404" pitchFamily="49" charset="0"/>
              <a:buChar char="o"/>
            </a:pPr>
            <a:endParaRPr lang="en-AU" sz="2400" dirty="0" smtClean="0">
              <a:latin typeface="Calibri"/>
              <a:cs typeface="Calibri"/>
            </a:endParaRPr>
          </a:p>
          <a:p>
            <a:pPr>
              <a:lnSpc>
                <a:spcPct val="120000"/>
              </a:lnSpc>
            </a:pPr>
            <a:endParaRPr lang="en-AU" sz="2800" b="1" dirty="0">
              <a:latin typeface="Calibri"/>
              <a:cs typeface="Calibri"/>
            </a:endParaRPr>
          </a:p>
        </p:txBody>
      </p:sp>
    </p:spTree>
    <p:extLst>
      <p:ext uri="{BB962C8B-B14F-4D97-AF65-F5344CB8AC3E}">
        <p14:creationId xmlns:p14="http://schemas.microsoft.com/office/powerpoint/2010/main" val="3174891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2800" dirty="0"/>
              <a:t>Indigenous Academic Staff as a Proportion of All Academic Staff by Level 2001-2012</a:t>
            </a:r>
            <a:br>
              <a:rPr lang="en-AU" sz="2800" dirty="0"/>
            </a:br>
            <a:endParaRPr lang="en-AU" sz="2800" dirty="0"/>
          </a:p>
        </p:txBody>
      </p:sp>
      <p:graphicFrame>
        <p:nvGraphicFramePr>
          <p:cNvPr id="6" name="Content Placeholder 5" descr="Shows increases in proportions over the period for Senior and Above Senior Lecturer levels from around 0.4% to almost 0.6%.  Shows declines for Level A and Lecturer levels rfom around 1% to around 0.8% over the period." title="Indigenous Academic Staff as a Proportion of All Academic Staff by Level 2001-2012"/>
          <p:cNvGraphicFramePr>
            <a:graphicFrameLocks noGrp="1"/>
          </p:cNvGraphicFramePr>
          <p:nvPr>
            <p:ph idx="1"/>
            <p:extLst>
              <p:ext uri="{D42A27DB-BD31-4B8C-83A1-F6EECF244321}">
                <p14:modId xmlns:p14="http://schemas.microsoft.com/office/powerpoint/2010/main" val="2015695486"/>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0041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08504" cy="1196752"/>
          </a:xfrm>
        </p:spPr>
        <p:txBody>
          <a:bodyPr>
            <a:normAutofit fontScale="90000"/>
          </a:bodyPr>
          <a:lstStyle/>
          <a:p>
            <a:pPr>
              <a:spcBef>
                <a:spcPts val="1200"/>
              </a:spcBef>
            </a:pPr>
            <a:r>
              <a:rPr lang="en-US" sz="3100" dirty="0" smtClean="0"/>
              <a:t>Indigenous </a:t>
            </a:r>
            <a:r>
              <a:rPr lang="en-US" sz="3100" dirty="0" err="1" smtClean="0"/>
              <a:t>HDR</a:t>
            </a:r>
            <a:r>
              <a:rPr lang="en-US" sz="3100" dirty="0" smtClean="0"/>
              <a:t> </a:t>
            </a:r>
            <a:r>
              <a:rPr lang="en-US" sz="3100" dirty="0"/>
              <a:t/>
            </a:r>
            <a:br>
              <a:rPr lang="en-US" sz="3100" dirty="0"/>
            </a:br>
            <a:r>
              <a:rPr lang="en-US" sz="3100" dirty="0">
                <a:effectLst/>
              </a:rPr>
              <a:t>Commencements and Completions</a:t>
            </a:r>
            <a:r>
              <a:rPr lang="en-US" sz="3100" dirty="0"/>
              <a:t> 1989-2013 </a:t>
            </a:r>
            <a:endParaRPr lang="en-AU" dirty="0"/>
          </a:p>
        </p:txBody>
      </p:sp>
      <p:graphicFrame>
        <p:nvGraphicFramePr>
          <p:cNvPr id="6" name="Content Placeholder 5" descr="Shows growth from 1989 to 2013.  Commencements shows growth until 2012 with a drop in 2013.&#10;Completions shows slow growth from 1989 to 2011 with slow drop-off to 2013." title="Indigenous HDR Commencements and Completions 1989 - 2013"/>
          <p:cNvGraphicFramePr>
            <a:graphicFrameLocks noGrp="1"/>
          </p:cNvGraphicFramePr>
          <p:nvPr>
            <p:ph idx="1"/>
            <p:extLst>
              <p:ext uri="{D42A27DB-BD31-4B8C-83A1-F6EECF244321}">
                <p14:modId xmlns:p14="http://schemas.microsoft.com/office/powerpoint/2010/main" val="699521916"/>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6882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Autofit/>
          </a:bodyPr>
          <a:lstStyle/>
          <a:p>
            <a:r>
              <a:rPr lang="en-US" sz="3600" dirty="0"/>
              <a:t>Indigenous </a:t>
            </a:r>
            <a:r>
              <a:rPr lang="en-US" sz="3600" dirty="0" err="1"/>
              <a:t>HDR</a:t>
            </a:r>
            <a:r>
              <a:rPr lang="en-US" sz="3600" dirty="0"/>
              <a:t> Field of </a:t>
            </a:r>
            <a:r>
              <a:rPr lang="en-US" sz="3600" dirty="0" smtClean="0"/>
              <a:t>Education</a:t>
            </a:r>
            <a:endParaRPr lang="en-AU" sz="3600" dirty="0"/>
          </a:p>
        </p:txBody>
      </p:sp>
      <p:graphicFrame>
        <p:nvGraphicFramePr>
          <p:cNvPr id="4" name="Content Placeholder 3" descr="Shows largest in Society and Culture, followed by STEM &amp; related, clinical studies, other health, business, education, and others " title="Proportions of Indigenous HDR students by field of educatoin"/>
          <p:cNvGraphicFramePr>
            <a:graphicFrameLocks noGrp="1"/>
          </p:cNvGraphicFramePr>
          <p:nvPr>
            <p:ph idx="1"/>
            <p:extLst>
              <p:ext uri="{D42A27DB-BD31-4B8C-83A1-F6EECF244321}">
                <p14:modId xmlns:p14="http://schemas.microsoft.com/office/powerpoint/2010/main" val="174145061"/>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4615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7644" y="548680"/>
            <a:ext cx="7272808" cy="4016484"/>
          </a:xfrm>
          <a:prstGeom prst="rect">
            <a:avLst/>
          </a:prstGeom>
        </p:spPr>
        <p:txBody>
          <a:bodyPr wrap="square">
            <a:spAutoFit/>
          </a:bodyPr>
          <a:lstStyle/>
          <a:p>
            <a:pPr algn="ctr">
              <a:lnSpc>
                <a:spcPct val="120000"/>
              </a:lnSpc>
            </a:pPr>
            <a:r>
              <a:rPr lang="en-AU" sz="2800" b="1" dirty="0" smtClean="0">
                <a:latin typeface="Calibri"/>
                <a:cs typeface="Calibri"/>
              </a:rPr>
              <a:t>Policy forum</a:t>
            </a:r>
          </a:p>
          <a:p>
            <a:pPr marL="342900" indent="-342900">
              <a:lnSpc>
                <a:spcPct val="120000"/>
              </a:lnSpc>
              <a:spcAft>
                <a:spcPts val="600"/>
              </a:spcAft>
              <a:buFont typeface="Arial" panose="020B0604020202020204" pitchFamily="34" charset="0"/>
              <a:buChar char="•"/>
            </a:pPr>
            <a:r>
              <a:rPr lang="en-AU" sz="2000" dirty="0" smtClean="0">
                <a:latin typeface="Calibri"/>
                <a:cs typeface="Calibri"/>
              </a:rPr>
              <a:t>April 15 in Canberra.</a:t>
            </a:r>
          </a:p>
          <a:p>
            <a:pPr marL="342900" indent="-342900">
              <a:lnSpc>
                <a:spcPct val="120000"/>
              </a:lnSpc>
              <a:spcAft>
                <a:spcPts val="600"/>
              </a:spcAft>
              <a:buFont typeface="Arial" panose="020B0604020202020204" pitchFamily="34" charset="0"/>
              <a:buChar char="•"/>
            </a:pPr>
            <a:r>
              <a:rPr lang="en-AU" sz="2000" dirty="0" smtClean="0">
                <a:latin typeface="Calibri"/>
                <a:cs typeface="Calibri"/>
              </a:rPr>
              <a:t>Will pick up the various issues outlined here – focus is on how we can work together to share good practice and lessons learned since the 2012 Review. </a:t>
            </a:r>
          </a:p>
          <a:p>
            <a:pPr marL="342900" indent="-342900">
              <a:lnSpc>
                <a:spcPct val="120000"/>
              </a:lnSpc>
              <a:spcAft>
                <a:spcPts val="600"/>
              </a:spcAft>
              <a:buFont typeface="Arial" panose="020B0604020202020204" pitchFamily="34" charset="0"/>
              <a:buChar char="•"/>
            </a:pPr>
            <a:r>
              <a:rPr lang="en-AU" sz="2000" dirty="0" smtClean="0">
                <a:latin typeface="Calibri"/>
                <a:cs typeface="Calibri"/>
              </a:rPr>
              <a:t>Aims to identify what’s needed to accelerate change.</a:t>
            </a:r>
          </a:p>
          <a:p>
            <a:pPr marL="342900" indent="-342900">
              <a:lnSpc>
                <a:spcPct val="120000"/>
              </a:lnSpc>
              <a:buFont typeface="Arial" panose="020B0604020202020204" pitchFamily="34" charset="0"/>
              <a:buChar char="•"/>
            </a:pPr>
            <a:endParaRPr lang="en-AU" sz="2000" dirty="0" smtClean="0">
              <a:latin typeface="Calibri"/>
              <a:cs typeface="Calibri"/>
            </a:endParaRPr>
          </a:p>
          <a:p>
            <a:pPr lvl="1">
              <a:lnSpc>
                <a:spcPct val="120000"/>
              </a:lnSpc>
            </a:pPr>
            <a:endParaRPr lang="en-AU" sz="2400" dirty="0" smtClean="0">
              <a:latin typeface="Calibri"/>
              <a:cs typeface="Calibri"/>
            </a:endParaRPr>
          </a:p>
          <a:p>
            <a:pPr>
              <a:lnSpc>
                <a:spcPct val="120000"/>
              </a:lnSpc>
            </a:pPr>
            <a:endParaRPr lang="en-AU" sz="2800" b="1" dirty="0">
              <a:latin typeface="Calibri"/>
              <a:cs typeface="Calibri"/>
            </a:endParaRPr>
          </a:p>
        </p:txBody>
      </p:sp>
    </p:spTree>
    <p:extLst>
      <p:ext uri="{BB962C8B-B14F-4D97-AF65-F5344CB8AC3E}">
        <p14:creationId xmlns:p14="http://schemas.microsoft.com/office/powerpoint/2010/main" val="2234404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latin typeface="Calibri"/>
                <a:cs typeface="Calibri"/>
              </a:rPr>
              <a:t>Contacts:</a:t>
            </a:r>
          </a:p>
          <a:p>
            <a:pPr marR="235585" lvl="1">
              <a:spcBef>
                <a:spcPts val="200"/>
              </a:spcBef>
            </a:pPr>
            <a:r>
              <a:rPr lang="en-AU" sz="2800" b="1" dirty="0">
                <a:solidFill>
                  <a:prstClr val="white"/>
                </a:solidFill>
                <a:latin typeface="Calibri"/>
                <a:cs typeface="Calibri"/>
              </a:rPr>
              <a:t>ATSIHEAC Secretariat, Department of Education:</a:t>
            </a:r>
          </a:p>
          <a:p>
            <a:pPr marR="235585" lvl="1">
              <a:spcBef>
                <a:spcPts val="200"/>
              </a:spcBef>
            </a:pPr>
            <a:r>
              <a:rPr lang="en-AU" sz="2800" b="1" u="sng" dirty="0">
                <a:solidFill>
                  <a:srgbClr val="FFC000"/>
                </a:solidFill>
                <a:latin typeface="Calibri"/>
                <a:cs typeface="Calibri"/>
                <a:hlinkClick r:id="rId3"/>
              </a:rPr>
              <a:t>ATSIHEACSecretariat@</a:t>
            </a:r>
            <a:r>
              <a:rPr lang="en-AU" sz="2800" b="1" u="sng" dirty="0" smtClean="0">
                <a:solidFill>
                  <a:srgbClr val="FFC000"/>
                </a:solidFill>
                <a:latin typeface="Calibri"/>
                <a:cs typeface="Calibri"/>
                <a:hlinkClick r:id="rId3"/>
              </a:rPr>
              <a:t>education.gov.au</a:t>
            </a:r>
            <a:endParaRPr lang="en-AU" sz="2800" b="1" u="sng" dirty="0" smtClean="0">
              <a:solidFill>
                <a:srgbClr val="FFC000"/>
              </a:solidFill>
              <a:latin typeface="Calibri"/>
              <a:cs typeface="Calibri"/>
            </a:endParaRPr>
          </a:p>
          <a:p>
            <a:pPr marL="137160" marR="235585" indent="0">
              <a:spcBef>
                <a:spcPts val="200"/>
              </a:spcBef>
              <a:buNone/>
            </a:pPr>
            <a:endParaRPr lang="en-AU" b="1" dirty="0">
              <a:solidFill>
                <a:prstClr val="white"/>
              </a:solidFill>
            </a:endParaRPr>
          </a:p>
          <a:p>
            <a:pPr lvl="1"/>
            <a:endParaRPr lang="en-US" sz="2800" dirty="0">
              <a:latin typeface="Calibri"/>
              <a:cs typeface="Calibri"/>
            </a:endParaRPr>
          </a:p>
        </p:txBody>
      </p:sp>
    </p:spTree>
    <p:extLst>
      <p:ext uri="{BB962C8B-B14F-4D97-AF65-F5344CB8AC3E}">
        <p14:creationId xmlns:p14="http://schemas.microsoft.com/office/powerpoint/2010/main" val="1242895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embers of Council at Elders and Leaders Awards DinnerApril 2013" title="Members of Aboriginal and Torres Strait Islander Higher Education Advisory Council April 201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3218"/>
          <a:stretch/>
        </p:blipFill>
        <p:spPr bwMode="auto">
          <a:xfrm>
            <a:off x="0" y="692696"/>
            <a:ext cx="9144000" cy="344218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7504" y="4725144"/>
            <a:ext cx="8928991" cy="1200329"/>
          </a:xfrm>
          <a:prstGeom prst="rect">
            <a:avLst/>
          </a:prstGeom>
          <a:noFill/>
        </p:spPr>
        <p:txBody>
          <a:bodyPr wrap="square" rtlCol="0">
            <a:spAutoFit/>
          </a:bodyPr>
          <a:lstStyle/>
          <a:p>
            <a:pPr algn="ctr"/>
            <a:r>
              <a:rPr lang="en-AU" sz="2400" dirty="0" smtClean="0">
                <a:solidFill>
                  <a:srgbClr val="FFFFFF"/>
                </a:solidFill>
              </a:rPr>
              <a:t>Aboriginal and Torres Strait Islander </a:t>
            </a:r>
          </a:p>
          <a:p>
            <a:pPr algn="ctr"/>
            <a:r>
              <a:rPr lang="en-AU" sz="2400" dirty="0" smtClean="0">
                <a:solidFill>
                  <a:srgbClr val="FFFFFF"/>
                </a:solidFill>
              </a:rPr>
              <a:t>Higher Education Advisory Council </a:t>
            </a:r>
          </a:p>
          <a:p>
            <a:pPr algn="ctr"/>
            <a:r>
              <a:rPr lang="en-AU" sz="2400" dirty="0" smtClean="0">
                <a:solidFill>
                  <a:srgbClr val="FFFFFF"/>
                </a:solidFill>
              </a:rPr>
              <a:t>(The Council) </a:t>
            </a:r>
            <a:endParaRPr lang="en-AU" sz="2400" dirty="0">
              <a:solidFill>
                <a:srgbClr val="FFFFFF"/>
              </a:solidFill>
            </a:endParaRPr>
          </a:p>
        </p:txBody>
      </p:sp>
    </p:spTree>
    <p:extLst>
      <p:ext uri="{BB962C8B-B14F-4D97-AF65-F5344CB8AC3E}">
        <p14:creationId xmlns:p14="http://schemas.microsoft.com/office/powerpoint/2010/main" val="497998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52736"/>
            <a:ext cx="8208912" cy="4308872"/>
          </a:xfrm>
          <a:prstGeom prst="rect">
            <a:avLst/>
          </a:prstGeom>
        </p:spPr>
        <p:txBody>
          <a:bodyPr wrap="square">
            <a:spAutoFit/>
          </a:bodyPr>
          <a:lstStyle/>
          <a:p>
            <a:pPr lvl="1" algn="ctr"/>
            <a:r>
              <a:rPr lang="en-AU" sz="3200" b="1" dirty="0" smtClean="0">
                <a:latin typeface="Calibri"/>
                <a:cs typeface="Calibri"/>
              </a:rPr>
              <a:t>ATIHEAC strategic policy priorities</a:t>
            </a:r>
          </a:p>
          <a:p>
            <a:pPr lvl="1" algn="ctr"/>
            <a:endParaRPr lang="en-AU" sz="3200" dirty="0">
              <a:latin typeface="Calibri"/>
              <a:cs typeface="Calibri"/>
            </a:endParaRPr>
          </a:p>
          <a:p>
            <a:pPr marL="914400" lvl="1" indent="-457200">
              <a:lnSpc>
                <a:spcPct val="120000"/>
              </a:lnSpc>
              <a:buFont typeface="+mj-lt"/>
              <a:buAutoNum type="arabicPeriod"/>
            </a:pPr>
            <a:r>
              <a:rPr lang="en-AU" sz="2800" dirty="0" smtClean="0">
                <a:latin typeface="Calibri"/>
                <a:cs typeface="Calibri"/>
              </a:rPr>
              <a:t>Broadening access across the disciplines</a:t>
            </a:r>
            <a:endParaRPr lang="en-AU" sz="2800" dirty="0">
              <a:latin typeface="Calibri"/>
              <a:cs typeface="Calibri"/>
            </a:endParaRPr>
          </a:p>
          <a:p>
            <a:pPr marL="914400" lvl="1" indent="-457200">
              <a:lnSpc>
                <a:spcPct val="120000"/>
              </a:lnSpc>
              <a:buFont typeface="+mj-lt"/>
              <a:buAutoNum type="arabicPeriod"/>
            </a:pPr>
            <a:r>
              <a:rPr lang="en-AU" sz="2800" dirty="0" smtClean="0">
                <a:latin typeface="Calibri"/>
                <a:cs typeface="Calibri"/>
              </a:rPr>
              <a:t>Whole of University Strategy</a:t>
            </a:r>
          </a:p>
          <a:p>
            <a:pPr marL="914400" lvl="1" indent="-457200">
              <a:lnSpc>
                <a:spcPct val="120000"/>
              </a:lnSpc>
              <a:buFont typeface="+mj-lt"/>
              <a:buAutoNum type="arabicPeriod"/>
            </a:pPr>
            <a:r>
              <a:rPr lang="en-AU" sz="2800" dirty="0" smtClean="0">
                <a:latin typeface="Calibri"/>
                <a:cs typeface="Calibri"/>
              </a:rPr>
              <a:t>Academic Workforce</a:t>
            </a:r>
            <a:endParaRPr lang="en-AU" sz="2800" dirty="0">
              <a:latin typeface="Calibri"/>
              <a:cs typeface="Calibri"/>
            </a:endParaRPr>
          </a:p>
          <a:p>
            <a:pPr marL="914400" lvl="1" indent="-457200">
              <a:lnSpc>
                <a:spcPct val="120000"/>
              </a:lnSpc>
              <a:buFont typeface="+mj-lt"/>
              <a:buAutoNum type="arabicPeriod"/>
            </a:pPr>
            <a:r>
              <a:rPr lang="en-AU" sz="2800" dirty="0">
                <a:latin typeface="Calibri"/>
                <a:cs typeface="Calibri"/>
              </a:rPr>
              <a:t>Sustainable </a:t>
            </a:r>
            <a:r>
              <a:rPr lang="en-AU" sz="2800" dirty="0" smtClean="0">
                <a:latin typeface="Calibri"/>
                <a:cs typeface="Calibri"/>
              </a:rPr>
              <a:t>financing</a:t>
            </a:r>
            <a:endParaRPr lang="en-AU" sz="2800" dirty="0">
              <a:latin typeface="Calibri"/>
              <a:cs typeface="Calibri"/>
            </a:endParaRPr>
          </a:p>
          <a:p>
            <a:pPr marL="914400" lvl="1" indent="-457200">
              <a:lnSpc>
                <a:spcPct val="120000"/>
              </a:lnSpc>
              <a:buFont typeface="+mj-lt"/>
              <a:buAutoNum type="arabicPeriod"/>
            </a:pPr>
            <a:r>
              <a:rPr lang="en-AU" sz="2800" dirty="0" smtClean="0">
                <a:latin typeface="Calibri"/>
                <a:cs typeface="Calibri"/>
              </a:rPr>
              <a:t>System level performance monitoring</a:t>
            </a:r>
          </a:p>
          <a:p>
            <a:pPr marL="800100" lvl="1" indent="-342900">
              <a:buFont typeface="Arial" panose="020B0604020202020204" pitchFamily="34" charset="0"/>
              <a:buChar char="•"/>
            </a:pPr>
            <a:endParaRPr lang="en-AU" sz="2400" dirty="0"/>
          </a:p>
          <a:p>
            <a:pPr lvl="1"/>
            <a:endParaRPr lang="en-AU" dirty="0"/>
          </a:p>
        </p:txBody>
      </p:sp>
    </p:spTree>
    <p:extLst>
      <p:ext uri="{BB962C8B-B14F-4D97-AF65-F5344CB8AC3E}">
        <p14:creationId xmlns:p14="http://schemas.microsoft.com/office/powerpoint/2010/main" val="3103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78098"/>
          </a:xfrm>
        </p:spPr>
        <p:txBody>
          <a:bodyPr>
            <a:noAutofit/>
          </a:bodyPr>
          <a:lstStyle/>
          <a:p>
            <a:r>
              <a:rPr lang="en-AU" sz="2800" cap="all" dirty="0">
                <a:solidFill>
                  <a:schemeClr val="accent5">
                    <a:lumMod val="60000"/>
                    <a:lumOff val="40000"/>
                  </a:schemeClr>
                </a:solidFill>
              </a:rPr>
              <a:t>Commencing and all Indigenous </a:t>
            </a:r>
            <a:r>
              <a:rPr lang="en-AU" sz="2800" cap="all" dirty="0" smtClean="0">
                <a:solidFill>
                  <a:schemeClr val="accent5">
                    <a:lumMod val="60000"/>
                    <a:lumOff val="40000"/>
                  </a:schemeClr>
                </a:solidFill>
              </a:rPr>
              <a:t>students 2003–2013</a:t>
            </a:r>
            <a:endParaRPr lang="en-AU" sz="2800" cap="all" dirty="0">
              <a:solidFill>
                <a:schemeClr val="accent5">
                  <a:lumMod val="60000"/>
                  <a:lumOff val="40000"/>
                </a:schemeClr>
              </a:solidFill>
            </a:endParaRPr>
          </a:p>
        </p:txBody>
      </p:sp>
      <p:graphicFrame>
        <p:nvGraphicFramePr>
          <p:cNvPr id="4" name="Chart 3" descr="Shows commencing Indigenous students increasing by 53% from 2003-2013 and All Indigenous students increasing by 52% over the same period" title="Commencing and All Indigenous students 2003 - 2013"/>
          <p:cNvGraphicFramePr>
            <a:graphicFrameLocks/>
          </p:cNvGraphicFramePr>
          <p:nvPr>
            <p:extLst>
              <p:ext uri="{D42A27DB-BD31-4B8C-83A1-F6EECF244321}">
                <p14:modId xmlns:p14="http://schemas.microsoft.com/office/powerpoint/2010/main" val="1102133017"/>
              </p:ext>
            </p:extLst>
          </p:nvPr>
        </p:nvGraphicFramePr>
        <p:xfrm>
          <a:off x="611560" y="1484784"/>
          <a:ext cx="7632848" cy="473398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11560" y="6536377"/>
            <a:ext cx="8528994" cy="276999"/>
          </a:xfrm>
          <a:prstGeom prst="rect">
            <a:avLst/>
          </a:prstGeom>
          <a:noFill/>
        </p:spPr>
        <p:txBody>
          <a:bodyPr wrap="square" rtlCol="0">
            <a:spAutoFit/>
          </a:bodyPr>
          <a:lstStyle/>
          <a:p>
            <a:r>
              <a:rPr lang="en-US" sz="1200" dirty="0" smtClean="0">
                <a:latin typeface="Calibri"/>
                <a:cs typeface="Calibri"/>
              </a:rPr>
              <a:t>Source: Commonwealth Department of Education 2014</a:t>
            </a:r>
            <a:endParaRPr lang="en-US" sz="1200" dirty="0">
              <a:latin typeface="Calibri"/>
              <a:cs typeface="Calibri"/>
            </a:endParaRPr>
          </a:p>
        </p:txBody>
      </p:sp>
      <p:sp>
        <p:nvSpPr>
          <p:cNvPr id="6" name="Slide Number Placeholder 8"/>
          <p:cNvSpPr>
            <a:spLocks noGrp="1"/>
          </p:cNvSpPr>
          <p:nvPr>
            <p:ph type="sldNum" sz="quarter" idx="4294967295"/>
          </p:nvPr>
        </p:nvSpPr>
        <p:spPr>
          <a:xfrm>
            <a:off x="5436097" y="6508750"/>
            <a:ext cx="3240359" cy="274638"/>
          </a:xfrm>
          <a:prstGeom prst="rect">
            <a:avLst/>
          </a:prstGeom>
          <a:noFill/>
          <a:ln>
            <a:noFill/>
          </a:ln>
        </p:spPr>
        <p:txBody>
          <a:bodyPr vert="horz" wrap="square" lIns="91440" tIns="45720" rIns="91440" bIns="45720" numCol="1" anchor="ctr" anchorCtr="0" compatLnSpc="1">
            <a:prstTxWarp prst="textNoShape">
              <a:avLst/>
            </a:prstTxWarp>
          </a:bodyPr>
          <a:lstStyle>
            <a:lvl1pPr algn="r">
              <a:defRPr sz="1200">
                <a:solidFill>
                  <a:schemeClr val="accent5">
                    <a:lumMod val="60000"/>
                    <a:lumOff val="40000"/>
                  </a:schemeClr>
                </a:solidFill>
                <a:latin typeface="Calibri"/>
                <a:cs typeface="Calibri"/>
              </a:defRPr>
            </a:lvl1pPr>
          </a:lstStyle>
          <a:p>
            <a:pPr>
              <a:defRPr/>
            </a:pPr>
            <a:endParaRPr lang="en-AU" dirty="0"/>
          </a:p>
        </p:txBody>
      </p:sp>
    </p:spTree>
    <p:extLst>
      <p:ext uri="{BB962C8B-B14F-4D97-AF65-F5344CB8AC3E}">
        <p14:creationId xmlns:p14="http://schemas.microsoft.com/office/powerpoint/2010/main" val="2887911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2000" dirty="0"/>
              <a:t/>
            </a:r>
            <a:br>
              <a:rPr lang="en-AU" sz="2000" dirty="0"/>
            </a:br>
            <a:r>
              <a:rPr lang="en-US" sz="3100" cap="all" dirty="0" smtClean="0"/>
              <a:t>Indigenous </a:t>
            </a:r>
            <a:r>
              <a:rPr lang="en-US" sz="3100" cap="all" dirty="0"/>
              <a:t>students </a:t>
            </a:r>
            <a:r>
              <a:rPr lang="en-US" sz="3100" cap="all" dirty="0" smtClean="0"/>
              <a:t/>
            </a:r>
            <a:br>
              <a:rPr lang="en-US" sz="3100" cap="all" dirty="0" smtClean="0"/>
            </a:br>
            <a:r>
              <a:rPr lang="en-US" sz="3100" cap="all" dirty="0" smtClean="0"/>
              <a:t>AS A </a:t>
            </a:r>
            <a:r>
              <a:rPr lang="en-US" sz="3100" cap="all" dirty="0"/>
              <a:t>proportion of </a:t>
            </a:r>
            <a:r>
              <a:rPr lang="en-US" sz="3100" cap="all" dirty="0" smtClean="0"/>
              <a:t>domestic students </a:t>
            </a:r>
            <a:endParaRPr lang="en-AU" sz="3100" cap="all" dirty="0"/>
          </a:p>
        </p:txBody>
      </p:sp>
      <p:graphicFrame>
        <p:nvGraphicFramePr>
          <p:cNvPr id="5" name="Chart 4" descr="Shows an initial dip from 1.26% to under 1.2% in 2003 - 2005 followed by steady growth to 1.41% in 2013" title="Indigenous students as a proportion of all students 2003 - 2013"/>
          <p:cNvGraphicFramePr>
            <a:graphicFrameLocks/>
          </p:cNvGraphicFramePr>
          <p:nvPr>
            <p:extLst>
              <p:ext uri="{D42A27DB-BD31-4B8C-83A1-F6EECF244321}">
                <p14:modId xmlns:p14="http://schemas.microsoft.com/office/powerpoint/2010/main" val="1414329773"/>
              </p:ext>
            </p:extLst>
          </p:nvPr>
        </p:nvGraphicFramePr>
        <p:xfrm>
          <a:off x="971600" y="1556792"/>
          <a:ext cx="7200800" cy="475879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11560" y="6536377"/>
            <a:ext cx="8528994" cy="276999"/>
          </a:xfrm>
          <a:prstGeom prst="rect">
            <a:avLst/>
          </a:prstGeom>
          <a:noFill/>
        </p:spPr>
        <p:txBody>
          <a:bodyPr wrap="square" rtlCol="0">
            <a:spAutoFit/>
          </a:bodyPr>
          <a:lstStyle/>
          <a:p>
            <a:r>
              <a:rPr lang="en-US" sz="1200" dirty="0" smtClean="0">
                <a:latin typeface="Calibri"/>
                <a:cs typeface="Calibri"/>
              </a:rPr>
              <a:t>Source: Commonwealth Department of Education 2014</a:t>
            </a:r>
            <a:endParaRPr lang="en-US" sz="1200" dirty="0">
              <a:latin typeface="Calibri"/>
              <a:cs typeface="Calibri"/>
            </a:endParaRPr>
          </a:p>
        </p:txBody>
      </p:sp>
      <p:sp>
        <p:nvSpPr>
          <p:cNvPr id="6" name="Slide Number Placeholder 8"/>
          <p:cNvSpPr>
            <a:spLocks noGrp="1"/>
          </p:cNvSpPr>
          <p:nvPr>
            <p:ph type="sldNum" sz="quarter" idx="4294967295"/>
          </p:nvPr>
        </p:nvSpPr>
        <p:spPr>
          <a:xfrm>
            <a:off x="5436097" y="6508750"/>
            <a:ext cx="3240359" cy="274638"/>
          </a:xfrm>
          <a:prstGeom prst="rect">
            <a:avLst/>
          </a:prstGeom>
          <a:noFill/>
          <a:ln>
            <a:noFill/>
          </a:ln>
        </p:spPr>
        <p:txBody>
          <a:bodyPr vert="horz" wrap="square" lIns="91440" tIns="45720" rIns="91440" bIns="45720" numCol="1" anchor="ctr" anchorCtr="0" compatLnSpc="1">
            <a:prstTxWarp prst="textNoShape">
              <a:avLst/>
            </a:prstTxWarp>
          </a:bodyPr>
          <a:lstStyle>
            <a:lvl1pPr algn="r">
              <a:defRPr sz="1200">
                <a:solidFill>
                  <a:schemeClr val="accent5">
                    <a:lumMod val="60000"/>
                    <a:lumOff val="40000"/>
                  </a:schemeClr>
                </a:solidFill>
                <a:latin typeface="Calibri"/>
                <a:cs typeface="Calibri"/>
              </a:defRPr>
            </a:lvl1pPr>
          </a:lstStyle>
          <a:p>
            <a:pPr>
              <a:defRPr/>
            </a:pPr>
            <a:r>
              <a:rPr lang="en-AU" dirty="0"/>
              <a:t>#</a:t>
            </a:r>
            <a:r>
              <a:rPr lang="en-AU" dirty="0" err="1"/>
              <a:t>IndigenousEd</a:t>
            </a:r>
            <a:endParaRPr lang="en-AU" dirty="0"/>
          </a:p>
        </p:txBody>
      </p:sp>
    </p:spTree>
    <p:extLst>
      <p:ext uri="{BB962C8B-B14F-4D97-AF65-F5344CB8AC3E}">
        <p14:creationId xmlns:p14="http://schemas.microsoft.com/office/powerpoint/2010/main" val="3343897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517632" cy="576064"/>
          </a:xfrm>
        </p:spPr>
        <p:txBody>
          <a:bodyPr>
            <a:noAutofit/>
          </a:bodyPr>
          <a:lstStyle/>
          <a:p>
            <a:r>
              <a:rPr lang="en-AU" sz="2800" cap="all" dirty="0" smtClean="0"/>
              <a:t>Completion rates for </a:t>
            </a:r>
            <a:br>
              <a:rPr lang="en-AU" sz="2800" cap="all" dirty="0" smtClean="0"/>
            </a:br>
            <a:r>
              <a:rPr lang="en-AU" sz="2800" cap="all" dirty="0" smtClean="0"/>
              <a:t>Indigenous students</a:t>
            </a:r>
            <a:endParaRPr lang="en-AU" sz="2800" cap="all" dirty="0"/>
          </a:p>
        </p:txBody>
      </p:sp>
      <p:graphicFrame>
        <p:nvGraphicFramePr>
          <p:cNvPr id="3" name="Table 2"/>
          <p:cNvGraphicFramePr>
            <a:graphicFrameLocks noGrp="1"/>
          </p:cNvGraphicFramePr>
          <p:nvPr>
            <p:extLst>
              <p:ext uri="{D42A27DB-BD31-4B8C-83A1-F6EECF244321}">
                <p14:modId xmlns:p14="http://schemas.microsoft.com/office/powerpoint/2010/main" val="1216231569"/>
              </p:ext>
            </p:extLst>
          </p:nvPr>
        </p:nvGraphicFramePr>
        <p:xfrm>
          <a:off x="539552" y="1484784"/>
          <a:ext cx="8136905" cy="4608513"/>
        </p:xfrm>
        <a:graphic>
          <a:graphicData uri="http://schemas.openxmlformats.org/drawingml/2006/table">
            <a:tbl>
              <a:tblPr firstRow="1" firstCol="1" bandRow="1">
                <a:tableStyleId>{5C22544A-7EE6-4342-B048-85BDC9FD1C3A}</a:tableStyleId>
              </a:tblPr>
              <a:tblGrid>
                <a:gridCol w="1577018"/>
                <a:gridCol w="1993317"/>
                <a:gridCol w="2283285"/>
                <a:gridCol w="2283285"/>
              </a:tblGrid>
              <a:tr h="1178859">
                <a:tc>
                  <a:txBody>
                    <a:bodyPr/>
                    <a:lstStyle/>
                    <a:p>
                      <a:pPr algn="ctr">
                        <a:lnSpc>
                          <a:spcPct val="115000"/>
                        </a:lnSpc>
                        <a:spcAft>
                          <a:spcPts val="0"/>
                        </a:spcAft>
                      </a:pPr>
                      <a:r>
                        <a:rPr lang="en-AU" sz="1600" dirty="0">
                          <a:effectLst/>
                          <a:latin typeface="Arial"/>
                          <a:cs typeface="Arial"/>
                        </a:rPr>
                        <a:t> </a:t>
                      </a:r>
                      <a:endParaRPr lang="en-AU" sz="1600" dirty="0">
                        <a:effectLst/>
                        <a:latin typeface="Arial"/>
                        <a:ea typeface="Calibri"/>
                        <a:cs typeface="Arial"/>
                      </a:endParaRPr>
                    </a:p>
                  </a:txBody>
                  <a:tcPr marL="68580" marR="68580" marT="0" marB="0">
                    <a:solidFill>
                      <a:srgbClr val="988840"/>
                    </a:solidFill>
                  </a:tcPr>
                </a:tc>
                <a:tc>
                  <a:txBody>
                    <a:bodyPr/>
                    <a:lstStyle/>
                    <a:p>
                      <a:pPr algn="ctr">
                        <a:lnSpc>
                          <a:spcPct val="115000"/>
                        </a:lnSpc>
                        <a:spcAft>
                          <a:spcPts val="0"/>
                        </a:spcAft>
                      </a:pPr>
                      <a:r>
                        <a:rPr lang="en-AU" sz="1600" dirty="0" smtClean="0">
                          <a:effectLst/>
                          <a:latin typeface="Arial"/>
                          <a:cs typeface="Arial"/>
                        </a:rPr>
                        <a:t>Cohort (commencing)</a:t>
                      </a:r>
                      <a:endParaRPr lang="en-AU" sz="1600" dirty="0">
                        <a:effectLst/>
                        <a:latin typeface="Arial"/>
                        <a:ea typeface="Calibri"/>
                        <a:cs typeface="Arial"/>
                      </a:endParaRPr>
                    </a:p>
                  </a:txBody>
                  <a:tcPr marL="68580" marR="68580" marT="0" marB="0" anchor="ctr">
                    <a:solidFill>
                      <a:srgbClr val="988840"/>
                    </a:solidFill>
                  </a:tcPr>
                </a:tc>
                <a:tc>
                  <a:txBody>
                    <a:bodyPr/>
                    <a:lstStyle/>
                    <a:p>
                      <a:pPr algn="ctr">
                        <a:lnSpc>
                          <a:spcPct val="115000"/>
                        </a:lnSpc>
                        <a:spcAft>
                          <a:spcPts val="0"/>
                        </a:spcAft>
                      </a:pPr>
                      <a:r>
                        <a:rPr lang="en-AU" sz="1600" dirty="0">
                          <a:effectLst/>
                          <a:latin typeface="Arial"/>
                          <a:cs typeface="Arial"/>
                        </a:rPr>
                        <a:t>Completed (in any year)</a:t>
                      </a:r>
                      <a:endParaRPr lang="en-AU" sz="1600" dirty="0">
                        <a:effectLst/>
                        <a:latin typeface="Arial"/>
                        <a:ea typeface="Calibri"/>
                        <a:cs typeface="Arial"/>
                      </a:endParaRPr>
                    </a:p>
                  </a:txBody>
                  <a:tcPr marL="68580" marR="68580" marT="0" marB="0" anchor="ctr">
                    <a:solidFill>
                      <a:srgbClr val="988840"/>
                    </a:solidFill>
                  </a:tcPr>
                </a:tc>
                <a:tc>
                  <a:txBody>
                    <a:bodyPr/>
                    <a:lstStyle/>
                    <a:p>
                      <a:pPr algn="ctr">
                        <a:lnSpc>
                          <a:spcPct val="115000"/>
                        </a:lnSpc>
                        <a:spcAft>
                          <a:spcPts val="0"/>
                        </a:spcAft>
                      </a:pPr>
                      <a:r>
                        <a:rPr lang="en-AU" sz="1600" dirty="0">
                          <a:effectLst/>
                          <a:latin typeface="Arial"/>
                          <a:cs typeface="Arial"/>
                        </a:rPr>
                        <a:t>Still enrolled at the end of the 6 year cohort period</a:t>
                      </a:r>
                      <a:endParaRPr lang="en-AU" sz="1600" dirty="0">
                        <a:effectLst/>
                        <a:latin typeface="Arial"/>
                        <a:ea typeface="Calibri"/>
                        <a:cs typeface="Arial"/>
                      </a:endParaRPr>
                    </a:p>
                  </a:txBody>
                  <a:tcPr marL="68580" marR="68580" marT="0" marB="0" anchor="ctr">
                    <a:solidFill>
                      <a:srgbClr val="988840"/>
                    </a:solidFill>
                  </a:tcPr>
                </a:tc>
              </a:tr>
              <a:tr h="571609">
                <a:tc rowSpan="3">
                  <a:txBody>
                    <a:bodyPr/>
                    <a:lstStyle/>
                    <a:p>
                      <a:pPr algn="ctr">
                        <a:lnSpc>
                          <a:spcPct val="115000"/>
                        </a:lnSpc>
                        <a:spcAft>
                          <a:spcPts val="0"/>
                        </a:spcAft>
                      </a:pPr>
                      <a:r>
                        <a:rPr lang="en-AU" sz="1600">
                          <a:effectLst/>
                          <a:latin typeface="Arial"/>
                          <a:cs typeface="Arial"/>
                        </a:rPr>
                        <a:t>Indigenous</a:t>
                      </a:r>
                      <a:endParaRPr lang="en-AU" sz="1600">
                        <a:effectLst/>
                        <a:latin typeface="Arial"/>
                        <a:ea typeface="Calibri"/>
                        <a:cs typeface="Arial"/>
                      </a:endParaRPr>
                    </a:p>
                  </a:txBody>
                  <a:tcPr marL="68580" marR="68580" marT="0" marB="0" anchor="ctr">
                    <a:solidFill>
                      <a:srgbClr val="988840"/>
                    </a:solidFill>
                  </a:tcPr>
                </a:tc>
                <a:tc>
                  <a:txBody>
                    <a:bodyPr/>
                    <a:lstStyle/>
                    <a:p>
                      <a:pPr algn="ctr">
                        <a:lnSpc>
                          <a:spcPct val="115000"/>
                        </a:lnSpc>
                        <a:spcAft>
                          <a:spcPts val="0"/>
                        </a:spcAft>
                      </a:pPr>
                      <a:r>
                        <a:rPr lang="en-AU" sz="1600" dirty="0">
                          <a:effectLst/>
                          <a:latin typeface="Arial"/>
                          <a:cs typeface="Arial"/>
                        </a:rPr>
                        <a:t>2005</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40.9%</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13.8%</a:t>
                      </a:r>
                      <a:endParaRPr lang="en-AU" sz="1600" dirty="0">
                        <a:effectLst/>
                        <a:latin typeface="Arial"/>
                        <a:ea typeface="Calibri"/>
                        <a:cs typeface="Arial"/>
                      </a:endParaRPr>
                    </a:p>
                  </a:txBody>
                  <a:tcPr marL="68580" marR="68580" marT="0" marB="0" anchor="ctr"/>
                </a:tc>
              </a:tr>
              <a:tr h="571609">
                <a:tc vMerge="1">
                  <a:txBody>
                    <a:bodyPr/>
                    <a:lstStyle/>
                    <a:p>
                      <a:endParaRPr lang="en-AU"/>
                    </a:p>
                  </a:txBody>
                  <a:tcPr/>
                </a:tc>
                <a:tc>
                  <a:txBody>
                    <a:bodyPr/>
                    <a:lstStyle/>
                    <a:p>
                      <a:pPr algn="ctr">
                        <a:lnSpc>
                          <a:spcPct val="115000"/>
                        </a:lnSpc>
                        <a:spcAft>
                          <a:spcPts val="0"/>
                        </a:spcAft>
                      </a:pPr>
                      <a:r>
                        <a:rPr lang="en-AU" sz="1600" dirty="0">
                          <a:effectLst/>
                          <a:latin typeface="Arial"/>
                          <a:cs typeface="Arial"/>
                        </a:rPr>
                        <a:t>2006</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41.1%</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13.4%</a:t>
                      </a:r>
                      <a:endParaRPr lang="en-AU" sz="1600" dirty="0">
                        <a:effectLst/>
                        <a:latin typeface="Arial"/>
                        <a:ea typeface="Calibri"/>
                        <a:cs typeface="Arial"/>
                      </a:endParaRPr>
                    </a:p>
                  </a:txBody>
                  <a:tcPr marL="68580" marR="68580" marT="0" marB="0" anchor="ctr"/>
                </a:tc>
              </a:tr>
              <a:tr h="571609">
                <a:tc vMerge="1">
                  <a:txBody>
                    <a:bodyPr/>
                    <a:lstStyle/>
                    <a:p>
                      <a:endParaRPr lang="en-AU"/>
                    </a:p>
                  </a:txBody>
                  <a:tcPr/>
                </a:tc>
                <a:tc>
                  <a:txBody>
                    <a:bodyPr/>
                    <a:lstStyle/>
                    <a:p>
                      <a:pPr algn="ctr">
                        <a:lnSpc>
                          <a:spcPct val="115000"/>
                        </a:lnSpc>
                        <a:spcAft>
                          <a:spcPts val="0"/>
                        </a:spcAft>
                      </a:pPr>
                      <a:r>
                        <a:rPr lang="en-AU" sz="1600" dirty="0">
                          <a:effectLst/>
                          <a:latin typeface="Arial"/>
                          <a:cs typeface="Arial"/>
                        </a:rPr>
                        <a:t>2007</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40.0%</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15.1%</a:t>
                      </a:r>
                      <a:endParaRPr lang="en-AU" sz="1600" dirty="0">
                        <a:effectLst/>
                        <a:latin typeface="Arial"/>
                        <a:ea typeface="Calibri"/>
                        <a:cs typeface="Arial"/>
                      </a:endParaRPr>
                    </a:p>
                  </a:txBody>
                  <a:tcPr marL="68580" marR="68580" marT="0" marB="0" anchor="ctr"/>
                </a:tc>
              </a:tr>
              <a:tr h="571609">
                <a:tc rowSpan="3">
                  <a:txBody>
                    <a:bodyPr/>
                    <a:lstStyle/>
                    <a:p>
                      <a:pPr algn="ctr">
                        <a:lnSpc>
                          <a:spcPct val="115000"/>
                        </a:lnSpc>
                        <a:spcAft>
                          <a:spcPts val="0"/>
                        </a:spcAft>
                      </a:pPr>
                      <a:r>
                        <a:rPr lang="en-AU" sz="1600" dirty="0">
                          <a:effectLst/>
                          <a:latin typeface="Arial"/>
                          <a:cs typeface="Arial"/>
                        </a:rPr>
                        <a:t>Non-Indigenous</a:t>
                      </a:r>
                      <a:endParaRPr lang="en-AU" sz="1600" dirty="0">
                        <a:effectLst/>
                        <a:latin typeface="Arial"/>
                        <a:ea typeface="Calibri"/>
                        <a:cs typeface="Arial"/>
                      </a:endParaRPr>
                    </a:p>
                  </a:txBody>
                  <a:tcPr marL="68580" marR="68580" marT="0" marB="0" anchor="ctr">
                    <a:solidFill>
                      <a:srgbClr val="988840"/>
                    </a:solidFill>
                  </a:tcPr>
                </a:tc>
                <a:tc>
                  <a:txBody>
                    <a:bodyPr/>
                    <a:lstStyle/>
                    <a:p>
                      <a:pPr algn="ctr">
                        <a:lnSpc>
                          <a:spcPct val="115000"/>
                        </a:lnSpc>
                        <a:spcAft>
                          <a:spcPts val="0"/>
                        </a:spcAft>
                      </a:pPr>
                      <a:r>
                        <a:rPr lang="en-AU" sz="1600">
                          <a:effectLst/>
                          <a:latin typeface="Arial"/>
                          <a:cs typeface="Arial"/>
                        </a:rPr>
                        <a:t>2005</a:t>
                      </a:r>
                      <a:endParaRPr lang="en-AU" sz="160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67.2%</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11.0%</a:t>
                      </a:r>
                      <a:endParaRPr lang="en-AU" sz="1600" dirty="0">
                        <a:effectLst/>
                        <a:latin typeface="Arial"/>
                        <a:ea typeface="Calibri"/>
                        <a:cs typeface="Arial"/>
                      </a:endParaRPr>
                    </a:p>
                  </a:txBody>
                  <a:tcPr marL="68580" marR="68580" marT="0" marB="0" anchor="ctr"/>
                </a:tc>
              </a:tr>
              <a:tr h="571609">
                <a:tc vMerge="1">
                  <a:txBody>
                    <a:bodyPr/>
                    <a:lstStyle/>
                    <a:p>
                      <a:endParaRPr lang="en-AU"/>
                    </a:p>
                  </a:txBody>
                  <a:tcPr/>
                </a:tc>
                <a:tc>
                  <a:txBody>
                    <a:bodyPr/>
                    <a:lstStyle/>
                    <a:p>
                      <a:pPr algn="ctr">
                        <a:lnSpc>
                          <a:spcPct val="115000"/>
                        </a:lnSpc>
                        <a:spcAft>
                          <a:spcPts val="0"/>
                        </a:spcAft>
                      </a:pPr>
                      <a:r>
                        <a:rPr lang="en-AU" sz="1600">
                          <a:effectLst/>
                          <a:latin typeface="Arial"/>
                          <a:cs typeface="Arial"/>
                        </a:rPr>
                        <a:t>2006</a:t>
                      </a:r>
                      <a:endParaRPr lang="en-AU" sz="160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67.2%</a:t>
                      </a:r>
                      <a:endParaRPr lang="en-AU" sz="1600" dirty="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11.0%</a:t>
                      </a:r>
                      <a:endParaRPr lang="en-AU" sz="1600" dirty="0">
                        <a:effectLst/>
                        <a:latin typeface="Arial"/>
                        <a:ea typeface="Calibri"/>
                        <a:cs typeface="Arial"/>
                      </a:endParaRPr>
                    </a:p>
                  </a:txBody>
                  <a:tcPr marL="68580" marR="68580" marT="0" marB="0" anchor="ctr"/>
                </a:tc>
              </a:tr>
              <a:tr h="571609">
                <a:tc vMerge="1">
                  <a:txBody>
                    <a:bodyPr/>
                    <a:lstStyle/>
                    <a:p>
                      <a:endParaRPr lang="en-AU"/>
                    </a:p>
                  </a:txBody>
                  <a:tcPr/>
                </a:tc>
                <a:tc>
                  <a:txBody>
                    <a:bodyPr/>
                    <a:lstStyle/>
                    <a:p>
                      <a:pPr algn="ctr">
                        <a:lnSpc>
                          <a:spcPct val="115000"/>
                        </a:lnSpc>
                        <a:spcAft>
                          <a:spcPts val="0"/>
                        </a:spcAft>
                      </a:pPr>
                      <a:r>
                        <a:rPr lang="en-AU" sz="1600">
                          <a:effectLst/>
                          <a:latin typeface="Arial"/>
                          <a:cs typeface="Arial"/>
                        </a:rPr>
                        <a:t>2007</a:t>
                      </a:r>
                      <a:endParaRPr lang="en-AU" sz="160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a:effectLst/>
                          <a:latin typeface="Arial"/>
                          <a:cs typeface="Arial"/>
                        </a:rPr>
                        <a:t>67.0%</a:t>
                      </a:r>
                      <a:endParaRPr lang="en-AU" sz="1600">
                        <a:effectLst/>
                        <a:latin typeface="Arial"/>
                        <a:ea typeface="Calibri"/>
                        <a:cs typeface="Arial"/>
                      </a:endParaRPr>
                    </a:p>
                  </a:txBody>
                  <a:tcPr marL="68580" marR="68580" marT="0" marB="0" anchor="ctr"/>
                </a:tc>
                <a:tc>
                  <a:txBody>
                    <a:bodyPr/>
                    <a:lstStyle/>
                    <a:p>
                      <a:pPr algn="ctr">
                        <a:lnSpc>
                          <a:spcPct val="115000"/>
                        </a:lnSpc>
                        <a:spcAft>
                          <a:spcPts val="0"/>
                        </a:spcAft>
                      </a:pPr>
                      <a:r>
                        <a:rPr lang="en-AU" sz="1600" dirty="0">
                          <a:effectLst/>
                          <a:latin typeface="Arial"/>
                          <a:cs typeface="Arial"/>
                        </a:rPr>
                        <a:t>11.4%</a:t>
                      </a:r>
                      <a:endParaRPr lang="en-AU" sz="1600" dirty="0">
                        <a:effectLst/>
                        <a:latin typeface="Arial"/>
                        <a:ea typeface="Calibri"/>
                        <a:cs typeface="Arial"/>
                      </a:endParaRPr>
                    </a:p>
                  </a:txBody>
                  <a:tcPr marL="68580" marR="68580" marT="0" marB="0" anchor="ctr"/>
                </a:tc>
              </a:tr>
            </a:tbl>
          </a:graphicData>
        </a:graphic>
      </p:graphicFrame>
      <p:sp>
        <p:nvSpPr>
          <p:cNvPr id="4" name="TextBox 3"/>
          <p:cNvSpPr txBox="1"/>
          <p:nvPr/>
        </p:nvSpPr>
        <p:spPr>
          <a:xfrm>
            <a:off x="539552" y="6525344"/>
            <a:ext cx="8601002" cy="276999"/>
          </a:xfrm>
          <a:prstGeom prst="rect">
            <a:avLst/>
          </a:prstGeom>
          <a:noFill/>
        </p:spPr>
        <p:txBody>
          <a:bodyPr wrap="square" rtlCol="0">
            <a:spAutoFit/>
          </a:bodyPr>
          <a:lstStyle/>
          <a:p>
            <a:r>
              <a:rPr lang="en-US" sz="1200" dirty="0" smtClean="0">
                <a:latin typeface="Calibri"/>
                <a:cs typeface="Calibri"/>
              </a:rPr>
              <a:t>Source: Commonwealth Department of Education 2014</a:t>
            </a:r>
            <a:endParaRPr lang="en-US" sz="1200" dirty="0">
              <a:latin typeface="Calibri"/>
              <a:cs typeface="Calibri"/>
            </a:endParaRPr>
          </a:p>
        </p:txBody>
      </p:sp>
      <p:sp>
        <p:nvSpPr>
          <p:cNvPr id="5" name="Slide Number Placeholder 8"/>
          <p:cNvSpPr>
            <a:spLocks noGrp="1"/>
          </p:cNvSpPr>
          <p:nvPr>
            <p:ph type="sldNum" sz="quarter" idx="4294967295"/>
          </p:nvPr>
        </p:nvSpPr>
        <p:spPr>
          <a:xfrm>
            <a:off x="5436097" y="6508750"/>
            <a:ext cx="3240359" cy="274638"/>
          </a:xfrm>
          <a:prstGeom prst="rect">
            <a:avLst/>
          </a:prstGeom>
          <a:noFill/>
          <a:ln>
            <a:noFill/>
          </a:ln>
        </p:spPr>
        <p:txBody>
          <a:bodyPr vert="horz" wrap="square" lIns="91440" tIns="45720" rIns="91440" bIns="45720" numCol="1" anchor="ctr" anchorCtr="0" compatLnSpc="1">
            <a:prstTxWarp prst="textNoShape">
              <a:avLst/>
            </a:prstTxWarp>
          </a:bodyPr>
          <a:lstStyle>
            <a:lvl1pPr algn="r">
              <a:defRPr sz="1200">
                <a:solidFill>
                  <a:schemeClr val="accent5">
                    <a:lumMod val="60000"/>
                    <a:lumOff val="40000"/>
                  </a:schemeClr>
                </a:solidFill>
                <a:latin typeface="Calibri"/>
                <a:cs typeface="Calibri"/>
              </a:defRPr>
            </a:lvl1pPr>
          </a:lstStyle>
          <a:p>
            <a:pPr>
              <a:defRPr/>
            </a:pPr>
            <a:r>
              <a:rPr lang="en-AU" dirty="0"/>
              <a:t>#</a:t>
            </a:r>
            <a:r>
              <a:rPr lang="en-AU" dirty="0" err="1"/>
              <a:t>IndigenousEd</a:t>
            </a:r>
            <a:endParaRPr lang="en-AU" dirty="0"/>
          </a:p>
        </p:txBody>
      </p:sp>
    </p:spTree>
    <p:extLst>
      <p:ext uri="{BB962C8B-B14F-4D97-AF65-F5344CB8AC3E}">
        <p14:creationId xmlns:p14="http://schemas.microsoft.com/office/powerpoint/2010/main" val="3637053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517632" cy="576064"/>
          </a:xfrm>
        </p:spPr>
        <p:txBody>
          <a:bodyPr>
            <a:noAutofit/>
          </a:bodyPr>
          <a:lstStyle/>
          <a:p>
            <a:r>
              <a:rPr lang="en-AU" sz="2800" dirty="0" smtClean="0"/>
              <a:t>AWARD COURSE COMPLETIONS BY BROAD FIELD OF EDUCATION</a:t>
            </a:r>
            <a:endParaRPr lang="en-AU" sz="2800" dirty="0"/>
          </a:p>
        </p:txBody>
      </p:sp>
      <p:graphicFrame>
        <p:nvGraphicFramePr>
          <p:cNvPr id="4" name="Chart 3" descr="Histogram comparing 2001, 2007, 2013 numbers for broad fields of education.  All fields increase from 2001 to 2013.  Society and Culture is highest followed by health, education, management and commerce, creative arts, natural and physical sciences, engineering, architecture and building, agriculture and environmental studies and IT." title="Award Course Completions for Indigenous Students by Broad Field of Education"/>
          <p:cNvGraphicFramePr>
            <a:graphicFrameLocks/>
          </p:cNvGraphicFramePr>
          <p:nvPr>
            <p:extLst>
              <p:ext uri="{D42A27DB-BD31-4B8C-83A1-F6EECF244321}">
                <p14:modId xmlns:p14="http://schemas.microsoft.com/office/powerpoint/2010/main" val="1045705781"/>
              </p:ext>
            </p:extLst>
          </p:nvPr>
        </p:nvGraphicFramePr>
        <p:xfrm>
          <a:off x="-24540" y="1361002"/>
          <a:ext cx="8927976" cy="54726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37896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8208912" cy="7048083"/>
          </a:xfrm>
          <a:prstGeom prst="rect">
            <a:avLst/>
          </a:prstGeom>
        </p:spPr>
        <p:txBody>
          <a:bodyPr wrap="square">
            <a:spAutoFit/>
          </a:bodyPr>
          <a:lstStyle/>
          <a:p>
            <a:pPr lvl="1" algn="ctr"/>
            <a:r>
              <a:rPr lang="en-AU" sz="2800" b="1" dirty="0" smtClean="0">
                <a:latin typeface="Calibri"/>
                <a:cs typeface="Calibri"/>
              </a:rPr>
              <a:t>Indigenous higher education in 2020</a:t>
            </a:r>
          </a:p>
          <a:p>
            <a:pPr lvl="1" algn="ctr"/>
            <a:endParaRPr lang="en-AU" sz="2800" dirty="0">
              <a:latin typeface="Calibri"/>
              <a:cs typeface="Calibri"/>
            </a:endParaRPr>
          </a:p>
          <a:p>
            <a:r>
              <a:rPr lang="en-AU" i="1" dirty="0">
                <a:latin typeface="Calibri" panose="020F0502020204030204" pitchFamily="34" charset="0"/>
                <a:cs typeface="Calibri" panose="020F0502020204030204" pitchFamily="34" charset="0"/>
              </a:rPr>
              <a:t>Vision</a:t>
            </a:r>
            <a:endParaRPr lang="en-AU" dirty="0">
              <a:latin typeface="Calibri" panose="020F0502020204030204" pitchFamily="34" charset="0"/>
              <a:cs typeface="Calibri" panose="020F0502020204030204" pitchFamily="34" charset="0"/>
            </a:endParaRPr>
          </a:p>
          <a:p>
            <a:r>
              <a:rPr lang="en-AU" dirty="0">
                <a:latin typeface="Calibri" panose="020F0502020204030204" pitchFamily="34" charset="0"/>
                <a:cs typeface="Calibri" panose="020F0502020204030204" pitchFamily="34" charset="0"/>
              </a:rPr>
              <a:t>Success in Indigenous higher education is seen as indivisible from </a:t>
            </a:r>
            <a:r>
              <a:rPr lang="en-AU" dirty="0" smtClean="0">
                <a:latin typeface="Calibri" panose="020F0502020204030204" pitchFamily="34" charset="0"/>
                <a:cs typeface="Calibri" panose="020F0502020204030204" pitchFamily="34" charset="0"/>
              </a:rPr>
              <a:t>the success </a:t>
            </a:r>
            <a:r>
              <a:rPr lang="en-AU" dirty="0">
                <a:latin typeface="Calibri" panose="020F0502020204030204" pitchFamily="34" charset="0"/>
                <a:cs typeface="Calibri" panose="020F0502020204030204" pitchFamily="34" charset="0"/>
              </a:rPr>
              <a:t>of </a:t>
            </a:r>
            <a:r>
              <a:rPr lang="en-AU" dirty="0" smtClean="0">
                <a:latin typeface="Calibri" panose="020F0502020204030204" pitchFamily="34" charset="0"/>
                <a:cs typeface="Calibri" panose="020F0502020204030204" pitchFamily="34" charset="0"/>
              </a:rPr>
              <a:t>individual institutions </a:t>
            </a:r>
            <a:r>
              <a:rPr lang="en-AU" dirty="0">
                <a:latin typeface="Calibri" panose="020F0502020204030204" pitchFamily="34" charset="0"/>
                <a:cs typeface="Calibri" panose="020F0502020204030204" pitchFamily="34" charset="0"/>
              </a:rPr>
              <a:t>and the higher education system as a whole.</a:t>
            </a:r>
          </a:p>
          <a:p>
            <a:r>
              <a:rPr lang="en-AU" dirty="0">
                <a:latin typeface="Calibri" panose="020F0502020204030204" pitchFamily="34" charset="0"/>
                <a:cs typeface="Calibri" panose="020F0502020204030204" pitchFamily="34" charset="0"/>
              </a:rPr>
              <a:t> </a:t>
            </a:r>
          </a:p>
          <a:p>
            <a:r>
              <a:rPr lang="en-AU" dirty="0">
                <a:latin typeface="Calibri" panose="020F0502020204030204" pitchFamily="34" charset="0"/>
                <a:cs typeface="Calibri" panose="020F0502020204030204" pitchFamily="34" charset="0"/>
              </a:rPr>
              <a:t>Success is more than a headline parity measure. As envisaged in </a:t>
            </a:r>
            <a:r>
              <a:rPr lang="en-AU" dirty="0" smtClean="0">
                <a:latin typeface="Calibri" panose="020F0502020204030204" pitchFamily="34" charset="0"/>
                <a:cs typeface="Calibri" panose="020F0502020204030204" pitchFamily="34" charset="0"/>
              </a:rPr>
              <a:t>the </a:t>
            </a:r>
            <a:r>
              <a:rPr lang="en-AU" i="1" dirty="0" smtClean="0">
                <a:latin typeface="Calibri" panose="020F0502020204030204" pitchFamily="34" charset="0"/>
                <a:cs typeface="Calibri" panose="020F0502020204030204" pitchFamily="34" charset="0"/>
              </a:rPr>
              <a:t>Review of Higher Education Access and Participation for Aboriginal and Torres Strait Islander People</a:t>
            </a:r>
            <a:r>
              <a:rPr lang="en-AU" dirty="0" smtClean="0">
                <a:latin typeface="Calibri" panose="020F0502020204030204" pitchFamily="34" charset="0"/>
                <a:cs typeface="Calibri" panose="020F0502020204030204" pitchFamily="34" charset="0"/>
              </a:rPr>
              <a:t>, </a:t>
            </a:r>
            <a:r>
              <a:rPr lang="en-AU" dirty="0">
                <a:latin typeface="Calibri" panose="020F0502020204030204" pitchFamily="34" charset="0"/>
                <a:cs typeface="Calibri" panose="020F0502020204030204" pitchFamily="34" charset="0"/>
              </a:rPr>
              <a:t>it means more students, succeeding in a wider range of disciplines, more academics, more graduates and more Indigenous professionals</a:t>
            </a:r>
            <a:r>
              <a:rPr lang="en-AU" dirty="0" smtClean="0">
                <a:latin typeface="Calibri" panose="020F0502020204030204" pitchFamily="34" charset="0"/>
                <a:cs typeface="Calibri" panose="020F0502020204030204" pitchFamily="34" charset="0"/>
              </a:rPr>
              <a:t>. </a:t>
            </a:r>
          </a:p>
          <a:p>
            <a:endParaRPr lang="en-AU" dirty="0">
              <a:latin typeface="Calibri" panose="020F0502020204030204" pitchFamily="34" charset="0"/>
              <a:cs typeface="Calibri" panose="020F0502020204030204" pitchFamily="34" charset="0"/>
            </a:endParaRPr>
          </a:p>
          <a:p>
            <a:r>
              <a:rPr lang="en-AU" dirty="0" smtClean="0">
                <a:latin typeface="Calibri" panose="020F0502020204030204" pitchFamily="34" charset="0"/>
                <a:cs typeface="Calibri" panose="020F0502020204030204" pitchFamily="34" charset="0"/>
              </a:rPr>
              <a:t>Indigenous </a:t>
            </a:r>
            <a:r>
              <a:rPr lang="en-AU" dirty="0" err="1" smtClean="0">
                <a:latin typeface="Calibri" panose="020F0502020204030204" pitchFamily="34" charset="0"/>
                <a:cs typeface="Calibri" panose="020F0502020204030204" pitchFamily="34" charset="0"/>
              </a:rPr>
              <a:t>knowledges</a:t>
            </a:r>
            <a:r>
              <a:rPr lang="en-AU" dirty="0" smtClean="0">
                <a:latin typeface="Calibri" panose="020F0502020204030204" pitchFamily="34" charset="0"/>
                <a:cs typeface="Calibri" panose="020F0502020204030204" pitchFamily="34" charset="0"/>
              </a:rPr>
              <a:t> are valued and represented across the academic agenda</a:t>
            </a:r>
          </a:p>
          <a:p>
            <a:endParaRPr lang="en-AU" dirty="0">
              <a:latin typeface="Calibri" panose="020F0502020204030204" pitchFamily="34" charset="0"/>
              <a:cs typeface="Calibri" panose="020F0502020204030204" pitchFamily="34" charset="0"/>
            </a:endParaRPr>
          </a:p>
          <a:p>
            <a:r>
              <a:rPr lang="en-AU" dirty="0" smtClean="0">
                <a:latin typeface="Calibri" panose="020F0502020204030204" pitchFamily="34" charset="0"/>
                <a:cs typeface="Calibri" panose="020F0502020204030204" pitchFamily="34" charset="0"/>
              </a:rPr>
              <a:t>Research is strategically engaged with Indigenous researchers, communities and issues, documenting and valuing the contribution of Indigenous peoples to the human story.</a:t>
            </a:r>
          </a:p>
          <a:p>
            <a:endParaRPr lang="en-AU" dirty="0">
              <a:latin typeface="Calibri" panose="020F0502020204030204" pitchFamily="34" charset="0"/>
              <a:cs typeface="Calibri" panose="020F0502020204030204" pitchFamily="34" charset="0"/>
            </a:endParaRPr>
          </a:p>
          <a:p>
            <a:r>
              <a:rPr lang="en-AU" dirty="0" smtClean="0">
                <a:latin typeface="Calibri" panose="020F0502020204030204" pitchFamily="34" charset="0"/>
                <a:cs typeface="Calibri" panose="020F0502020204030204" pitchFamily="34" charset="0"/>
              </a:rPr>
              <a:t>Universities are not only culturally safe they celebrate and connect  students and staff to the rich cultural history of Indigenous peoples.</a:t>
            </a:r>
          </a:p>
          <a:p>
            <a:endParaRPr lang="en-AU" dirty="0" smtClean="0">
              <a:latin typeface="Calibri" panose="020F0502020204030204" pitchFamily="34" charset="0"/>
              <a:cs typeface="Calibri" panose="020F0502020204030204" pitchFamily="34" charset="0"/>
            </a:endParaRPr>
          </a:p>
          <a:p>
            <a:endParaRPr lang="en-AU" sz="4400" dirty="0">
              <a:latin typeface="Calibri" panose="020F0502020204030204" pitchFamily="34" charset="0"/>
              <a:cs typeface="Calibri" panose="020F0502020204030204" pitchFamily="34" charset="0"/>
            </a:endParaRPr>
          </a:p>
          <a:p>
            <a:pPr lvl="1"/>
            <a:endParaRPr lang="en-AU" sz="2800" dirty="0">
              <a:latin typeface="Calibri"/>
              <a:cs typeface="Calibri"/>
            </a:endParaRPr>
          </a:p>
        </p:txBody>
      </p:sp>
    </p:spTree>
    <p:extLst>
      <p:ext uri="{BB962C8B-B14F-4D97-AF65-F5344CB8AC3E}">
        <p14:creationId xmlns:p14="http://schemas.microsoft.com/office/powerpoint/2010/main" val="3502577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272" y="836712"/>
            <a:ext cx="8208912" cy="3600986"/>
          </a:xfrm>
          <a:prstGeom prst="rect">
            <a:avLst/>
          </a:prstGeom>
        </p:spPr>
        <p:txBody>
          <a:bodyPr wrap="square">
            <a:spAutoFit/>
          </a:bodyPr>
          <a:lstStyle/>
          <a:p>
            <a:pPr lvl="1" algn="ctr"/>
            <a:r>
              <a:rPr lang="en-AU" sz="2800" dirty="0" smtClean="0">
                <a:latin typeface="Calibri"/>
                <a:cs typeface="Calibri"/>
              </a:rPr>
              <a:t>What will we need to get there?</a:t>
            </a:r>
          </a:p>
          <a:p>
            <a:pPr lvl="1" algn="ctr"/>
            <a:endParaRPr lang="en-AU" sz="2800" dirty="0">
              <a:latin typeface="Calibri"/>
              <a:cs typeface="Calibri"/>
            </a:endParaRPr>
          </a:p>
          <a:p>
            <a:pPr marL="285750" indent="-285750">
              <a:buFont typeface="Arial" panose="020B0604020202020204" pitchFamily="34" charset="0"/>
              <a:buChar char="•"/>
            </a:pPr>
            <a:r>
              <a:rPr lang="en-AU" dirty="0" smtClean="0">
                <a:latin typeface="Calibri" panose="020F0502020204030204" pitchFamily="34" charset="0"/>
                <a:cs typeface="Calibri" panose="020F0502020204030204" pitchFamily="34" charset="0"/>
              </a:rPr>
              <a:t>A </a:t>
            </a:r>
            <a:r>
              <a:rPr lang="en-AU" dirty="0">
                <a:latin typeface="Calibri" panose="020F0502020204030204" pitchFamily="34" charset="0"/>
                <a:cs typeface="Calibri" panose="020F0502020204030204" pitchFamily="34" charset="0"/>
              </a:rPr>
              <a:t>shift away from a deficit model and towards institutional </a:t>
            </a:r>
            <a:r>
              <a:rPr lang="en-AU" dirty="0" smtClean="0">
                <a:latin typeface="Calibri" panose="020F0502020204030204" pitchFamily="34" charset="0"/>
                <a:cs typeface="Calibri" panose="020F0502020204030204" pitchFamily="34" charset="0"/>
              </a:rPr>
              <a:t>change</a:t>
            </a:r>
          </a:p>
          <a:p>
            <a:pPr marL="742950" lvl="1" indent="-285750">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embracing </a:t>
            </a:r>
            <a:r>
              <a:rPr lang="en-AU" dirty="0">
                <a:latin typeface="Calibri" panose="020F0502020204030204" pitchFamily="34" charset="0"/>
                <a:cs typeface="Calibri" panose="020F0502020204030204" pitchFamily="34" charset="0"/>
              </a:rPr>
              <a:t>Indigenous perspectives &amp; </a:t>
            </a:r>
            <a:r>
              <a:rPr lang="en-AU" dirty="0" err="1" smtClean="0">
                <a:latin typeface="Calibri" panose="020F0502020204030204" pitchFamily="34" charset="0"/>
                <a:cs typeface="Calibri" panose="020F0502020204030204" pitchFamily="34" charset="0"/>
              </a:rPr>
              <a:t>knowledges</a:t>
            </a:r>
            <a:endParaRPr lang="en-AU" dirty="0" smtClean="0">
              <a:latin typeface="Calibri" panose="020F0502020204030204" pitchFamily="34" charset="0"/>
              <a:cs typeface="Calibri" panose="020F0502020204030204" pitchFamily="34" charset="0"/>
            </a:endParaRPr>
          </a:p>
          <a:p>
            <a:pPr marL="742950" lvl="1" indent="-285750">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creating </a:t>
            </a:r>
            <a:r>
              <a:rPr lang="en-AU" dirty="0">
                <a:latin typeface="Calibri" panose="020F0502020204030204" pitchFamily="34" charset="0"/>
                <a:cs typeface="Calibri" panose="020F0502020204030204" pitchFamily="34" charset="0"/>
              </a:rPr>
              <a:t>a culturally competent  and safe </a:t>
            </a:r>
            <a:r>
              <a:rPr lang="en-AU" dirty="0" smtClean="0">
                <a:latin typeface="Calibri" panose="020F0502020204030204" pitchFamily="34" charset="0"/>
                <a:cs typeface="Calibri" panose="020F0502020204030204" pitchFamily="34" charset="0"/>
              </a:rPr>
              <a:t>environment</a:t>
            </a:r>
          </a:p>
          <a:p>
            <a:pPr marL="742950" lvl="1" indent="-285750">
              <a:buFont typeface="Courier New" panose="02070309020205020404" pitchFamily="49" charset="0"/>
              <a:buChar char="o"/>
            </a:pPr>
            <a:r>
              <a:rPr lang="en-AU" dirty="0" smtClean="0">
                <a:latin typeface="Calibri" panose="020F0502020204030204" pitchFamily="34" charset="0"/>
                <a:cs typeface="Calibri" panose="020F0502020204030204" pitchFamily="34" charset="0"/>
              </a:rPr>
              <a:t>supporting </a:t>
            </a:r>
            <a:r>
              <a:rPr lang="en-AU" dirty="0">
                <a:latin typeface="Calibri" panose="020F0502020204030204" pitchFamily="34" charset="0"/>
                <a:cs typeface="Calibri" panose="020F0502020204030204" pitchFamily="34" charset="0"/>
              </a:rPr>
              <a:t>excellence as well as targeting </a:t>
            </a:r>
            <a:r>
              <a:rPr lang="en-AU" dirty="0" smtClean="0">
                <a:latin typeface="Calibri" panose="020F0502020204030204" pitchFamily="34" charset="0"/>
                <a:cs typeface="Calibri" panose="020F0502020204030204" pitchFamily="34" charset="0"/>
              </a:rPr>
              <a:t>need </a:t>
            </a:r>
          </a:p>
          <a:p>
            <a:pPr lvl="1"/>
            <a:endParaRPr lang="en-AU"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‘Success’ will be measurable, accountabilities clear and shared. </a:t>
            </a:r>
            <a:endParaRPr lang="en-AU" dirty="0" smtClean="0">
              <a:latin typeface="Calibri" panose="020F0502020204030204" pitchFamily="34" charset="0"/>
              <a:cs typeface="Calibri" panose="020F0502020204030204" pitchFamily="34" charset="0"/>
            </a:endParaRPr>
          </a:p>
          <a:p>
            <a:endParaRPr lang="en-AU"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Resourced and incentivised by policy settings which leverage mainstream funding.</a:t>
            </a:r>
          </a:p>
          <a:p>
            <a:pPr lvl="1"/>
            <a:endParaRPr lang="en-AU" sz="2800" dirty="0">
              <a:latin typeface="Calibri"/>
              <a:cs typeface="Calibri"/>
            </a:endParaRPr>
          </a:p>
        </p:txBody>
      </p:sp>
    </p:spTree>
    <p:extLst>
      <p:ext uri="{BB962C8B-B14F-4D97-AF65-F5344CB8AC3E}">
        <p14:creationId xmlns:p14="http://schemas.microsoft.com/office/powerpoint/2010/main" val="35383957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
  <TotalTime>3856</TotalTime>
  <Words>662</Words>
  <Application>Microsoft Office PowerPoint</Application>
  <PresentationFormat>On-screen Show (4:3)</PresentationFormat>
  <Paragraphs>164</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PowerPoint Presentation</vt:lpstr>
      <vt:lpstr>PowerPoint Presentation</vt:lpstr>
      <vt:lpstr>PowerPoint Presentation</vt:lpstr>
      <vt:lpstr>Commencing and all Indigenous students 2003–2013</vt:lpstr>
      <vt:lpstr> Indigenous students  AS A proportion of domestic students </vt:lpstr>
      <vt:lpstr>Completion rates for  Indigenous students</vt:lpstr>
      <vt:lpstr>AWARD COURSE COMPLETIONS BY BROAD FIELD OF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Indigenous Academic Staff as a Proportion of All Academic Staff by Level 2001-2012 </vt:lpstr>
      <vt:lpstr>Indigenous HDR  Commencements and Completions 1989-2013 </vt:lpstr>
      <vt:lpstr>Indigenous HDR Field of Education</vt:lpstr>
      <vt:lpstr>PowerPoint Presentation</vt:lpstr>
      <vt:lpstr>PowerPoint Presentation</vt:lpstr>
    </vt:vector>
  </TitlesOfParts>
  <Company>INDUSTRY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Chynoweth, Adele</dc:creator>
  <cp:lastModifiedBy>Dennis Alexander</cp:lastModifiedBy>
  <cp:revision>319</cp:revision>
  <cp:lastPrinted>2014-06-26T00:56:57Z</cp:lastPrinted>
  <dcterms:created xsi:type="dcterms:W3CDTF">2014-02-05T02:38:26Z</dcterms:created>
  <dcterms:modified xsi:type="dcterms:W3CDTF">2015-09-10T01:46:13Z</dcterms:modified>
</cp:coreProperties>
</file>