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47" r:id="rId1"/>
    <p:sldMasterId id="2147483760" r:id="rId2"/>
    <p:sldMasterId id="2147483774" r:id="rId3"/>
  </p:sldMasterIdLst>
  <p:notesMasterIdLst>
    <p:notesMasterId r:id="rId45"/>
  </p:notesMasterIdLst>
  <p:sldIdLst>
    <p:sldId id="1003" r:id="rId4"/>
    <p:sldId id="553" r:id="rId5"/>
    <p:sldId id="971" r:id="rId6"/>
    <p:sldId id="1004" r:id="rId7"/>
    <p:sldId id="964" r:id="rId8"/>
    <p:sldId id="995" r:id="rId9"/>
    <p:sldId id="1056" r:id="rId10"/>
    <p:sldId id="947" r:id="rId11"/>
    <p:sldId id="960" r:id="rId12"/>
    <p:sldId id="1064" r:id="rId13"/>
    <p:sldId id="978" r:id="rId14"/>
    <p:sldId id="938" r:id="rId15"/>
    <p:sldId id="567" r:id="rId16"/>
    <p:sldId id="942" r:id="rId17"/>
    <p:sldId id="1057" r:id="rId18"/>
    <p:sldId id="956" r:id="rId19"/>
    <p:sldId id="1061" r:id="rId20"/>
    <p:sldId id="1062" r:id="rId21"/>
    <p:sldId id="1051" r:id="rId22"/>
    <p:sldId id="973" r:id="rId23"/>
    <p:sldId id="306" r:id="rId24"/>
    <p:sldId id="1060" r:id="rId25"/>
    <p:sldId id="970" r:id="rId26"/>
    <p:sldId id="997" r:id="rId27"/>
    <p:sldId id="998" r:id="rId28"/>
    <p:sldId id="957" r:id="rId29"/>
    <p:sldId id="984" r:id="rId30"/>
    <p:sldId id="959" r:id="rId31"/>
    <p:sldId id="986" r:id="rId32"/>
    <p:sldId id="955" r:id="rId33"/>
    <p:sldId id="987" r:id="rId34"/>
    <p:sldId id="969" r:id="rId35"/>
    <p:sldId id="999" r:id="rId36"/>
    <p:sldId id="1000" r:id="rId37"/>
    <p:sldId id="1001" r:id="rId38"/>
    <p:sldId id="988" r:id="rId39"/>
    <p:sldId id="974" r:id="rId40"/>
    <p:sldId id="979" r:id="rId41"/>
    <p:sldId id="965" r:id="rId42"/>
    <p:sldId id="966" r:id="rId43"/>
    <p:sldId id="976" r:id="rId44"/>
  </p:sldIdLst>
  <p:sldSz cx="9144000" cy="514826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2">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890A"/>
    <a:srgbClr val="BD8E0B"/>
    <a:srgbClr val="B2860A"/>
    <a:srgbClr val="C7960B"/>
    <a:srgbClr val="CB990B"/>
    <a:srgbClr val="DAA40C"/>
    <a:srgbClr val="367079"/>
    <a:srgbClr val="E5AC0D"/>
    <a:srgbClr val="520AA2"/>
    <a:srgbClr val="0AA6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45B12A-DE8B-41DF-BCF2-C75B1CCB9123}" v="2850" dt="2025-03-04T23:40:49.240"/>
    <p1510:client id="{F6AFFD6B-9AA3-44A7-9BE8-C0173AC601E5}" v="7" dt="2025-03-05T00:35:27.5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724" autoAdjust="0"/>
  </p:normalViewPr>
  <p:slideViewPr>
    <p:cSldViewPr snapToGrid="0">
      <p:cViewPr varScale="1">
        <p:scale>
          <a:sx n="113" d="100"/>
          <a:sy n="113" d="100"/>
        </p:scale>
        <p:origin x="1554" y="102"/>
      </p:cViewPr>
      <p:guideLst>
        <p:guide orient="horz" pos="1622"/>
        <p:guide pos="2880"/>
      </p:guideLst>
    </p:cSldViewPr>
  </p:slideViewPr>
  <p:notesTextViewPr>
    <p:cViewPr>
      <p:scale>
        <a:sx n="3" d="2"/>
        <a:sy n="3" d="2"/>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55" Type="http://schemas.openxmlformats.org/officeDocument/2006/relationships/customXml" Target="../customXml/item3.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3" Type="http://schemas.openxmlformats.org/officeDocument/2006/relationships/customXml" Target="../customXml/item1.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microsoft.com/office/2018/10/relationships/authors" Targe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 Id="rId51" Type="http://schemas.microsoft.com/office/2015/10/relationships/revisionInfo" Target="revisionInfo.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commentAuthors" Target="commentAuthor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055"/>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4" y="0"/>
            <a:ext cx="2945659" cy="498055"/>
          </a:xfrm>
          <a:prstGeom prst="rect">
            <a:avLst/>
          </a:prstGeom>
        </p:spPr>
        <p:txBody>
          <a:bodyPr vert="horz" lIns="91440" tIns="45720" rIns="91440" bIns="45720" rtlCol="0"/>
          <a:lstStyle>
            <a:lvl1pPr algn="r">
              <a:defRPr sz="1200"/>
            </a:lvl1pPr>
          </a:lstStyle>
          <a:p>
            <a:fld id="{5878F842-560F-42A5-A306-F766D7D6B80D}" type="datetimeFigureOut">
              <a:rPr lang="en-AU" smtClean="0"/>
              <a:t>5/03/2025</a:t>
            </a:fld>
            <a:endParaRPr lang="en-AU"/>
          </a:p>
        </p:txBody>
      </p:sp>
      <p:sp>
        <p:nvSpPr>
          <p:cNvPr id="4" name="Slide Image Placeholder 3"/>
          <p:cNvSpPr>
            <a:spLocks noGrp="1" noRot="1" noChangeAspect="1"/>
          </p:cNvSpPr>
          <p:nvPr>
            <p:ph type="sldImg" idx="2"/>
          </p:nvPr>
        </p:nvSpPr>
        <p:spPr>
          <a:xfrm>
            <a:off x="427038" y="1243013"/>
            <a:ext cx="5943600" cy="334645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1" y="9428584"/>
            <a:ext cx="2945659" cy="498055"/>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4" y="9428584"/>
            <a:ext cx="2945659" cy="498055"/>
          </a:xfrm>
          <a:prstGeom prst="rect">
            <a:avLst/>
          </a:prstGeom>
        </p:spPr>
        <p:txBody>
          <a:bodyPr vert="horz" lIns="91440" tIns="45720" rIns="91440" bIns="45720" rtlCol="0" anchor="b"/>
          <a:lstStyle>
            <a:lvl1pPr algn="r">
              <a:defRPr sz="1200"/>
            </a:lvl1pPr>
          </a:lstStyle>
          <a:p>
            <a:fld id="{3BD3FCEB-6CB7-4478-9568-E9785AFEA658}" type="slidenum">
              <a:rPr lang="en-AU" smtClean="0"/>
              <a:t>‹#›</a:t>
            </a:fld>
            <a:endParaRPr lang="en-AU"/>
          </a:p>
        </p:txBody>
      </p:sp>
    </p:spTree>
    <p:extLst>
      <p:ext uri="{BB962C8B-B14F-4D97-AF65-F5344CB8AC3E}">
        <p14:creationId xmlns:p14="http://schemas.microsoft.com/office/powerpoint/2010/main" val="3398103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3EE46E-A178-08A6-BB9E-3ADF4EC526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F33CE2-0F6D-6240-ACF7-7533669688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0C5223-5939-9EB5-A003-D85FA893FBC4}"/>
              </a:ext>
            </a:extLst>
          </p:cNvPr>
          <p:cNvSpPr>
            <a:spLocks noGrp="1"/>
          </p:cNvSpPr>
          <p:nvPr>
            <p:ph type="body" idx="1"/>
          </p:nvPr>
        </p:nvSpPr>
        <p:spPr/>
        <p:txBody>
          <a:bodyPr/>
          <a:lstStyle/>
          <a:p>
            <a:pPr>
              <a:lnSpc>
                <a:spcPct val="114000"/>
              </a:lnSpc>
              <a:spcBef>
                <a:spcPts val="0"/>
              </a:spcBef>
              <a:spcAft>
                <a:spcPts val="0"/>
              </a:spcAft>
            </a:pPr>
            <a:endParaRPr lang="en-US"/>
          </a:p>
        </p:txBody>
      </p:sp>
      <p:sp>
        <p:nvSpPr>
          <p:cNvPr id="4" name="Slide Number Placeholder 3">
            <a:extLst>
              <a:ext uri="{FF2B5EF4-FFF2-40B4-BE49-F238E27FC236}">
                <a16:creationId xmlns:a16="http://schemas.microsoft.com/office/drawing/2014/main" id="{6DD10BAF-268F-C1A5-6BEE-D13188702452}"/>
              </a:ext>
            </a:extLst>
          </p:cNvPr>
          <p:cNvSpPr>
            <a:spLocks noGrp="1"/>
          </p:cNvSpPr>
          <p:nvPr>
            <p:ph type="sldNum" sz="quarter" idx="5"/>
          </p:nvPr>
        </p:nvSpPr>
        <p:spPr/>
        <p:txBody>
          <a:bodyPr/>
          <a:lstStyle/>
          <a:p>
            <a:fld id="{3BD3FCEB-6CB7-4478-9568-E9785AFEA658}" type="slidenum">
              <a:rPr lang="en-AU" smtClean="0"/>
              <a:t>1</a:t>
            </a:fld>
            <a:endParaRPr lang="en-AU"/>
          </a:p>
        </p:txBody>
      </p:sp>
    </p:spTree>
    <p:extLst>
      <p:ext uri="{BB962C8B-B14F-4D97-AF65-F5344CB8AC3E}">
        <p14:creationId xmlns:p14="http://schemas.microsoft.com/office/powerpoint/2010/main" val="32161200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13EE36-FCF1-E347-F5A5-A20FDA5389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1B1F5C-26B8-7ABF-D5E8-2C4B6A83EA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AE23EA-C67A-6608-D9B6-96A1BE472A60}"/>
              </a:ext>
            </a:extLst>
          </p:cNvPr>
          <p:cNvSpPr>
            <a:spLocks noGrp="1"/>
          </p:cNvSpPr>
          <p:nvPr>
            <p:ph type="body" idx="1"/>
          </p:nvPr>
        </p:nvSpPr>
        <p:spPr/>
        <p:txBody>
          <a:bodyPr/>
          <a:lstStyle/>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endParaRPr lang="en-AU"/>
          </a:p>
        </p:txBody>
      </p:sp>
      <p:sp>
        <p:nvSpPr>
          <p:cNvPr id="4" name="Slide Number Placeholder 3">
            <a:extLst>
              <a:ext uri="{FF2B5EF4-FFF2-40B4-BE49-F238E27FC236}">
                <a16:creationId xmlns:a16="http://schemas.microsoft.com/office/drawing/2014/main" id="{791FC632-6AC8-B819-9F25-1876CE52A6C0}"/>
              </a:ext>
            </a:extLst>
          </p:cNvPr>
          <p:cNvSpPr>
            <a:spLocks noGrp="1"/>
          </p:cNvSpPr>
          <p:nvPr>
            <p:ph type="sldNum" sz="quarter" idx="5"/>
          </p:nvPr>
        </p:nvSpPr>
        <p:spPr/>
        <p:txBody>
          <a:bodyPr/>
          <a:lstStyle/>
          <a:p>
            <a:fld id="{3BD3FCEB-6CB7-4478-9568-E9785AFEA658}" type="slidenum">
              <a:rPr lang="en-AU" smtClean="0"/>
              <a:t>10</a:t>
            </a:fld>
            <a:endParaRPr lang="en-AU"/>
          </a:p>
        </p:txBody>
      </p:sp>
    </p:spTree>
    <p:extLst>
      <p:ext uri="{BB962C8B-B14F-4D97-AF65-F5344CB8AC3E}">
        <p14:creationId xmlns:p14="http://schemas.microsoft.com/office/powerpoint/2010/main" val="2922858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11</a:t>
            </a:fld>
            <a:endParaRPr lang="en-AU"/>
          </a:p>
        </p:txBody>
      </p:sp>
    </p:spTree>
    <p:extLst>
      <p:ext uri="{BB962C8B-B14F-4D97-AF65-F5344CB8AC3E}">
        <p14:creationId xmlns:p14="http://schemas.microsoft.com/office/powerpoint/2010/main" val="38355853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12</a:t>
            </a:fld>
            <a:endParaRPr lang="en-AU"/>
          </a:p>
        </p:txBody>
      </p:sp>
    </p:spTree>
    <p:extLst>
      <p:ext uri="{BB962C8B-B14F-4D97-AF65-F5344CB8AC3E}">
        <p14:creationId xmlns:p14="http://schemas.microsoft.com/office/powerpoint/2010/main" val="8221602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3830" y="5346520"/>
            <a:ext cx="5633917" cy="4374586"/>
          </a:xfrm>
          <a:prstGeom prst="rect">
            <a:avLst/>
          </a:prstGeom>
        </p:spPr>
        <p:txBody>
          <a:bodyPr lIns="94787" tIns="47393" rIns="94787" bIns="47393"/>
          <a:lstStyle/>
          <a:p>
            <a:pPr marL="171450" indent="-171450" fontAlgn="base">
              <a:lnSpc>
                <a:spcPct val="114000"/>
              </a:lnSpc>
              <a:spcBef>
                <a:spcPts val="0"/>
              </a:spcBef>
              <a:spcAft>
                <a:spcPts val="0"/>
              </a:spcAft>
              <a:buFont typeface="Arial" panose="020B0604020202020204" pitchFamily="34" charset="0"/>
              <a:buChar char="•"/>
            </a:pPr>
            <a:endParaRPr lang="en-AU"/>
          </a:p>
        </p:txBody>
      </p:sp>
      <p:sp>
        <p:nvSpPr>
          <p:cNvPr id="4" name="Header Placeholder 3"/>
          <p:cNvSpPr>
            <a:spLocks noGrp="1"/>
          </p:cNvSpPr>
          <p:nvPr>
            <p:ph type="hdr" sz="quarter" idx="4294967295"/>
          </p:nvPr>
        </p:nvSpPr>
        <p:spPr/>
        <p:txBody>
          <a:bodyPr/>
          <a:lstStyle/>
          <a:p>
            <a:pPr>
              <a:defRPr/>
            </a:pPr>
            <a:r>
              <a:rPr lang="en-US" altLang="en-US"/>
              <a:t>Attachment A</a:t>
            </a:r>
          </a:p>
        </p:txBody>
      </p:sp>
      <p:sp>
        <p:nvSpPr>
          <p:cNvPr id="5" name="Date Placeholder 4"/>
          <p:cNvSpPr>
            <a:spLocks noGrp="1"/>
          </p:cNvSpPr>
          <p:nvPr>
            <p:ph type="dt" idx="1"/>
          </p:nvPr>
        </p:nvSpPr>
        <p:spPr/>
        <p:txBody>
          <a:bodyPr/>
          <a:lstStyle/>
          <a:p>
            <a:pPr>
              <a:defRPr/>
            </a:pPr>
            <a:fld id="{B3BFBBA0-CDF7-4193-9812-94AB2182D5F8}" type="datetime1">
              <a:rPr lang="zh-CN" altLang="en-US" smtClean="0"/>
              <a:pPr>
                <a:defRPr/>
              </a:pPr>
              <a:t>2025/3/5</a:t>
            </a:fld>
            <a:endParaRPr lang="en-US" altLang="zh-CN" sz="1200"/>
          </a:p>
        </p:txBody>
      </p:sp>
      <p:sp>
        <p:nvSpPr>
          <p:cNvPr id="6" name="Slide Number Placeholder 5"/>
          <p:cNvSpPr>
            <a:spLocks noGrp="1"/>
          </p:cNvSpPr>
          <p:nvPr>
            <p:ph type="sldNum" sz="quarter" idx="5"/>
          </p:nvPr>
        </p:nvSpPr>
        <p:spPr/>
        <p:txBody>
          <a:bodyPr/>
          <a:lstStyle/>
          <a:p>
            <a:pPr>
              <a:defRPr/>
            </a:pPr>
            <a:fld id="{5A0BD6C1-3D76-4BE7-8A2F-2467DC14C66C}" type="slidenum">
              <a:rPr lang="en-US" altLang="zh-CN" smtClean="0"/>
              <a:pPr>
                <a:defRPr/>
              </a:pPr>
              <a:t>13</a:t>
            </a:fld>
            <a:endParaRPr lang="en-US" altLang="zh-CN" sz="1200"/>
          </a:p>
        </p:txBody>
      </p:sp>
    </p:spTree>
    <p:extLst>
      <p:ext uri="{BB962C8B-B14F-4D97-AF65-F5344CB8AC3E}">
        <p14:creationId xmlns:p14="http://schemas.microsoft.com/office/powerpoint/2010/main" val="41195096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4000"/>
              </a:lnSpc>
              <a:spcBef>
                <a:spcPts val="0"/>
              </a:spcBef>
              <a:spcAft>
                <a:spcPts val="0"/>
              </a:spcAft>
              <a:buClrTx/>
              <a:buSzTx/>
              <a:buFontTx/>
              <a:buNone/>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14</a:t>
            </a:fld>
            <a:endParaRPr lang="en-AU"/>
          </a:p>
        </p:txBody>
      </p:sp>
    </p:spTree>
    <p:extLst>
      <p:ext uri="{BB962C8B-B14F-4D97-AF65-F5344CB8AC3E}">
        <p14:creationId xmlns:p14="http://schemas.microsoft.com/office/powerpoint/2010/main" val="13197189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4000"/>
              </a:lnSpc>
              <a:spcBef>
                <a:spcPts val="0"/>
              </a:spcBef>
              <a:spcAft>
                <a:spcPts val="0"/>
              </a:spcAft>
              <a:buClrTx/>
              <a:buSzTx/>
              <a:buFontTx/>
              <a:buNone/>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15</a:t>
            </a:fld>
            <a:endParaRPr lang="en-AU"/>
          </a:p>
        </p:txBody>
      </p:sp>
    </p:spTree>
    <p:extLst>
      <p:ext uri="{BB962C8B-B14F-4D97-AF65-F5344CB8AC3E}">
        <p14:creationId xmlns:p14="http://schemas.microsoft.com/office/powerpoint/2010/main" val="8827233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endParaRPr lang="en-AU" dirty="0"/>
          </a:p>
        </p:txBody>
      </p:sp>
      <p:sp>
        <p:nvSpPr>
          <p:cNvPr id="4" name="Slide Number Placeholder 3"/>
          <p:cNvSpPr>
            <a:spLocks noGrp="1"/>
          </p:cNvSpPr>
          <p:nvPr>
            <p:ph type="sldNum" sz="quarter" idx="5"/>
          </p:nvPr>
        </p:nvSpPr>
        <p:spPr/>
        <p:txBody>
          <a:bodyPr/>
          <a:lstStyle/>
          <a:p>
            <a:fld id="{3BD3FCEB-6CB7-4478-9568-E9785AFEA658}" type="slidenum">
              <a:rPr lang="en-AU" smtClean="0"/>
              <a:t>16</a:t>
            </a:fld>
            <a:endParaRPr lang="en-AU"/>
          </a:p>
        </p:txBody>
      </p:sp>
    </p:spTree>
    <p:extLst>
      <p:ext uri="{BB962C8B-B14F-4D97-AF65-F5344CB8AC3E}">
        <p14:creationId xmlns:p14="http://schemas.microsoft.com/office/powerpoint/2010/main" val="14562902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00A39-FC62-E6F2-AB5E-7ACEBB1BD2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88E474-7BF3-3707-AB83-1C432261EC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154E73-D6F7-2F37-2955-2B7D31E05060}"/>
              </a:ext>
            </a:extLst>
          </p:cNvPr>
          <p:cNvSpPr>
            <a:spLocks noGrp="1"/>
          </p:cNvSpPr>
          <p:nvPr>
            <p:ph type="body" idx="1"/>
          </p:nvPr>
        </p:nvSpPr>
        <p:spPr/>
        <p:txBody>
          <a:bodyPr/>
          <a:lstStyle/>
          <a:p>
            <a:pPr marL="171450" indent="-171450">
              <a:lnSpc>
                <a:spcPct val="114000"/>
              </a:lnSpc>
              <a:spcBef>
                <a:spcPts val="0"/>
              </a:spcBef>
              <a:spcAft>
                <a:spcPts val="0"/>
              </a:spcAft>
              <a:buFont typeface="Arial" panose="020B0604020202020204" pitchFamily="34" charset="0"/>
              <a:buChar char="•"/>
            </a:pPr>
            <a:endParaRPr lang="en-AU" dirty="0"/>
          </a:p>
        </p:txBody>
      </p:sp>
      <p:sp>
        <p:nvSpPr>
          <p:cNvPr id="4" name="Slide Number Placeholder 3">
            <a:extLst>
              <a:ext uri="{FF2B5EF4-FFF2-40B4-BE49-F238E27FC236}">
                <a16:creationId xmlns:a16="http://schemas.microsoft.com/office/drawing/2014/main" id="{50DD8AFB-B8B3-B0CD-6733-3B9A5DA4506D}"/>
              </a:ext>
            </a:extLst>
          </p:cNvPr>
          <p:cNvSpPr>
            <a:spLocks noGrp="1"/>
          </p:cNvSpPr>
          <p:nvPr>
            <p:ph type="sldNum" sz="quarter" idx="5"/>
          </p:nvPr>
        </p:nvSpPr>
        <p:spPr/>
        <p:txBody>
          <a:bodyPr/>
          <a:lstStyle/>
          <a:p>
            <a:fld id="{3BD3FCEB-6CB7-4478-9568-E9785AFEA658}" type="slidenum">
              <a:rPr lang="en-AU" smtClean="0"/>
              <a:t>17</a:t>
            </a:fld>
            <a:endParaRPr lang="en-AU"/>
          </a:p>
        </p:txBody>
      </p:sp>
    </p:spTree>
    <p:extLst>
      <p:ext uri="{BB962C8B-B14F-4D97-AF65-F5344CB8AC3E}">
        <p14:creationId xmlns:p14="http://schemas.microsoft.com/office/powerpoint/2010/main" val="40171059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87D109-1F5F-9462-5D4A-49131F8C23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9E28D8-AD1A-EEB5-A3CC-A2C8CAEA56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AFF0BF-11C4-A131-F924-C6C7CE5A1C32}"/>
              </a:ext>
            </a:extLst>
          </p:cNvPr>
          <p:cNvSpPr>
            <a:spLocks noGrp="1"/>
          </p:cNvSpPr>
          <p:nvPr>
            <p:ph type="body" idx="1"/>
          </p:nvPr>
        </p:nvSpPr>
        <p:spPr/>
        <p:txBody>
          <a:bodyPr/>
          <a:lstStyle/>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endParaRPr lang="en-AU"/>
          </a:p>
        </p:txBody>
      </p:sp>
      <p:sp>
        <p:nvSpPr>
          <p:cNvPr id="4" name="Slide Number Placeholder 3">
            <a:extLst>
              <a:ext uri="{FF2B5EF4-FFF2-40B4-BE49-F238E27FC236}">
                <a16:creationId xmlns:a16="http://schemas.microsoft.com/office/drawing/2014/main" id="{0B8D9182-111A-81A2-2B4F-4F33CC353638}"/>
              </a:ext>
            </a:extLst>
          </p:cNvPr>
          <p:cNvSpPr>
            <a:spLocks noGrp="1"/>
          </p:cNvSpPr>
          <p:nvPr>
            <p:ph type="sldNum" sz="quarter" idx="5"/>
          </p:nvPr>
        </p:nvSpPr>
        <p:spPr/>
        <p:txBody>
          <a:bodyPr/>
          <a:lstStyle/>
          <a:p>
            <a:fld id="{3BD3FCEB-6CB7-4478-9568-E9785AFEA658}" type="slidenum">
              <a:rPr lang="en-AU" smtClean="0"/>
              <a:t>18</a:t>
            </a:fld>
            <a:endParaRPr lang="en-AU"/>
          </a:p>
        </p:txBody>
      </p:sp>
    </p:spTree>
    <p:extLst>
      <p:ext uri="{BB962C8B-B14F-4D97-AF65-F5344CB8AC3E}">
        <p14:creationId xmlns:p14="http://schemas.microsoft.com/office/powerpoint/2010/main" val="15640453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endParaRPr lang="en-AU" dirty="0"/>
          </a:p>
        </p:txBody>
      </p:sp>
      <p:sp>
        <p:nvSpPr>
          <p:cNvPr id="4" name="Slide Number Placeholder 3"/>
          <p:cNvSpPr>
            <a:spLocks noGrp="1"/>
          </p:cNvSpPr>
          <p:nvPr>
            <p:ph type="sldNum" sz="quarter" idx="5"/>
          </p:nvPr>
        </p:nvSpPr>
        <p:spPr/>
        <p:txBody>
          <a:bodyPr/>
          <a:lstStyle/>
          <a:p>
            <a:fld id="{3BD3FCEB-6CB7-4478-9568-E9785AFEA658}" type="slidenum">
              <a:rPr lang="en-AU" smtClean="0"/>
              <a:t>19</a:t>
            </a:fld>
            <a:endParaRPr lang="en-AU"/>
          </a:p>
        </p:txBody>
      </p:sp>
    </p:spTree>
    <p:extLst>
      <p:ext uri="{BB962C8B-B14F-4D97-AF65-F5344CB8AC3E}">
        <p14:creationId xmlns:p14="http://schemas.microsoft.com/office/powerpoint/2010/main" val="3568265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4000"/>
              </a:lnSpc>
              <a:spcBef>
                <a:spcPts val="0"/>
              </a:spcBef>
              <a:spcAft>
                <a:spcPts val="0"/>
              </a:spcAft>
            </a:pPr>
            <a:endParaRPr lang="en-US"/>
          </a:p>
        </p:txBody>
      </p:sp>
      <p:sp>
        <p:nvSpPr>
          <p:cNvPr id="4" name="Slide Number Placeholder 3"/>
          <p:cNvSpPr>
            <a:spLocks noGrp="1"/>
          </p:cNvSpPr>
          <p:nvPr>
            <p:ph type="sldNum" sz="quarter" idx="5"/>
          </p:nvPr>
        </p:nvSpPr>
        <p:spPr/>
        <p:txBody>
          <a:bodyPr/>
          <a:lstStyle/>
          <a:p>
            <a:fld id="{3BD3FCEB-6CB7-4478-9568-E9785AFEA658}" type="slidenum">
              <a:rPr lang="en-AU" smtClean="0"/>
              <a:t>2</a:t>
            </a:fld>
            <a:endParaRPr lang="en-AU"/>
          </a:p>
        </p:txBody>
      </p:sp>
    </p:spTree>
    <p:extLst>
      <p:ext uri="{BB962C8B-B14F-4D97-AF65-F5344CB8AC3E}">
        <p14:creationId xmlns:p14="http://schemas.microsoft.com/office/powerpoint/2010/main" val="22934155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4000"/>
              </a:lnSpc>
              <a:spcBef>
                <a:spcPts val="0"/>
              </a:spcBef>
              <a:spcAft>
                <a:spcPts val="0"/>
              </a:spcAft>
              <a:buClrTx/>
              <a:buSzTx/>
              <a:buFontTx/>
              <a:buNone/>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20</a:t>
            </a:fld>
            <a:endParaRPr lang="en-AU"/>
          </a:p>
        </p:txBody>
      </p:sp>
    </p:spTree>
    <p:extLst>
      <p:ext uri="{BB962C8B-B14F-4D97-AF65-F5344CB8AC3E}">
        <p14:creationId xmlns:p14="http://schemas.microsoft.com/office/powerpoint/2010/main" val="39966331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4000"/>
              </a:lnSpc>
              <a:spcBef>
                <a:spcPts val="0"/>
              </a:spcBef>
              <a:spcAft>
                <a:spcPts val="0"/>
              </a:spcAft>
              <a:buClrTx/>
              <a:buSzTx/>
              <a:buFontTx/>
              <a:buNone/>
              <a:tabLst/>
              <a:defRPr/>
            </a:pPr>
            <a:endParaRPr lang="en-US" altLang="zh-CN" dirty="0">
              <a:sym typeface="Calibri" pitchFamily="34" charset="0"/>
            </a:endParaRPr>
          </a:p>
        </p:txBody>
      </p:sp>
      <p:sp>
        <p:nvSpPr>
          <p:cNvPr id="4" name="Slide Number Placeholder 3"/>
          <p:cNvSpPr>
            <a:spLocks noGrp="1"/>
          </p:cNvSpPr>
          <p:nvPr>
            <p:ph type="sldNum" sz="quarter" idx="5"/>
          </p:nvPr>
        </p:nvSpPr>
        <p:spPr/>
        <p:txBody>
          <a:bodyPr/>
          <a:lstStyle/>
          <a:p>
            <a:fld id="{3BD3FCEB-6CB7-4478-9568-E9785AFEA658}" type="slidenum">
              <a:rPr lang="en-AU" smtClean="0"/>
              <a:t>21</a:t>
            </a:fld>
            <a:endParaRPr lang="en-AU"/>
          </a:p>
        </p:txBody>
      </p:sp>
    </p:spTree>
    <p:extLst>
      <p:ext uri="{BB962C8B-B14F-4D97-AF65-F5344CB8AC3E}">
        <p14:creationId xmlns:p14="http://schemas.microsoft.com/office/powerpoint/2010/main" val="16671534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01E84F-8DD9-8EB3-7865-6B566D717E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063855-A424-B00B-79F0-E044E1127F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F6742D-88AC-1528-ACD2-B2A1E9DF8AF1}"/>
              </a:ext>
            </a:extLst>
          </p:cNvPr>
          <p:cNvSpPr>
            <a:spLocks noGrp="1"/>
          </p:cNvSpPr>
          <p:nvPr>
            <p:ph type="body" idx="1"/>
          </p:nvPr>
        </p:nvSpPr>
        <p:spPr/>
        <p:txBody>
          <a:bodyPr/>
          <a:lstStyle/>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endParaRPr lang="en-AU" dirty="0"/>
          </a:p>
        </p:txBody>
      </p:sp>
      <p:sp>
        <p:nvSpPr>
          <p:cNvPr id="4" name="Slide Number Placeholder 3">
            <a:extLst>
              <a:ext uri="{FF2B5EF4-FFF2-40B4-BE49-F238E27FC236}">
                <a16:creationId xmlns:a16="http://schemas.microsoft.com/office/drawing/2014/main" id="{B1FD7202-70F8-BB52-606E-0E414DBE8496}"/>
              </a:ext>
            </a:extLst>
          </p:cNvPr>
          <p:cNvSpPr>
            <a:spLocks noGrp="1"/>
          </p:cNvSpPr>
          <p:nvPr>
            <p:ph type="sldNum" sz="quarter" idx="5"/>
          </p:nvPr>
        </p:nvSpPr>
        <p:spPr/>
        <p:txBody>
          <a:bodyPr/>
          <a:lstStyle/>
          <a:p>
            <a:fld id="{3BD3FCEB-6CB7-4478-9568-E9785AFEA658}" type="slidenum">
              <a:rPr lang="en-AU" smtClean="0"/>
              <a:t>22</a:t>
            </a:fld>
            <a:endParaRPr lang="en-AU"/>
          </a:p>
        </p:txBody>
      </p:sp>
    </p:spTree>
    <p:extLst>
      <p:ext uri="{BB962C8B-B14F-4D97-AF65-F5344CB8AC3E}">
        <p14:creationId xmlns:p14="http://schemas.microsoft.com/office/powerpoint/2010/main" val="23577669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23</a:t>
            </a:fld>
            <a:endParaRPr lang="en-AU"/>
          </a:p>
        </p:txBody>
      </p:sp>
    </p:spTree>
    <p:extLst>
      <p:ext uri="{BB962C8B-B14F-4D97-AF65-F5344CB8AC3E}">
        <p14:creationId xmlns:p14="http://schemas.microsoft.com/office/powerpoint/2010/main" val="37937346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14000"/>
              </a:lnSpc>
              <a:buFont typeface="Arial" panose="020B0604020202020204" pitchFamily="34" charset="0"/>
              <a:buChar cha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24</a:t>
            </a:fld>
            <a:endParaRPr lang="en-AU"/>
          </a:p>
        </p:txBody>
      </p:sp>
    </p:spTree>
    <p:extLst>
      <p:ext uri="{BB962C8B-B14F-4D97-AF65-F5344CB8AC3E}">
        <p14:creationId xmlns:p14="http://schemas.microsoft.com/office/powerpoint/2010/main" val="313043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lnSpc>
                <a:spcPct val="114000"/>
              </a:lnSpc>
              <a:spcAft>
                <a:spcPts val="0"/>
              </a:spcAft>
              <a:buFont typeface="Arial" panose="020B0604020202020204" pitchFamily="34" charset="0"/>
              <a:buNone/>
            </a:pPr>
            <a:endParaRPr lang="en-AU" dirty="0"/>
          </a:p>
        </p:txBody>
      </p:sp>
      <p:sp>
        <p:nvSpPr>
          <p:cNvPr id="4" name="Slide Number Placeholder 3"/>
          <p:cNvSpPr>
            <a:spLocks noGrp="1"/>
          </p:cNvSpPr>
          <p:nvPr>
            <p:ph type="sldNum" sz="quarter" idx="5"/>
          </p:nvPr>
        </p:nvSpPr>
        <p:spPr/>
        <p:txBody>
          <a:bodyPr/>
          <a:lstStyle/>
          <a:p>
            <a:fld id="{3BD3FCEB-6CB7-4478-9568-E9785AFEA658}" type="slidenum">
              <a:rPr lang="en-AU" smtClean="0"/>
              <a:t>25</a:t>
            </a:fld>
            <a:endParaRPr lang="en-AU"/>
          </a:p>
        </p:txBody>
      </p:sp>
    </p:spTree>
    <p:extLst>
      <p:ext uri="{BB962C8B-B14F-4D97-AF65-F5344CB8AC3E}">
        <p14:creationId xmlns:p14="http://schemas.microsoft.com/office/powerpoint/2010/main" val="1122891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endParaRPr lang="en-AU" dirty="0"/>
          </a:p>
        </p:txBody>
      </p:sp>
      <p:sp>
        <p:nvSpPr>
          <p:cNvPr id="4" name="Slide Number Placeholder 3"/>
          <p:cNvSpPr>
            <a:spLocks noGrp="1"/>
          </p:cNvSpPr>
          <p:nvPr>
            <p:ph type="sldNum" sz="quarter" idx="5"/>
          </p:nvPr>
        </p:nvSpPr>
        <p:spPr/>
        <p:txBody>
          <a:bodyPr/>
          <a:lstStyle/>
          <a:p>
            <a:fld id="{3BD3FCEB-6CB7-4478-9568-E9785AFEA658}" type="slidenum">
              <a:rPr lang="en-AU" smtClean="0"/>
              <a:t>26</a:t>
            </a:fld>
            <a:endParaRPr lang="en-AU"/>
          </a:p>
        </p:txBody>
      </p:sp>
    </p:spTree>
    <p:extLst>
      <p:ext uri="{BB962C8B-B14F-4D97-AF65-F5344CB8AC3E}">
        <p14:creationId xmlns:p14="http://schemas.microsoft.com/office/powerpoint/2010/main" val="26696800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lnSpc>
                <a:spcPct val="114000"/>
              </a:lnSpc>
              <a:spcAft>
                <a:spcPts val="0"/>
              </a:spcAft>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3BD3FCEB-6CB7-4478-9568-E9785AFEA658}" type="slidenum">
              <a:rPr lang="en-AU" smtClean="0"/>
              <a:t>27</a:t>
            </a:fld>
            <a:endParaRPr lang="en-AU"/>
          </a:p>
        </p:txBody>
      </p:sp>
    </p:spTree>
    <p:extLst>
      <p:ext uri="{BB962C8B-B14F-4D97-AF65-F5344CB8AC3E}">
        <p14:creationId xmlns:p14="http://schemas.microsoft.com/office/powerpoint/2010/main" val="42075973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lnSpc>
                <a:spcPct val="114000"/>
              </a:lnSpc>
              <a:spcAft>
                <a:spcPts val="0"/>
              </a:spcAft>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3BD3FCEB-6CB7-4478-9568-E9785AFEA658}" type="slidenum">
              <a:rPr lang="en-AU" smtClean="0"/>
              <a:t>28</a:t>
            </a:fld>
            <a:endParaRPr lang="en-AU"/>
          </a:p>
        </p:txBody>
      </p:sp>
    </p:spTree>
    <p:extLst>
      <p:ext uri="{BB962C8B-B14F-4D97-AF65-F5344CB8AC3E}">
        <p14:creationId xmlns:p14="http://schemas.microsoft.com/office/powerpoint/2010/main" val="22116644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endParaRPr lang="en-AU" dirty="0"/>
          </a:p>
        </p:txBody>
      </p:sp>
      <p:sp>
        <p:nvSpPr>
          <p:cNvPr id="4" name="Slide Number Placeholder 3"/>
          <p:cNvSpPr>
            <a:spLocks noGrp="1"/>
          </p:cNvSpPr>
          <p:nvPr>
            <p:ph type="sldNum" sz="quarter" idx="5"/>
          </p:nvPr>
        </p:nvSpPr>
        <p:spPr/>
        <p:txBody>
          <a:bodyPr/>
          <a:lstStyle/>
          <a:p>
            <a:fld id="{3BD3FCEB-6CB7-4478-9568-E9785AFEA658}" type="slidenum">
              <a:rPr lang="en-AU" smtClean="0"/>
              <a:t>29</a:t>
            </a:fld>
            <a:endParaRPr lang="en-AU"/>
          </a:p>
        </p:txBody>
      </p:sp>
    </p:spTree>
    <p:extLst>
      <p:ext uri="{BB962C8B-B14F-4D97-AF65-F5344CB8AC3E}">
        <p14:creationId xmlns:p14="http://schemas.microsoft.com/office/powerpoint/2010/main" val="1909692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4000"/>
              </a:lnSpc>
              <a:spcBef>
                <a:spcPts val="0"/>
              </a:spcBef>
              <a:spcAft>
                <a:spcPts val="0"/>
              </a:spcAft>
              <a:buClrTx/>
              <a:buSzTx/>
              <a:buFontTx/>
              <a:buNone/>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3</a:t>
            </a:fld>
            <a:endParaRPr lang="en-AU"/>
          </a:p>
        </p:txBody>
      </p:sp>
    </p:spTree>
    <p:extLst>
      <p:ext uri="{BB962C8B-B14F-4D97-AF65-F5344CB8AC3E}">
        <p14:creationId xmlns:p14="http://schemas.microsoft.com/office/powerpoint/2010/main" val="26968740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30</a:t>
            </a:fld>
            <a:endParaRPr lang="en-AU"/>
          </a:p>
        </p:txBody>
      </p:sp>
    </p:spTree>
    <p:extLst>
      <p:ext uri="{BB962C8B-B14F-4D97-AF65-F5344CB8AC3E}">
        <p14:creationId xmlns:p14="http://schemas.microsoft.com/office/powerpoint/2010/main" val="9562723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endParaRPr lang="en-AU" dirty="0"/>
          </a:p>
        </p:txBody>
      </p:sp>
      <p:sp>
        <p:nvSpPr>
          <p:cNvPr id="4" name="Slide Number Placeholder 3"/>
          <p:cNvSpPr>
            <a:spLocks noGrp="1"/>
          </p:cNvSpPr>
          <p:nvPr>
            <p:ph type="sldNum" sz="quarter" idx="5"/>
          </p:nvPr>
        </p:nvSpPr>
        <p:spPr/>
        <p:txBody>
          <a:bodyPr/>
          <a:lstStyle/>
          <a:p>
            <a:fld id="{3BD3FCEB-6CB7-4478-9568-E9785AFEA658}" type="slidenum">
              <a:rPr lang="en-AU" smtClean="0"/>
              <a:t>31</a:t>
            </a:fld>
            <a:endParaRPr lang="en-AU"/>
          </a:p>
        </p:txBody>
      </p:sp>
    </p:spTree>
    <p:extLst>
      <p:ext uri="{BB962C8B-B14F-4D97-AF65-F5344CB8AC3E}">
        <p14:creationId xmlns:p14="http://schemas.microsoft.com/office/powerpoint/2010/main" val="29916053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3830" y="5346520"/>
            <a:ext cx="5633917" cy="4374586"/>
          </a:xfrm>
          <a:prstGeom prst="rect">
            <a:avLst/>
          </a:prstGeom>
        </p:spPr>
        <p:txBody>
          <a:bodyPr lIns="94787" tIns="47393" rIns="94787" bIns="47393"/>
          <a:lstStyle/>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endParaRPr lang="en-AU"/>
          </a:p>
        </p:txBody>
      </p:sp>
      <p:sp>
        <p:nvSpPr>
          <p:cNvPr id="4" name="Header Placeholder 3"/>
          <p:cNvSpPr>
            <a:spLocks noGrp="1"/>
          </p:cNvSpPr>
          <p:nvPr>
            <p:ph type="hdr" sz="quarter" idx="4294967295"/>
          </p:nvPr>
        </p:nvSpPr>
        <p:spPr/>
        <p:txBody>
          <a:bodyPr/>
          <a:lstStyle/>
          <a:p>
            <a:pPr>
              <a:defRPr/>
            </a:pPr>
            <a:r>
              <a:rPr lang="en-US" altLang="en-US"/>
              <a:t>Attachment A</a:t>
            </a:r>
          </a:p>
        </p:txBody>
      </p:sp>
      <p:sp>
        <p:nvSpPr>
          <p:cNvPr id="5" name="Date Placeholder 4"/>
          <p:cNvSpPr>
            <a:spLocks noGrp="1"/>
          </p:cNvSpPr>
          <p:nvPr>
            <p:ph type="dt" idx="1"/>
          </p:nvPr>
        </p:nvSpPr>
        <p:spPr/>
        <p:txBody>
          <a:bodyPr/>
          <a:lstStyle/>
          <a:p>
            <a:pPr>
              <a:defRPr/>
            </a:pPr>
            <a:fld id="{B3BFBBA0-CDF7-4193-9812-94AB2182D5F8}" type="datetime1">
              <a:rPr lang="zh-CN" altLang="en-US" smtClean="0"/>
              <a:pPr>
                <a:defRPr/>
              </a:pPr>
              <a:t>2025/3/5</a:t>
            </a:fld>
            <a:endParaRPr lang="en-US" altLang="zh-CN" sz="1200"/>
          </a:p>
        </p:txBody>
      </p:sp>
      <p:sp>
        <p:nvSpPr>
          <p:cNvPr id="6" name="Slide Number Placeholder 5"/>
          <p:cNvSpPr>
            <a:spLocks noGrp="1"/>
          </p:cNvSpPr>
          <p:nvPr>
            <p:ph type="sldNum" sz="quarter" idx="5"/>
          </p:nvPr>
        </p:nvSpPr>
        <p:spPr/>
        <p:txBody>
          <a:bodyPr/>
          <a:lstStyle/>
          <a:p>
            <a:pPr>
              <a:defRPr/>
            </a:pPr>
            <a:fld id="{5A0BD6C1-3D76-4BE7-8A2F-2467DC14C66C}" type="slidenum">
              <a:rPr lang="en-US" altLang="zh-CN" smtClean="0"/>
              <a:pPr>
                <a:defRPr/>
              </a:pPr>
              <a:t>32</a:t>
            </a:fld>
            <a:endParaRPr lang="en-US" altLang="zh-CN" sz="1200"/>
          </a:p>
        </p:txBody>
      </p:sp>
    </p:spTree>
    <p:extLst>
      <p:ext uri="{BB962C8B-B14F-4D97-AF65-F5344CB8AC3E}">
        <p14:creationId xmlns:p14="http://schemas.microsoft.com/office/powerpoint/2010/main" val="27697663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3830" y="5346520"/>
            <a:ext cx="5633917" cy="4374586"/>
          </a:xfrm>
          <a:prstGeom prst="rect">
            <a:avLst/>
          </a:prstGeom>
        </p:spPr>
        <p:txBody>
          <a:bodyPr lIns="94787" tIns="47393" rIns="94787" bIns="47393"/>
          <a:lstStyle/>
          <a:p>
            <a:pPr marL="0"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endParaRPr lang="en-AU"/>
          </a:p>
        </p:txBody>
      </p:sp>
      <p:sp>
        <p:nvSpPr>
          <p:cNvPr id="4" name="Header Placeholder 3"/>
          <p:cNvSpPr>
            <a:spLocks noGrp="1"/>
          </p:cNvSpPr>
          <p:nvPr>
            <p:ph type="hdr" sz="quarter" idx="4294967295"/>
          </p:nvPr>
        </p:nvSpPr>
        <p:spPr/>
        <p:txBody>
          <a:bodyPr/>
          <a:lstStyle/>
          <a:p>
            <a:pPr>
              <a:defRPr/>
            </a:pPr>
            <a:r>
              <a:rPr lang="en-US" altLang="en-US"/>
              <a:t>Attachment A</a:t>
            </a:r>
          </a:p>
        </p:txBody>
      </p:sp>
      <p:sp>
        <p:nvSpPr>
          <p:cNvPr id="5" name="Date Placeholder 4"/>
          <p:cNvSpPr>
            <a:spLocks noGrp="1"/>
          </p:cNvSpPr>
          <p:nvPr>
            <p:ph type="dt" idx="1"/>
          </p:nvPr>
        </p:nvSpPr>
        <p:spPr/>
        <p:txBody>
          <a:bodyPr/>
          <a:lstStyle/>
          <a:p>
            <a:pPr>
              <a:defRPr/>
            </a:pPr>
            <a:fld id="{B3BFBBA0-CDF7-4193-9812-94AB2182D5F8}" type="datetime1">
              <a:rPr lang="zh-CN" altLang="en-US" smtClean="0"/>
              <a:pPr>
                <a:defRPr/>
              </a:pPr>
              <a:t>2025/3/5</a:t>
            </a:fld>
            <a:endParaRPr lang="en-US" altLang="zh-CN" sz="1200"/>
          </a:p>
        </p:txBody>
      </p:sp>
      <p:sp>
        <p:nvSpPr>
          <p:cNvPr id="6" name="Slide Number Placeholder 5"/>
          <p:cNvSpPr>
            <a:spLocks noGrp="1"/>
          </p:cNvSpPr>
          <p:nvPr>
            <p:ph type="sldNum" sz="quarter" idx="5"/>
          </p:nvPr>
        </p:nvSpPr>
        <p:spPr/>
        <p:txBody>
          <a:bodyPr/>
          <a:lstStyle/>
          <a:p>
            <a:pPr>
              <a:defRPr/>
            </a:pPr>
            <a:fld id="{5A0BD6C1-3D76-4BE7-8A2F-2467DC14C66C}" type="slidenum">
              <a:rPr lang="en-US" altLang="zh-CN" smtClean="0"/>
              <a:pPr>
                <a:defRPr/>
              </a:pPr>
              <a:t>33</a:t>
            </a:fld>
            <a:endParaRPr lang="en-US" altLang="zh-CN" sz="1200"/>
          </a:p>
        </p:txBody>
      </p:sp>
    </p:spTree>
    <p:extLst>
      <p:ext uri="{BB962C8B-B14F-4D97-AF65-F5344CB8AC3E}">
        <p14:creationId xmlns:p14="http://schemas.microsoft.com/office/powerpoint/2010/main" val="24823909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3830" y="5346520"/>
            <a:ext cx="5633917" cy="4374586"/>
          </a:xfrm>
          <a:prstGeom prst="rect">
            <a:avLst/>
          </a:prstGeom>
        </p:spPr>
        <p:txBody>
          <a:bodyPr lIns="94787" tIns="47393" rIns="94787" bIns="47393"/>
          <a:lstStyle/>
          <a:p>
            <a:pPr marL="0"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endParaRPr lang="en-AU"/>
          </a:p>
        </p:txBody>
      </p:sp>
      <p:sp>
        <p:nvSpPr>
          <p:cNvPr id="4" name="Header Placeholder 3"/>
          <p:cNvSpPr>
            <a:spLocks noGrp="1"/>
          </p:cNvSpPr>
          <p:nvPr>
            <p:ph type="hdr" sz="quarter" idx="4294967295"/>
          </p:nvPr>
        </p:nvSpPr>
        <p:spPr/>
        <p:txBody>
          <a:bodyPr/>
          <a:lstStyle/>
          <a:p>
            <a:pPr>
              <a:defRPr/>
            </a:pPr>
            <a:r>
              <a:rPr lang="en-US" altLang="en-US"/>
              <a:t>Attachment A</a:t>
            </a:r>
          </a:p>
        </p:txBody>
      </p:sp>
      <p:sp>
        <p:nvSpPr>
          <p:cNvPr id="5" name="Date Placeholder 4"/>
          <p:cNvSpPr>
            <a:spLocks noGrp="1"/>
          </p:cNvSpPr>
          <p:nvPr>
            <p:ph type="dt" idx="1"/>
          </p:nvPr>
        </p:nvSpPr>
        <p:spPr/>
        <p:txBody>
          <a:bodyPr/>
          <a:lstStyle/>
          <a:p>
            <a:pPr>
              <a:defRPr/>
            </a:pPr>
            <a:fld id="{B3BFBBA0-CDF7-4193-9812-94AB2182D5F8}" type="datetime1">
              <a:rPr lang="zh-CN" altLang="en-US" smtClean="0"/>
              <a:pPr>
                <a:defRPr/>
              </a:pPr>
              <a:t>2025/3/5</a:t>
            </a:fld>
            <a:endParaRPr lang="en-US" altLang="zh-CN" sz="1200"/>
          </a:p>
        </p:txBody>
      </p:sp>
      <p:sp>
        <p:nvSpPr>
          <p:cNvPr id="6" name="Slide Number Placeholder 5"/>
          <p:cNvSpPr>
            <a:spLocks noGrp="1"/>
          </p:cNvSpPr>
          <p:nvPr>
            <p:ph type="sldNum" sz="quarter" idx="5"/>
          </p:nvPr>
        </p:nvSpPr>
        <p:spPr/>
        <p:txBody>
          <a:bodyPr/>
          <a:lstStyle/>
          <a:p>
            <a:pPr>
              <a:defRPr/>
            </a:pPr>
            <a:fld id="{5A0BD6C1-3D76-4BE7-8A2F-2467DC14C66C}" type="slidenum">
              <a:rPr lang="en-US" altLang="zh-CN" smtClean="0"/>
              <a:pPr>
                <a:defRPr/>
              </a:pPr>
              <a:t>34</a:t>
            </a:fld>
            <a:endParaRPr lang="en-US" altLang="zh-CN" sz="1200"/>
          </a:p>
        </p:txBody>
      </p:sp>
    </p:spTree>
    <p:extLst>
      <p:ext uri="{BB962C8B-B14F-4D97-AF65-F5344CB8AC3E}">
        <p14:creationId xmlns:p14="http://schemas.microsoft.com/office/powerpoint/2010/main" val="41088918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3830" y="5346520"/>
            <a:ext cx="5633917" cy="4374586"/>
          </a:xfrm>
          <a:prstGeom prst="rect">
            <a:avLst/>
          </a:prstGeom>
        </p:spPr>
        <p:txBody>
          <a:bodyPr lIns="94787" tIns="47393" rIns="94787" bIns="47393"/>
          <a:lstStyle/>
          <a:p>
            <a:pPr marL="0"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endParaRPr lang="en-AU"/>
          </a:p>
        </p:txBody>
      </p:sp>
      <p:sp>
        <p:nvSpPr>
          <p:cNvPr id="4" name="Header Placeholder 3"/>
          <p:cNvSpPr>
            <a:spLocks noGrp="1"/>
          </p:cNvSpPr>
          <p:nvPr>
            <p:ph type="hdr" sz="quarter" idx="4294967295"/>
          </p:nvPr>
        </p:nvSpPr>
        <p:spPr/>
        <p:txBody>
          <a:bodyPr/>
          <a:lstStyle/>
          <a:p>
            <a:pPr>
              <a:defRPr/>
            </a:pPr>
            <a:r>
              <a:rPr lang="en-US" altLang="en-US"/>
              <a:t>Attachment A</a:t>
            </a:r>
          </a:p>
        </p:txBody>
      </p:sp>
      <p:sp>
        <p:nvSpPr>
          <p:cNvPr id="5" name="Date Placeholder 4"/>
          <p:cNvSpPr>
            <a:spLocks noGrp="1"/>
          </p:cNvSpPr>
          <p:nvPr>
            <p:ph type="dt" idx="1"/>
          </p:nvPr>
        </p:nvSpPr>
        <p:spPr/>
        <p:txBody>
          <a:bodyPr/>
          <a:lstStyle/>
          <a:p>
            <a:pPr>
              <a:defRPr/>
            </a:pPr>
            <a:fld id="{B3BFBBA0-CDF7-4193-9812-94AB2182D5F8}" type="datetime1">
              <a:rPr lang="zh-CN" altLang="en-US" smtClean="0"/>
              <a:pPr>
                <a:defRPr/>
              </a:pPr>
              <a:t>2025/3/5</a:t>
            </a:fld>
            <a:endParaRPr lang="en-US" altLang="zh-CN" sz="1200"/>
          </a:p>
        </p:txBody>
      </p:sp>
      <p:sp>
        <p:nvSpPr>
          <p:cNvPr id="6" name="Slide Number Placeholder 5"/>
          <p:cNvSpPr>
            <a:spLocks noGrp="1"/>
          </p:cNvSpPr>
          <p:nvPr>
            <p:ph type="sldNum" sz="quarter" idx="5"/>
          </p:nvPr>
        </p:nvSpPr>
        <p:spPr/>
        <p:txBody>
          <a:bodyPr/>
          <a:lstStyle/>
          <a:p>
            <a:pPr>
              <a:defRPr/>
            </a:pPr>
            <a:fld id="{5A0BD6C1-3D76-4BE7-8A2F-2467DC14C66C}" type="slidenum">
              <a:rPr lang="en-US" altLang="zh-CN" smtClean="0"/>
              <a:pPr>
                <a:defRPr/>
              </a:pPr>
              <a:t>35</a:t>
            </a:fld>
            <a:endParaRPr lang="en-US" altLang="zh-CN" sz="1200"/>
          </a:p>
        </p:txBody>
      </p:sp>
    </p:spTree>
    <p:extLst>
      <p:ext uri="{BB962C8B-B14F-4D97-AF65-F5344CB8AC3E}">
        <p14:creationId xmlns:p14="http://schemas.microsoft.com/office/powerpoint/2010/main" val="11280955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endParaRPr lang="en-AU" dirty="0"/>
          </a:p>
        </p:txBody>
      </p:sp>
      <p:sp>
        <p:nvSpPr>
          <p:cNvPr id="4" name="Slide Number Placeholder 3"/>
          <p:cNvSpPr>
            <a:spLocks noGrp="1"/>
          </p:cNvSpPr>
          <p:nvPr>
            <p:ph type="sldNum" sz="quarter" idx="5"/>
          </p:nvPr>
        </p:nvSpPr>
        <p:spPr/>
        <p:txBody>
          <a:bodyPr/>
          <a:lstStyle/>
          <a:p>
            <a:fld id="{3BD3FCEB-6CB7-4478-9568-E9785AFEA658}" type="slidenum">
              <a:rPr lang="en-AU" smtClean="0"/>
              <a:t>36</a:t>
            </a:fld>
            <a:endParaRPr lang="en-AU"/>
          </a:p>
        </p:txBody>
      </p:sp>
    </p:spTree>
    <p:extLst>
      <p:ext uri="{BB962C8B-B14F-4D97-AF65-F5344CB8AC3E}">
        <p14:creationId xmlns:p14="http://schemas.microsoft.com/office/powerpoint/2010/main" val="26034351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4000"/>
              </a:lnSpc>
              <a:spcBef>
                <a:spcPts val="0"/>
              </a:spcBef>
              <a:spcAft>
                <a:spcPts val="0"/>
              </a:spcAft>
              <a:buClrTx/>
              <a:buSzTx/>
              <a:buFontTx/>
              <a:buNone/>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37</a:t>
            </a:fld>
            <a:endParaRPr lang="en-AU"/>
          </a:p>
        </p:txBody>
      </p:sp>
    </p:spTree>
    <p:extLst>
      <p:ext uri="{BB962C8B-B14F-4D97-AF65-F5344CB8AC3E}">
        <p14:creationId xmlns:p14="http://schemas.microsoft.com/office/powerpoint/2010/main" val="31021887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3831" y="5346520"/>
            <a:ext cx="5633917" cy="4374586"/>
          </a:xfrm>
          <a:prstGeom prst="rect">
            <a:avLst/>
          </a:prstGeom>
        </p:spPr>
        <p:txBody>
          <a:bodyPr lIns="94787" tIns="47393" rIns="94787" bIns="47393"/>
          <a:lstStyle/>
          <a:p>
            <a:pPr marL="0" indent="0">
              <a:lnSpc>
                <a:spcPct val="114000"/>
              </a:lnSpc>
              <a:spcAft>
                <a:spcPts val="0"/>
              </a:spcAft>
              <a:buFont typeface="Arial" panose="020B0604020202020204" pitchFamily="34" charset="0"/>
              <a:buNone/>
            </a:pPr>
            <a:endParaRPr lang="en-AU"/>
          </a:p>
        </p:txBody>
      </p:sp>
      <p:sp>
        <p:nvSpPr>
          <p:cNvPr id="4" name="Header Placeholder 3"/>
          <p:cNvSpPr>
            <a:spLocks noGrp="1"/>
          </p:cNvSpPr>
          <p:nvPr>
            <p:ph type="hdr" sz="quarter" idx="4294967295"/>
          </p:nvPr>
        </p:nvSpPr>
        <p:spPr/>
        <p:txBody>
          <a:bodyPr/>
          <a:lstStyle/>
          <a:p>
            <a:pPr>
              <a:defRPr/>
            </a:pPr>
            <a:r>
              <a:rPr lang="en-US" altLang="en-US"/>
              <a:t>Attachment A</a:t>
            </a:r>
          </a:p>
        </p:txBody>
      </p:sp>
      <p:sp>
        <p:nvSpPr>
          <p:cNvPr id="5" name="Date Placeholder 4"/>
          <p:cNvSpPr>
            <a:spLocks noGrp="1"/>
          </p:cNvSpPr>
          <p:nvPr>
            <p:ph type="dt" idx="1"/>
          </p:nvPr>
        </p:nvSpPr>
        <p:spPr/>
        <p:txBody>
          <a:bodyPr/>
          <a:lstStyle/>
          <a:p>
            <a:pPr>
              <a:defRPr/>
            </a:pPr>
            <a:fld id="{B3BFBBA0-CDF7-4193-9812-94AB2182D5F8}" type="datetime1">
              <a:rPr lang="zh-CN" altLang="en-US" smtClean="0"/>
              <a:pPr>
                <a:defRPr/>
              </a:pPr>
              <a:t>2025/3/5</a:t>
            </a:fld>
            <a:endParaRPr lang="en-US" altLang="zh-CN" sz="1200"/>
          </a:p>
        </p:txBody>
      </p:sp>
      <p:sp>
        <p:nvSpPr>
          <p:cNvPr id="6" name="Slide Number Placeholder 5"/>
          <p:cNvSpPr>
            <a:spLocks noGrp="1"/>
          </p:cNvSpPr>
          <p:nvPr>
            <p:ph type="sldNum" sz="quarter" idx="5"/>
          </p:nvPr>
        </p:nvSpPr>
        <p:spPr/>
        <p:txBody>
          <a:bodyPr/>
          <a:lstStyle/>
          <a:p>
            <a:pPr>
              <a:defRPr/>
            </a:pPr>
            <a:fld id="{5A0BD6C1-3D76-4BE7-8A2F-2467DC14C66C}" type="slidenum">
              <a:rPr lang="en-US" altLang="zh-CN" smtClean="0"/>
              <a:pPr>
                <a:defRPr/>
              </a:pPr>
              <a:t>38</a:t>
            </a:fld>
            <a:endParaRPr lang="en-US" altLang="zh-CN" sz="1200"/>
          </a:p>
        </p:txBody>
      </p:sp>
    </p:spTree>
    <p:extLst>
      <p:ext uri="{BB962C8B-B14F-4D97-AF65-F5344CB8AC3E}">
        <p14:creationId xmlns:p14="http://schemas.microsoft.com/office/powerpoint/2010/main" val="24582308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endParaRPr lang="en-AU" dirty="0"/>
          </a:p>
        </p:txBody>
      </p:sp>
      <p:sp>
        <p:nvSpPr>
          <p:cNvPr id="4" name="Slide Number Placeholder 3"/>
          <p:cNvSpPr>
            <a:spLocks noGrp="1"/>
          </p:cNvSpPr>
          <p:nvPr>
            <p:ph type="sldNum" sz="quarter" idx="5"/>
          </p:nvPr>
        </p:nvSpPr>
        <p:spPr/>
        <p:txBody>
          <a:bodyPr/>
          <a:lstStyle/>
          <a:p>
            <a:fld id="{3BD3FCEB-6CB7-4478-9568-E9785AFEA658}" type="slidenum">
              <a:rPr lang="en-AU" smtClean="0"/>
              <a:t>39</a:t>
            </a:fld>
            <a:endParaRPr lang="en-AU"/>
          </a:p>
        </p:txBody>
      </p:sp>
    </p:spTree>
    <p:extLst>
      <p:ext uri="{BB962C8B-B14F-4D97-AF65-F5344CB8AC3E}">
        <p14:creationId xmlns:p14="http://schemas.microsoft.com/office/powerpoint/2010/main" val="4076333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lnSpc>
                <a:spcPct val="114000"/>
              </a:lnSpc>
              <a:spcBef>
                <a:spcPts val="0"/>
              </a:spcBef>
              <a:spcAft>
                <a:spcPts val="0"/>
              </a:spcAft>
              <a:buFont typeface="Arial" panose="020B0604020202020204" pitchFamily="34" charset="0"/>
              <a:buChar cha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4</a:t>
            </a:fld>
            <a:endParaRPr lang="en-AU"/>
          </a:p>
        </p:txBody>
      </p:sp>
    </p:spTree>
    <p:extLst>
      <p:ext uri="{BB962C8B-B14F-4D97-AF65-F5344CB8AC3E}">
        <p14:creationId xmlns:p14="http://schemas.microsoft.com/office/powerpoint/2010/main" val="34563910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14000"/>
              </a:lnSpc>
              <a:spcAft>
                <a:spcPts val="0"/>
              </a:spcAft>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3BD3FCEB-6CB7-4478-9568-E9785AFEA658}" type="slidenum">
              <a:rPr lang="en-AU" smtClean="0"/>
              <a:t>40</a:t>
            </a:fld>
            <a:endParaRPr lang="en-AU"/>
          </a:p>
        </p:txBody>
      </p:sp>
    </p:spTree>
    <p:extLst>
      <p:ext uri="{BB962C8B-B14F-4D97-AF65-F5344CB8AC3E}">
        <p14:creationId xmlns:p14="http://schemas.microsoft.com/office/powerpoint/2010/main" val="40763330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4000"/>
              </a:lnSpc>
              <a:spcAft>
                <a:spcPts val="0"/>
              </a:spcAft>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41</a:t>
            </a:fld>
            <a:endParaRPr lang="en-AU"/>
          </a:p>
        </p:txBody>
      </p:sp>
    </p:spTree>
    <p:extLst>
      <p:ext uri="{BB962C8B-B14F-4D97-AF65-F5344CB8AC3E}">
        <p14:creationId xmlns:p14="http://schemas.microsoft.com/office/powerpoint/2010/main" val="470191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14000"/>
              </a:lnSpc>
              <a:spcAft>
                <a:spcPts val="0"/>
              </a:spcAft>
              <a:buFont typeface="Arial" panose="020B0604020202020204" pitchFamily="34" charset="0"/>
              <a:buChar cha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5</a:t>
            </a:fld>
            <a:endParaRPr lang="en-AU"/>
          </a:p>
        </p:txBody>
      </p:sp>
    </p:spTree>
    <p:extLst>
      <p:ext uri="{BB962C8B-B14F-4D97-AF65-F5344CB8AC3E}">
        <p14:creationId xmlns:p14="http://schemas.microsoft.com/office/powerpoint/2010/main" val="2298833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6</a:t>
            </a:fld>
            <a:endParaRPr lang="en-AU"/>
          </a:p>
        </p:txBody>
      </p:sp>
    </p:spTree>
    <p:extLst>
      <p:ext uri="{BB962C8B-B14F-4D97-AF65-F5344CB8AC3E}">
        <p14:creationId xmlns:p14="http://schemas.microsoft.com/office/powerpoint/2010/main" val="48697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4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5"/>
          </p:nvPr>
        </p:nvSpPr>
        <p:spPr/>
        <p:txBody>
          <a:bodyPr/>
          <a:lstStyle/>
          <a:p>
            <a:fld id="{3BD3FCEB-6CB7-4478-9568-E9785AFEA658}" type="slidenum">
              <a:rPr lang="en-AU" smtClean="0"/>
              <a:t>7</a:t>
            </a:fld>
            <a:endParaRPr lang="en-AU"/>
          </a:p>
        </p:txBody>
      </p:sp>
    </p:spTree>
    <p:extLst>
      <p:ext uri="{BB962C8B-B14F-4D97-AF65-F5344CB8AC3E}">
        <p14:creationId xmlns:p14="http://schemas.microsoft.com/office/powerpoint/2010/main" val="3430001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4000"/>
              </a:lnSpc>
              <a:spcBef>
                <a:spcPts val="0"/>
              </a:spcBef>
              <a:spcAft>
                <a:spcPts val="0"/>
              </a:spcAft>
              <a:buClrTx/>
              <a:buSzTx/>
              <a:buFontTx/>
              <a:buNone/>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8</a:t>
            </a:fld>
            <a:endParaRPr lang="en-AU"/>
          </a:p>
        </p:txBody>
      </p:sp>
    </p:spTree>
    <p:extLst>
      <p:ext uri="{BB962C8B-B14F-4D97-AF65-F5344CB8AC3E}">
        <p14:creationId xmlns:p14="http://schemas.microsoft.com/office/powerpoint/2010/main" val="36922492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14000"/>
              </a:lnSpc>
              <a:spcBef>
                <a:spcPts val="0"/>
              </a:spcBef>
              <a:spcAft>
                <a:spcPts val="0"/>
              </a:spcAft>
              <a:buFont typeface="Arial" panose="020B0604020202020204" pitchFamily="34" charset="0"/>
              <a:buChar cha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9</a:t>
            </a:fld>
            <a:endParaRPr lang="en-AU"/>
          </a:p>
        </p:txBody>
      </p:sp>
    </p:spTree>
    <p:extLst>
      <p:ext uri="{BB962C8B-B14F-4D97-AF65-F5344CB8AC3E}">
        <p14:creationId xmlns:p14="http://schemas.microsoft.com/office/powerpoint/2010/main" val="2505432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6B8CF98-594C-4550-A998-170C3E653B57}"/>
              </a:ext>
            </a:extLst>
          </p:cNvPr>
          <p:cNvSpPr>
            <a:spLocks noGrp="1"/>
          </p:cNvSpPr>
          <p:nvPr>
            <p:ph type="sldNum" sz="quarter" idx="12"/>
          </p:nvPr>
        </p:nvSpPr>
        <p:spPr>
          <a:xfrm>
            <a:off x="6457950" y="4771678"/>
            <a:ext cx="2057400" cy="274097"/>
          </a:xfrm>
          <a:prstGeom prst="rect">
            <a:avLst/>
          </a:prstGeom>
        </p:spPr>
        <p:txBody>
          <a:bodyPr/>
          <a:lstStyle/>
          <a:p>
            <a:fld id="{53EADE7A-49DB-41C3-BF87-A06017476FCC}" type="slidenum">
              <a:rPr lang="en-AU" smtClean="0"/>
              <a:t>‹#›</a:t>
            </a:fld>
            <a:endParaRPr lang="en-AU"/>
          </a:p>
        </p:txBody>
      </p:sp>
    </p:spTree>
    <p:extLst>
      <p:ext uri="{BB962C8B-B14F-4D97-AF65-F5344CB8AC3E}">
        <p14:creationId xmlns:p14="http://schemas.microsoft.com/office/powerpoint/2010/main" val="2777736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885DDE-7EDD-4440-A836-DD621068702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677344" y="4662363"/>
            <a:ext cx="466655" cy="485898"/>
          </a:xfrm>
          <a:prstGeom prst="rect">
            <a:avLst/>
          </a:prstGeom>
        </p:spPr>
      </p:pic>
    </p:spTree>
    <p:extLst>
      <p:ext uri="{BB962C8B-B14F-4D97-AF65-F5344CB8AC3E}">
        <p14:creationId xmlns:p14="http://schemas.microsoft.com/office/powerpoint/2010/main" val="2234307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6B8CF98-594C-4550-A998-170C3E653B57}"/>
              </a:ext>
            </a:extLst>
          </p:cNvPr>
          <p:cNvSpPr>
            <a:spLocks noGrp="1"/>
          </p:cNvSpPr>
          <p:nvPr>
            <p:ph type="sldNum" sz="quarter" idx="12"/>
          </p:nvPr>
        </p:nvSpPr>
        <p:spPr>
          <a:xfrm>
            <a:off x="6457950" y="4771678"/>
            <a:ext cx="2057400" cy="274097"/>
          </a:xfrm>
          <a:prstGeom prst="rect">
            <a:avLst/>
          </a:prstGeom>
        </p:spPr>
        <p:txBody>
          <a:bodyPr/>
          <a:lstStyle/>
          <a:p>
            <a:fld id="{53EADE7A-49DB-41C3-BF87-A06017476FCC}" type="slidenum">
              <a:rPr lang="en-AU" smtClean="0"/>
              <a:t>‹#›</a:t>
            </a:fld>
            <a:endParaRPr lang="en-AU"/>
          </a:p>
        </p:txBody>
      </p:sp>
    </p:spTree>
    <p:extLst>
      <p:ext uri="{BB962C8B-B14F-4D97-AF65-F5344CB8AC3E}">
        <p14:creationId xmlns:p14="http://schemas.microsoft.com/office/powerpoint/2010/main" val="3644473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Text Placeholder 2"/>
          <p:cNvSpPr>
            <a:spLocks noGrp="1"/>
          </p:cNvSpPr>
          <p:nvPr>
            <p:ph idx="1"/>
          </p:nvPr>
        </p:nvSpPr>
        <p:spPr>
          <a:xfrm>
            <a:off x="457200" y="1201262"/>
            <a:ext cx="8229600" cy="3287435"/>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Tree>
    <p:extLst>
      <p:ext uri="{BB962C8B-B14F-4D97-AF65-F5344CB8AC3E}">
        <p14:creationId xmlns:p14="http://schemas.microsoft.com/office/powerpoint/2010/main" val="339225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466020" y="1201261"/>
            <a:ext cx="4038600" cy="3307297"/>
          </a:xfrm>
        </p:spPr>
        <p:txBody>
          <a:bodyPr>
            <a:normAutofit/>
          </a:bodyPr>
          <a:lstStyle>
            <a:lvl1pPr>
              <a:defRPr sz="1802"/>
            </a:lvl1pPr>
            <a:lvl2pPr>
              <a:defRPr sz="1501"/>
            </a:lvl2pPr>
            <a:lvl3pPr>
              <a:defRPr sz="1351"/>
            </a:lvl3pPr>
            <a:lvl4pPr>
              <a:defRPr sz="1201"/>
            </a:lvl4pPr>
            <a:lvl5pPr>
              <a:defRPr sz="1201"/>
            </a:lvl5pPr>
            <a:lvl6pPr>
              <a:defRPr sz="1351"/>
            </a:lvl6pPr>
            <a:lvl7pPr>
              <a:defRPr sz="1351"/>
            </a:lvl7pPr>
            <a:lvl8pPr>
              <a:defRPr sz="1351"/>
            </a:lvl8pPr>
            <a:lvl9pPr>
              <a:defRPr sz="1351"/>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4648200" y="1201262"/>
            <a:ext cx="4038600" cy="3307297"/>
          </a:xfrm>
        </p:spPr>
        <p:txBody>
          <a:bodyPr>
            <a:normAutofit/>
          </a:bodyPr>
          <a:lstStyle>
            <a:lvl1pPr>
              <a:defRPr sz="1802"/>
            </a:lvl1pPr>
            <a:lvl2pPr>
              <a:defRPr sz="1501"/>
            </a:lvl2pPr>
            <a:lvl3pPr>
              <a:defRPr sz="1351"/>
            </a:lvl3pPr>
            <a:lvl4pPr>
              <a:defRPr sz="1201"/>
            </a:lvl4pPr>
            <a:lvl5pPr>
              <a:defRPr sz="1201"/>
            </a:lvl5pPr>
            <a:lvl6pPr>
              <a:defRPr sz="1351"/>
            </a:lvl6pPr>
            <a:lvl7pPr>
              <a:defRPr sz="1351"/>
            </a:lvl7pPr>
            <a:lvl8pPr>
              <a:defRPr sz="1351"/>
            </a:lvl8pPr>
            <a:lvl9pPr>
              <a:defRPr sz="1351"/>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Tree>
    <p:extLst>
      <p:ext uri="{BB962C8B-B14F-4D97-AF65-F5344CB8AC3E}">
        <p14:creationId xmlns:p14="http://schemas.microsoft.com/office/powerpoint/2010/main" val="186807106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4487F58-FE30-4FF0-8EFC-485A0103FD19}"/>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8677344" y="4662363"/>
            <a:ext cx="466655" cy="485898"/>
          </a:xfrm>
          <a:prstGeom prst="rect">
            <a:avLst/>
          </a:prstGeom>
        </p:spPr>
      </p:pic>
      <p:pic>
        <p:nvPicPr>
          <p:cNvPr id="8" name="Picture 7">
            <a:extLst>
              <a:ext uri="{FF2B5EF4-FFF2-40B4-BE49-F238E27FC236}">
                <a16:creationId xmlns:a16="http://schemas.microsoft.com/office/drawing/2014/main" id="{DC96695A-F7BB-408A-826E-B473CC06B22D}"/>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8677344" y="4662363"/>
            <a:ext cx="466655" cy="485898"/>
          </a:xfrm>
          <a:prstGeom prst="rect">
            <a:avLst/>
          </a:prstGeom>
        </p:spPr>
      </p:pic>
      <p:sp>
        <p:nvSpPr>
          <p:cNvPr id="9" name="Rectangle 8">
            <a:extLst>
              <a:ext uri="{FF2B5EF4-FFF2-40B4-BE49-F238E27FC236}">
                <a16:creationId xmlns:a16="http://schemas.microsoft.com/office/drawing/2014/main" id="{85E06BA8-EE05-4266-9BD5-CA6C1F8C79D7}"/>
              </a:ext>
            </a:extLst>
          </p:cNvPr>
          <p:cNvSpPr/>
          <p:nvPr userDrawn="1"/>
        </p:nvSpPr>
        <p:spPr>
          <a:xfrm>
            <a:off x="0" y="4662364"/>
            <a:ext cx="8676456" cy="485898"/>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096173522"/>
      </p:ext>
    </p:extLst>
  </p:cSld>
  <p:clrMap bg1="lt1" tx1="dk1" bg2="lt2" tx2="dk2" accent1="accent1" accent2="accent2" accent3="accent3" accent4="accent4" accent5="accent5" accent6="accent6" hlink="hlink" folHlink="folHlink"/>
  <p:sldLayoutIdLst>
    <p:sldLayoutId id="2147483748" r:id="rId1"/>
    <p:sldLayoutId id="2147483754" r:id="rId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5E06BA8-EE05-4266-9BD5-CA6C1F8C79D7}"/>
              </a:ext>
            </a:extLst>
          </p:cNvPr>
          <p:cNvSpPr/>
          <p:nvPr userDrawn="1"/>
        </p:nvSpPr>
        <p:spPr>
          <a:xfrm>
            <a:off x="0" y="0"/>
            <a:ext cx="9144000" cy="5148262"/>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a:extLst>
              <a:ext uri="{FF2B5EF4-FFF2-40B4-BE49-F238E27FC236}">
                <a16:creationId xmlns:a16="http://schemas.microsoft.com/office/drawing/2014/main" id="{A4487F58-FE30-4FF0-8EFC-485A0103FD1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8677344" y="4662363"/>
            <a:ext cx="466655" cy="485898"/>
          </a:xfrm>
          <a:prstGeom prst="rect">
            <a:avLst/>
          </a:prstGeom>
        </p:spPr>
      </p:pic>
      <p:pic>
        <p:nvPicPr>
          <p:cNvPr id="8" name="Picture 7">
            <a:extLst>
              <a:ext uri="{FF2B5EF4-FFF2-40B4-BE49-F238E27FC236}">
                <a16:creationId xmlns:a16="http://schemas.microsoft.com/office/drawing/2014/main" id="{DC96695A-F7BB-408A-826E-B473CC06B22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8677344" y="4662363"/>
            <a:ext cx="466655" cy="485898"/>
          </a:xfrm>
          <a:prstGeom prst="rect">
            <a:avLst/>
          </a:prstGeom>
        </p:spPr>
      </p:pic>
    </p:spTree>
    <p:extLst>
      <p:ext uri="{BB962C8B-B14F-4D97-AF65-F5344CB8AC3E}">
        <p14:creationId xmlns:p14="http://schemas.microsoft.com/office/powerpoint/2010/main" val="2527572764"/>
      </p:ext>
    </p:extLst>
  </p:cSld>
  <p:clrMap bg1="lt1" tx1="dk1" bg2="lt2" tx2="dk2" accent1="accent1" accent2="accent2" accent3="accent3" accent4="accent4" accent5="accent5" accent6="accent6" hlink="hlink" folHlink="folHlink"/>
  <p:sldLayoutIdLst>
    <p:sldLayoutId id="2147483761"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9144000" cy="5148263"/>
          </a:xfrm>
          <a:prstGeom prst="rect">
            <a:avLst/>
          </a:prstGeom>
        </p:spPr>
      </p:pic>
      <p:sp>
        <p:nvSpPr>
          <p:cNvPr id="21" name="Title Placeholder 1"/>
          <p:cNvSpPr>
            <a:spLocks noGrp="1"/>
          </p:cNvSpPr>
          <p:nvPr>
            <p:ph type="title"/>
          </p:nvPr>
        </p:nvSpPr>
        <p:spPr>
          <a:xfrm>
            <a:off x="457200" y="0"/>
            <a:ext cx="8229600" cy="1201261"/>
          </a:xfrm>
          <a:prstGeom prst="rect">
            <a:avLst/>
          </a:prstGeom>
        </p:spPr>
        <p:txBody>
          <a:bodyPr vert="horz" lIns="91440" tIns="45720" rIns="91440" bIns="45720" rtlCol="0" anchor="ctr">
            <a:normAutofit/>
          </a:bodyPr>
          <a:lstStyle/>
          <a:p>
            <a:r>
              <a:rPr lang="en-AU"/>
              <a:t>Click to edit Master title style</a:t>
            </a:r>
            <a:endParaRPr lang="en-US"/>
          </a:p>
        </p:txBody>
      </p:sp>
      <p:sp>
        <p:nvSpPr>
          <p:cNvPr id="22" name="Text Placeholder 2"/>
          <p:cNvSpPr>
            <a:spLocks noGrp="1"/>
          </p:cNvSpPr>
          <p:nvPr>
            <p:ph type="body" idx="1"/>
          </p:nvPr>
        </p:nvSpPr>
        <p:spPr>
          <a:xfrm>
            <a:off x="457200" y="1201262"/>
            <a:ext cx="8229600" cy="3287435"/>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2" name="hc" descr="UNCLASSIFIED"/>
          <p:cNvSpPr txBox="1"/>
          <p:nvPr userDrawn="1"/>
        </p:nvSpPr>
        <p:spPr>
          <a:xfrm>
            <a:off x="0" y="0"/>
            <a:ext cx="9144000" cy="196336"/>
          </a:xfrm>
          <a:prstGeom prst="rect">
            <a:avLst/>
          </a:prstGeom>
          <a:noFill/>
        </p:spPr>
        <p:txBody>
          <a:bodyPr vert="horz" rtlCol="0">
            <a:spAutoFit/>
          </a:bodyPr>
          <a:lstStyle/>
          <a:p>
            <a:pPr algn="ctr"/>
            <a:r>
              <a:rPr lang="en-AU" sz="676" b="0" i="0" u="none" baseline="0">
                <a:solidFill>
                  <a:srgbClr val="000000"/>
                </a:solidFill>
                <a:latin typeface="arial"/>
              </a:rPr>
              <a:t>UNCLASSIFIED</a:t>
            </a:r>
          </a:p>
        </p:txBody>
      </p:sp>
      <p:sp>
        <p:nvSpPr>
          <p:cNvPr id="3" name="fc" descr="UNCLASSIFIED"/>
          <p:cNvSpPr txBox="1"/>
          <p:nvPr userDrawn="1"/>
        </p:nvSpPr>
        <p:spPr>
          <a:xfrm>
            <a:off x="0" y="4997629"/>
            <a:ext cx="9144000" cy="196336"/>
          </a:xfrm>
          <a:prstGeom prst="rect">
            <a:avLst/>
          </a:prstGeom>
          <a:noFill/>
        </p:spPr>
        <p:txBody>
          <a:bodyPr vert="horz" rtlCol="0">
            <a:spAutoFit/>
          </a:bodyPr>
          <a:lstStyle/>
          <a:p>
            <a:pPr algn="ctr"/>
            <a:r>
              <a:rPr lang="en-AU" sz="676" b="0" i="0" u="none" baseline="0">
                <a:solidFill>
                  <a:srgbClr val="000000"/>
                </a:solidFill>
                <a:latin typeface="arial"/>
              </a:rPr>
              <a:t>UNCLASSIFIED</a:t>
            </a:r>
          </a:p>
        </p:txBody>
      </p:sp>
    </p:spTree>
    <p:extLst>
      <p:ext uri="{BB962C8B-B14F-4D97-AF65-F5344CB8AC3E}">
        <p14:creationId xmlns:p14="http://schemas.microsoft.com/office/powerpoint/2010/main" val="3975326589"/>
      </p:ext>
    </p:extLst>
  </p:cSld>
  <p:clrMap bg1="lt1" tx1="dk1" bg2="lt2" tx2="dk2" accent1="accent1" accent2="accent2" accent3="accent3" accent4="accent4" accent5="accent5" accent6="accent6" hlink="hlink" folHlink="folHlink"/>
  <p:sldLayoutIdLst>
    <p:sldLayoutId id="2147483775" r:id="rId1"/>
    <p:sldLayoutId id="2147483776" r:id="rId2"/>
  </p:sldLayoutIdLst>
  <p:txStyles>
    <p:titleStyle>
      <a:lvl1pPr algn="l" defTabSz="343220" rtl="0" eaLnBrk="1" latinLnBrk="0" hangingPunct="1">
        <a:spcBef>
          <a:spcPct val="0"/>
        </a:spcBef>
        <a:buNone/>
        <a:defRPr sz="2102" b="1" kern="1200">
          <a:solidFill>
            <a:srgbClr val="201547"/>
          </a:solidFill>
          <a:latin typeface="Arial"/>
          <a:ea typeface="+mj-ea"/>
          <a:cs typeface="Arial"/>
        </a:defRPr>
      </a:lvl1pPr>
    </p:titleStyle>
    <p:bodyStyle>
      <a:lvl1pPr marL="257415" indent="-257415" algn="l" defTabSz="343220" rtl="0" eaLnBrk="1" latinLnBrk="0" hangingPunct="1">
        <a:spcBef>
          <a:spcPct val="20000"/>
        </a:spcBef>
        <a:buFont typeface="Arial"/>
        <a:buChar char="•"/>
        <a:defRPr sz="1802" kern="1200">
          <a:solidFill>
            <a:schemeClr val="tx1"/>
          </a:solidFill>
          <a:latin typeface="Arial"/>
          <a:ea typeface="+mn-ea"/>
          <a:cs typeface="Arial"/>
        </a:defRPr>
      </a:lvl1pPr>
      <a:lvl2pPr marL="557733" indent="-214513" algn="l" defTabSz="343220" rtl="0" eaLnBrk="1" latinLnBrk="0" hangingPunct="1">
        <a:spcBef>
          <a:spcPct val="20000"/>
        </a:spcBef>
        <a:buFont typeface="Arial"/>
        <a:buChar char="–"/>
        <a:defRPr sz="1501" kern="1200">
          <a:solidFill>
            <a:schemeClr val="tx1"/>
          </a:solidFill>
          <a:latin typeface="Arial"/>
          <a:ea typeface="+mn-ea"/>
          <a:cs typeface="Arial"/>
        </a:defRPr>
      </a:lvl2pPr>
      <a:lvl3pPr marL="858050" indent="-171610" algn="l" defTabSz="343220" rtl="0" eaLnBrk="1" latinLnBrk="0" hangingPunct="1">
        <a:spcBef>
          <a:spcPct val="20000"/>
        </a:spcBef>
        <a:buFont typeface="Arial"/>
        <a:buChar char="•"/>
        <a:defRPr sz="1351" kern="1200">
          <a:solidFill>
            <a:schemeClr val="tx1"/>
          </a:solidFill>
          <a:latin typeface="Arial"/>
          <a:ea typeface="+mn-ea"/>
          <a:cs typeface="Arial"/>
        </a:defRPr>
      </a:lvl3pPr>
      <a:lvl4pPr marL="1201270" indent="-171610" algn="l" defTabSz="343220" rtl="0" eaLnBrk="1" latinLnBrk="0" hangingPunct="1">
        <a:spcBef>
          <a:spcPct val="20000"/>
        </a:spcBef>
        <a:buFont typeface="Arial"/>
        <a:buChar char="–"/>
        <a:defRPr sz="1201" kern="1200">
          <a:solidFill>
            <a:schemeClr val="tx1"/>
          </a:solidFill>
          <a:latin typeface="Arial"/>
          <a:ea typeface="+mn-ea"/>
          <a:cs typeface="Arial"/>
        </a:defRPr>
      </a:lvl4pPr>
      <a:lvl5pPr marL="1544490" indent="-171610" algn="l" defTabSz="343220" rtl="0" eaLnBrk="1" latinLnBrk="0" hangingPunct="1">
        <a:spcBef>
          <a:spcPct val="20000"/>
        </a:spcBef>
        <a:buFont typeface="Arial"/>
        <a:buChar char="»"/>
        <a:defRPr sz="1201" kern="1200">
          <a:solidFill>
            <a:schemeClr val="tx1"/>
          </a:solidFill>
          <a:latin typeface="Arial"/>
          <a:ea typeface="+mn-ea"/>
          <a:cs typeface="Arial"/>
        </a:defRPr>
      </a:lvl5pPr>
      <a:lvl6pPr marL="1887710" indent="-171610" algn="l" defTabSz="343220" rtl="0" eaLnBrk="1" latinLnBrk="0" hangingPunct="1">
        <a:spcBef>
          <a:spcPct val="20000"/>
        </a:spcBef>
        <a:buFont typeface="Arial"/>
        <a:buChar char="•"/>
        <a:defRPr sz="1501" kern="1200">
          <a:solidFill>
            <a:schemeClr val="tx1"/>
          </a:solidFill>
          <a:latin typeface="+mn-lt"/>
          <a:ea typeface="+mn-ea"/>
          <a:cs typeface="+mn-cs"/>
        </a:defRPr>
      </a:lvl6pPr>
      <a:lvl7pPr marL="2230930" indent="-171610" algn="l" defTabSz="343220" rtl="0" eaLnBrk="1" latinLnBrk="0" hangingPunct="1">
        <a:spcBef>
          <a:spcPct val="20000"/>
        </a:spcBef>
        <a:buFont typeface="Arial"/>
        <a:buChar char="•"/>
        <a:defRPr sz="1501" kern="1200">
          <a:solidFill>
            <a:schemeClr val="tx1"/>
          </a:solidFill>
          <a:latin typeface="+mn-lt"/>
          <a:ea typeface="+mn-ea"/>
          <a:cs typeface="+mn-cs"/>
        </a:defRPr>
      </a:lvl7pPr>
      <a:lvl8pPr marL="2574150" indent="-171610" algn="l" defTabSz="343220" rtl="0" eaLnBrk="1" latinLnBrk="0" hangingPunct="1">
        <a:spcBef>
          <a:spcPct val="20000"/>
        </a:spcBef>
        <a:buFont typeface="Arial"/>
        <a:buChar char="•"/>
        <a:defRPr sz="1501" kern="1200">
          <a:solidFill>
            <a:schemeClr val="tx1"/>
          </a:solidFill>
          <a:latin typeface="+mn-lt"/>
          <a:ea typeface="+mn-ea"/>
          <a:cs typeface="+mn-cs"/>
        </a:defRPr>
      </a:lvl8pPr>
      <a:lvl9pPr marL="2917370" indent="-171610" algn="l" defTabSz="343220" rtl="0" eaLnBrk="1" latinLnBrk="0" hangingPunct="1">
        <a:spcBef>
          <a:spcPct val="20000"/>
        </a:spcBef>
        <a:buFont typeface="Arial"/>
        <a:buChar char="•"/>
        <a:defRPr sz="1501" kern="1200">
          <a:solidFill>
            <a:schemeClr val="tx1"/>
          </a:solidFill>
          <a:latin typeface="+mn-lt"/>
          <a:ea typeface="+mn-ea"/>
          <a:cs typeface="+mn-cs"/>
        </a:defRPr>
      </a:lvl9pPr>
    </p:bodyStyle>
    <p:otherStyle>
      <a:defPPr>
        <a:defRPr lang="en-US"/>
      </a:defPPr>
      <a:lvl1pPr marL="0" algn="l" defTabSz="343220" rtl="0" eaLnBrk="1" latinLnBrk="0" hangingPunct="1">
        <a:defRPr sz="1351" kern="1200">
          <a:solidFill>
            <a:schemeClr val="tx1"/>
          </a:solidFill>
          <a:latin typeface="+mn-lt"/>
          <a:ea typeface="+mn-ea"/>
          <a:cs typeface="+mn-cs"/>
        </a:defRPr>
      </a:lvl1pPr>
      <a:lvl2pPr marL="343220" algn="l" defTabSz="343220" rtl="0" eaLnBrk="1" latinLnBrk="0" hangingPunct="1">
        <a:defRPr sz="1351" kern="1200">
          <a:solidFill>
            <a:schemeClr val="tx1"/>
          </a:solidFill>
          <a:latin typeface="+mn-lt"/>
          <a:ea typeface="+mn-ea"/>
          <a:cs typeface="+mn-cs"/>
        </a:defRPr>
      </a:lvl2pPr>
      <a:lvl3pPr marL="686440" algn="l" defTabSz="343220" rtl="0" eaLnBrk="1" latinLnBrk="0" hangingPunct="1">
        <a:defRPr sz="1351" kern="1200">
          <a:solidFill>
            <a:schemeClr val="tx1"/>
          </a:solidFill>
          <a:latin typeface="+mn-lt"/>
          <a:ea typeface="+mn-ea"/>
          <a:cs typeface="+mn-cs"/>
        </a:defRPr>
      </a:lvl3pPr>
      <a:lvl4pPr marL="1029660" algn="l" defTabSz="343220" rtl="0" eaLnBrk="1" latinLnBrk="0" hangingPunct="1">
        <a:defRPr sz="1351" kern="1200">
          <a:solidFill>
            <a:schemeClr val="tx1"/>
          </a:solidFill>
          <a:latin typeface="+mn-lt"/>
          <a:ea typeface="+mn-ea"/>
          <a:cs typeface="+mn-cs"/>
        </a:defRPr>
      </a:lvl4pPr>
      <a:lvl5pPr marL="1372880" algn="l" defTabSz="343220" rtl="0" eaLnBrk="1" latinLnBrk="0" hangingPunct="1">
        <a:defRPr sz="1351" kern="1200">
          <a:solidFill>
            <a:schemeClr val="tx1"/>
          </a:solidFill>
          <a:latin typeface="+mn-lt"/>
          <a:ea typeface="+mn-ea"/>
          <a:cs typeface="+mn-cs"/>
        </a:defRPr>
      </a:lvl5pPr>
      <a:lvl6pPr marL="1716100" algn="l" defTabSz="343220" rtl="0" eaLnBrk="1" latinLnBrk="0" hangingPunct="1">
        <a:defRPr sz="1351" kern="1200">
          <a:solidFill>
            <a:schemeClr val="tx1"/>
          </a:solidFill>
          <a:latin typeface="+mn-lt"/>
          <a:ea typeface="+mn-ea"/>
          <a:cs typeface="+mn-cs"/>
        </a:defRPr>
      </a:lvl6pPr>
      <a:lvl7pPr marL="2059320" algn="l" defTabSz="343220" rtl="0" eaLnBrk="1" latinLnBrk="0" hangingPunct="1">
        <a:defRPr sz="1351" kern="1200">
          <a:solidFill>
            <a:schemeClr val="tx1"/>
          </a:solidFill>
          <a:latin typeface="+mn-lt"/>
          <a:ea typeface="+mn-ea"/>
          <a:cs typeface="+mn-cs"/>
        </a:defRPr>
      </a:lvl7pPr>
      <a:lvl8pPr marL="2402540" algn="l" defTabSz="343220" rtl="0" eaLnBrk="1" latinLnBrk="0" hangingPunct="1">
        <a:defRPr sz="1351" kern="1200">
          <a:solidFill>
            <a:schemeClr val="tx1"/>
          </a:solidFill>
          <a:latin typeface="+mn-lt"/>
          <a:ea typeface="+mn-ea"/>
          <a:cs typeface="+mn-cs"/>
        </a:defRPr>
      </a:lvl8pPr>
      <a:lvl9pPr marL="2745760" algn="l" defTabSz="343220"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sv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14.xml.rels><?xml version="1.0" encoding="UTF-8" standalone="yes"?>
<Relationships xmlns="http://schemas.openxmlformats.org/package/2006/relationships"><Relationship Id="rId3" Type="http://schemas.openxmlformats.org/officeDocument/2006/relationships/hyperlink" Target="https://www.legislation.gov.au/C2020A00005" TargetMode="External"/><Relationship Id="rId7" Type="http://schemas.openxmlformats.org/officeDocument/2006/relationships/image" Target="../media/image6.sv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s://www.legislation.gov.au/C2020A00102" TargetMode="External"/><Relationship Id="rId4" Type="http://schemas.openxmlformats.org/officeDocument/2006/relationships/hyperlink" Target="https://www.legislation.gov.au/C2020A00004"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6.sv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sv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4.svg"/></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4.sv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6.svg"/></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6.sv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6.sv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8.svg"/></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8.svg"/></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24.sv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26.svg"/></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svg"/><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svg"/><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4F8299-9911-541C-2504-583269D7E667}"/>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6B8D501C-0FA2-0673-A2DD-116E924770D4}"/>
              </a:ext>
            </a:extLst>
          </p:cNvPr>
          <p:cNvSpPr txBox="1">
            <a:spLocks noGrp="1"/>
          </p:cNvSpPr>
          <p:nvPr>
            <p:ph type="title" idx="4294967295"/>
          </p:nvPr>
        </p:nvSpPr>
        <p:spPr>
          <a:xfrm>
            <a:off x="432000" y="1368648"/>
            <a:ext cx="8280000" cy="98488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AU" sz="3200" b="1" i="0" u="none" strike="noStrike" kern="1200" cap="none" spc="0" normalizeH="0" baseline="0" noProof="0" dirty="0">
                <a:ln>
                  <a:noFill/>
                </a:ln>
                <a:solidFill>
                  <a:schemeClr val="tx1"/>
                </a:solidFill>
                <a:effectLst/>
                <a:uLnTx/>
                <a:uFillTx/>
                <a:latin typeface="+mn-lt"/>
                <a:ea typeface="+mn-ea"/>
                <a:cs typeface="+mn-cs"/>
              </a:rPr>
              <a:t>2025 VSL, HELP and Up-front Payments Tuition Protection Levies</a:t>
            </a:r>
            <a:endParaRPr kumimoji="0" lang="en-AU" sz="3200" b="1" i="0" u="none" strike="noStrike" kern="1200" cap="none" spc="0" normalizeH="0" baseline="0" noProof="0" dirty="0">
              <a:ln>
                <a:noFill/>
              </a:ln>
              <a:solidFill>
                <a:schemeClr val="tx1"/>
              </a:solidFill>
              <a:effectLst/>
              <a:uLnTx/>
              <a:uFillTx/>
              <a:latin typeface="+mn-lt"/>
              <a:ea typeface="Calibri"/>
              <a:cs typeface="Calibri"/>
            </a:endParaRPr>
          </a:p>
        </p:txBody>
      </p:sp>
      <p:sp>
        <p:nvSpPr>
          <p:cNvPr id="9" name="Title 5">
            <a:extLst>
              <a:ext uri="{FF2B5EF4-FFF2-40B4-BE49-F238E27FC236}">
                <a16:creationId xmlns:a16="http://schemas.microsoft.com/office/drawing/2014/main" id="{7A296DF8-EBD4-0385-063C-1EDB06EFAE39}"/>
              </a:ext>
            </a:extLst>
          </p:cNvPr>
          <p:cNvSpPr txBox="1">
            <a:spLocks/>
          </p:cNvSpPr>
          <p:nvPr/>
        </p:nvSpPr>
        <p:spPr>
          <a:xfrm>
            <a:off x="432000" y="2389465"/>
            <a:ext cx="8280000" cy="36933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defTabSz="914400">
              <a:lnSpc>
                <a:spcPct val="100000"/>
              </a:lnSpc>
              <a:spcBef>
                <a:spcPts val="0"/>
              </a:spcBef>
              <a:spcAft>
                <a:spcPts val="200"/>
              </a:spcAft>
              <a:defRPr/>
            </a:pPr>
            <a:r>
              <a:rPr lang="en-AU" sz="2400" b="1" dirty="0">
                <a:latin typeface="+mn-lt"/>
                <a:ea typeface="+mn-ea"/>
                <a:cs typeface="+mn-cs"/>
              </a:rPr>
              <a:t>Sector Consultation on Draft Levy Settings</a:t>
            </a:r>
          </a:p>
        </p:txBody>
      </p:sp>
      <p:sp>
        <p:nvSpPr>
          <p:cNvPr id="3" name="TextBox 2">
            <a:extLst>
              <a:ext uri="{FF2B5EF4-FFF2-40B4-BE49-F238E27FC236}">
                <a16:creationId xmlns:a16="http://schemas.microsoft.com/office/drawing/2014/main" id="{A322778C-8862-0FFF-D361-8A67D89438AE}"/>
              </a:ext>
            </a:extLst>
          </p:cNvPr>
          <p:cNvSpPr txBox="1"/>
          <p:nvPr/>
        </p:nvSpPr>
        <p:spPr>
          <a:xfrm>
            <a:off x="378000" y="3325154"/>
            <a:ext cx="8347950" cy="307777"/>
          </a:xfrm>
          <a:prstGeom prst="rect">
            <a:avLst/>
          </a:prstGeom>
          <a:noFill/>
        </p:spPr>
        <p:txBody>
          <a:bodyPr wrap="square" lIns="0" tIns="0" rIns="0" bIns="0" rtlCol="0" anchor="t">
            <a:spAutoFit/>
          </a:bodyPr>
          <a:lstStyle/>
          <a:p>
            <a:pPr>
              <a:spcAft>
                <a:spcPts val="1200"/>
              </a:spcAft>
            </a:pPr>
            <a:r>
              <a:rPr lang="en-AU" sz="1950" b="1"/>
              <a:t>Mar-Apr 2025</a:t>
            </a:r>
            <a:endParaRPr lang="en-AU" sz="1950" b="1">
              <a:highlight>
                <a:srgbClr val="FFFF00"/>
              </a:highlight>
              <a:cs typeface="Calibri"/>
            </a:endParaRPr>
          </a:p>
        </p:txBody>
      </p:sp>
      <p:sp>
        <p:nvSpPr>
          <p:cNvPr id="19" name="Rectangle 18">
            <a:extLst>
              <a:ext uri="{FF2B5EF4-FFF2-40B4-BE49-F238E27FC236}">
                <a16:creationId xmlns:a16="http://schemas.microsoft.com/office/drawing/2014/main" id="{9B4C4CB0-8D2A-ABFD-B594-AFB022DBB703}"/>
              </a:ext>
              <a:ext uri="{C183D7F6-B498-43B3-948B-1728B52AA6E4}">
                <adec:decorative xmlns:adec="http://schemas.microsoft.com/office/drawing/2017/decorative" val="1"/>
              </a:ext>
            </a:extLst>
          </p:cNvPr>
          <p:cNvSpPr/>
          <p:nvPr/>
        </p:nvSpPr>
        <p:spPr>
          <a:xfrm>
            <a:off x="0" y="3710150"/>
            <a:ext cx="9144000" cy="985887"/>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0" name="TextBox 9">
            <a:extLst>
              <a:ext uri="{FF2B5EF4-FFF2-40B4-BE49-F238E27FC236}">
                <a16:creationId xmlns:a16="http://schemas.microsoft.com/office/drawing/2014/main" id="{751249BD-AB6C-5566-87BF-1E88CEDF4038}"/>
              </a:ext>
            </a:extLst>
          </p:cNvPr>
          <p:cNvSpPr txBox="1"/>
          <p:nvPr/>
        </p:nvSpPr>
        <p:spPr>
          <a:xfrm>
            <a:off x="378000" y="3807750"/>
            <a:ext cx="8347950" cy="610424"/>
          </a:xfrm>
          <a:prstGeom prst="rect">
            <a:avLst/>
          </a:prstGeom>
          <a:noFill/>
        </p:spPr>
        <p:txBody>
          <a:bodyPr wrap="square" lIns="0" tIns="0" rIns="0" bIns="0" rtlCol="0" anchor="t">
            <a:spAutoFit/>
          </a:bodyPr>
          <a:lstStyle/>
          <a:p>
            <a:pPr>
              <a:spcAft>
                <a:spcPts val="200"/>
              </a:spcAft>
            </a:pPr>
            <a:r>
              <a:rPr lang="en-AU" sz="1950" b="1">
                <a:solidFill>
                  <a:schemeClr val="bg1"/>
                </a:solidFill>
                <a:cs typeface="Calibri" panose="020F0502020204030204"/>
              </a:rPr>
              <a:t>Melinda Hatton</a:t>
            </a:r>
            <a:endParaRPr lang="en-AU" sz="1950">
              <a:solidFill>
                <a:schemeClr val="bg1"/>
              </a:solidFill>
              <a:ea typeface="Calibri"/>
              <a:cs typeface="Calibri" panose="020F0502020204030204"/>
            </a:endParaRPr>
          </a:p>
          <a:p>
            <a:pPr>
              <a:spcAft>
                <a:spcPts val="600"/>
              </a:spcAft>
            </a:pPr>
            <a:r>
              <a:rPr lang="en-AU" b="1">
                <a:solidFill>
                  <a:schemeClr val="bg1"/>
                </a:solidFill>
              </a:rPr>
              <a:t>TPS Director</a:t>
            </a:r>
            <a:endParaRPr lang="en-AU" b="1">
              <a:solidFill>
                <a:schemeClr val="bg1"/>
              </a:solidFill>
              <a:highlight>
                <a:srgbClr val="FFFF00"/>
              </a:highlight>
              <a:cs typeface="Calibri"/>
            </a:endParaRPr>
          </a:p>
        </p:txBody>
      </p:sp>
      <p:pic>
        <p:nvPicPr>
          <p:cNvPr id="20" name="Picture 19">
            <a:extLst>
              <a:ext uri="{FF2B5EF4-FFF2-40B4-BE49-F238E27FC236}">
                <a16:creationId xmlns:a16="http://schemas.microsoft.com/office/drawing/2014/main" id="{E97F09E1-18CF-353A-F33B-8BEDF070530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6081" y="2743199"/>
            <a:ext cx="6017423" cy="1909878"/>
          </a:xfrm>
          <a:prstGeom prst="rect">
            <a:avLst/>
          </a:prstGeom>
        </p:spPr>
      </p:pic>
      <p:grpSp>
        <p:nvGrpSpPr>
          <p:cNvPr id="11" name="Group 10">
            <a:extLst>
              <a:ext uri="{FF2B5EF4-FFF2-40B4-BE49-F238E27FC236}">
                <a16:creationId xmlns:a16="http://schemas.microsoft.com/office/drawing/2014/main" id="{B15337E1-7EC0-2736-1A28-6A8F613645A2}"/>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12" name="Rectangle 11">
              <a:extLst>
                <a:ext uri="{FF2B5EF4-FFF2-40B4-BE49-F238E27FC236}">
                  <a16:creationId xmlns:a16="http://schemas.microsoft.com/office/drawing/2014/main" id="{944E9FD0-9478-3531-838F-54769AFA3FAF}"/>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13" name="Oval 12">
              <a:extLst>
                <a:ext uri="{FF2B5EF4-FFF2-40B4-BE49-F238E27FC236}">
                  <a16:creationId xmlns:a16="http://schemas.microsoft.com/office/drawing/2014/main" id="{C20085F2-D68F-C20A-CB88-A407C81E066E}"/>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4" name="Graphic 10">
              <a:extLst>
                <a:ext uri="{FF2B5EF4-FFF2-40B4-BE49-F238E27FC236}">
                  <a16:creationId xmlns:a16="http://schemas.microsoft.com/office/drawing/2014/main" id="{25BFAD7C-27D6-587C-5203-5022329C5397}"/>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11351567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8ED3E2-D8C9-E550-6C8D-D20D7D491CB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AE49185-FB07-F7A4-2FAF-5B97DCDBF1FC}"/>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Domestic Tuition Protection Levy </a:t>
            </a:r>
            <a:r>
              <a:rPr lang="en-AU" sz="2800" b="1">
                <a:latin typeface="+mn-lt"/>
                <a:ea typeface="+mn-ea"/>
                <a:cs typeface="+mn-cs"/>
              </a:rPr>
              <a:t>Setting</a:t>
            </a:r>
            <a:r>
              <a:rPr kumimoji="0" lang="en-AU" sz="2800" b="1" i="0" u="none" strike="noStrike" kern="1200" cap="none" spc="0" normalizeH="0" baseline="0" noProof="0">
                <a:ln>
                  <a:noFill/>
                </a:ln>
                <a:solidFill>
                  <a:schemeClr val="tx1"/>
                </a:solidFill>
                <a:effectLst/>
                <a:uLnTx/>
                <a:uFillTx/>
                <a:latin typeface="+mn-lt"/>
                <a:ea typeface="+mn-ea"/>
                <a:cs typeface="+mn-cs"/>
              </a:rPr>
              <a:t> Process</a:t>
            </a:r>
            <a:endParaRPr kumimoji="0" lang="en-AU" sz="1600" b="0" i="0" u="none" strike="noStrike" kern="1200" cap="none" spc="0" normalizeH="0" baseline="0" noProof="0">
              <a:ln>
                <a:noFill/>
              </a:ln>
              <a:solidFill>
                <a:schemeClr val="tx1">
                  <a:lumMod val="85000"/>
                  <a:lumOff val="15000"/>
                </a:schemeClr>
              </a:solidFill>
              <a:effectLst/>
              <a:uLnTx/>
              <a:uFillTx/>
              <a:latin typeface="+mn-lt"/>
              <a:ea typeface="+mn-ea"/>
              <a:cs typeface="+mn-cs"/>
            </a:endParaRPr>
          </a:p>
        </p:txBody>
      </p:sp>
      <p:graphicFrame>
        <p:nvGraphicFramePr>
          <p:cNvPr id="2" name="Table 1">
            <a:extLst>
              <a:ext uri="{FF2B5EF4-FFF2-40B4-BE49-F238E27FC236}">
                <a16:creationId xmlns:a16="http://schemas.microsoft.com/office/drawing/2014/main" id="{31B98F94-73EF-A361-A622-7D26E84C16CD}"/>
              </a:ext>
            </a:extLst>
          </p:cNvPr>
          <p:cNvGraphicFramePr>
            <a:graphicFrameLocks noGrp="1"/>
          </p:cNvGraphicFramePr>
          <p:nvPr/>
        </p:nvGraphicFramePr>
        <p:xfrm>
          <a:off x="539551" y="1116000"/>
          <a:ext cx="8064000" cy="720000"/>
        </p:xfrm>
        <a:graphic>
          <a:graphicData uri="http://schemas.openxmlformats.org/drawingml/2006/table">
            <a:tbl>
              <a:tblPr firstRow="1" bandRow="1">
                <a:tableStyleId>{5C22544A-7EE6-4342-B048-85BDC9FD1C3A}</a:tableStyleId>
              </a:tblPr>
              <a:tblGrid>
                <a:gridCol w="1814400">
                  <a:extLst>
                    <a:ext uri="{9D8B030D-6E8A-4147-A177-3AD203B41FA5}">
                      <a16:colId xmlns:a16="http://schemas.microsoft.com/office/drawing/2014/main" val="2392229984"/>
                    </a:ext>
                  </a:extLst>
                </a:gridCol>
                <a:gridCol w="6249600">
                  <a:extLst>
                    <a:ext uri="{9D8B030D-6E8A-4147-A177-3AD203B41FA5}">
                      <a16:colId xmlns:a16="http://schemas.microsoft.com/office/drawing/2014/main" val="712106699"/>
                    </a:ext>
                  </a:extLst>
                </a:gridCol>
              </a:tblGrid>
              <a:tr h="720000">
                <a:tc>
                  <a:txBody>
                    <a:bodyPr/>
                    <a:lstStyle/>
                    <a:p>
                      <a:r>
                        <a:rPr lang="en-AU" sz="1800" dirty="0"/>
                        <a:t>5 Feb 2025</a:t>
                      </a:r>
                    </a:p>
                  </a:txBody>
                  <a:tcPr anchor="ctr">
                    <a:lnL w="12700" cmpd="sng">
                      <a:noFill/>
                    </a:lnL>
                    <a:lnR w="12700" cmpd="sng">
                      <a:noFill/>
                    </a:lnR>
                    <a:lnT w="28575" cap="flat" cmpd="sng" algn="ctr">
                      <a:solidFill>
                        <a:schemeClr val="accent2">
                          <a:lumMod val="75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2">
                        <a:lumMod val="75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1800" b="1" dirty="0">
                          <a:solidFill>
                            <a:schemeClr val="tx1"/>
                          </a:solidFill>
                          <a:cs typeface="Calibri"/>
                        </a:rPr>
                        <a:t>TPS Advisory Board provided </a:t>
                      </a:r>
                      <a:r>
                        <a:rPr lang="en-AU" sz="1800" b="1" u="sng" dirty="0">
                          <a:solidFill>
                            <a:schemeClr val="tx1"/>
                          </a:solidFill>
                          <a:cs typeface="Calibri"/>
                        </a:rPr>
                        <a:t>draft</a:t>
                      </a:r>
                      <a:r>
                        <a:rPr lang="en-AU" sz="1800" b="1" dirty="0">
                          <a:solidFill>
                            <a:schemeClr val="tx1"/>
                          </a:solidFill>
                          <a:cs typeface="Calibri"/>
                        </a:rPr>
                        <a:t> advice to the TPS Director </a:t>
                      </a:r>
                      <a:r>
                        <a:rPr lang="en-AU" sz="1800" b="0" dirty="0">
                          <a:solidFill>
                            <a:schemeClr val="tx1"/>
                          </a:solidFill>
                          <a:cs typeface="Calibri"/>
                        </a:rPr>
                        <a:t>on the 2025 domestic levy settings</a:t>
                      </a:r>
                    </a:p>
                  </a:txBody>
                  <a:tcPr anchor="ctr">
                    <a:lnL w="12700" cmpd="sng">
                      <a:noFill/>
                    </a:lnL>
                    <a:lnR w="12700" cmpd="sng">
                      <a:noFill/>
                    </a:lnR>
                    <a:lnT w="28575" cap="flat" cmpd="sng" algn="ctr">
                      <a:solidFill>
                        <a:schemeClr val="accent2">
                          <a:lumMod val="75000"/>
                        </a:schemeClr>
                      </a:solid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53849930"/>
                  </a:ext>
                </a:extLst>
              </a:tr>
            </a:tbl>
          </a:graphicData>
        </a:graphic>
      </p:graphicFrame>
      <p:graphicFrame>
        <p:nvGraphicFramePr>
          <p:cNvPr id="5" name="Table 4">
            <a:extLst>
              <a:ext uri="{FF2B5EF4-FFF2-40B4-BE49-F238E27FC236}">
                <a16:creationId xmlns:a16="http://schemas.microsoft.com/office/drawing/2014/main" id="{97F75794-BCA1-0331-1931-BA0726AC0790}"/>
              </a:ext>
            </a:extLst>
          </p:cNvPr>
          <p:cNvGraphicFramePr>
            <a:graphicFrameLocks noGrp="1"/>
          </p:cNvGraphicFramePr>
          <p:nvPr>
            <p:extLst>
              <p:ext uri="{D42A27DB-BD31-4B8C-83A1-F6EECF244321}">
                <p14:modId xmlns:p14="http://schemas.microsoft.com/office/powerpoint/2010/main" val="3578427914"/>
              </p:ext>
            </p:extLst>
          </p:nvPr>
        </p:nvGraphicFramePr>
        <p:xfrm>
          <a:off x="539551" y="2017113"/>
          <a:ext cx="8064000" cy="720000"/>
        </p:xfrm>
        <a:graphic>
          <a:graphicData uri="http://schemas.openxmlformats.org/drawingml/2006/table">
            <a:tbl>
              <a:tblPr firstRow="1" bandRow="1">
                <a:tableStyleId>{5C22544A-7EE6-4342-B048-85BDC9FD1C3A}</a:tableStyleId>
              </a:tblPr>
              <a:tblGrid>
                <a:gridCol w="1814400">
                  <a:extLst>
                    <a:ext uri="{9D8B030D-6E8A-4147-A177-3AD203B41FA5}">
                      <a16:colId xmlns:a16="http://schemas.microsoft.com/office/drawing/2014/main" val="2392229984"/>
                    </a:ext>
                  </a:extLst>
                </a:gridCol>
                <a:gridCol w="6249600">
                  <a:extLst>
                    <a:ext uri="{9D8B030D-6E8A-4147-A177-3AD203B41FA5}">
                      <a16:colId xmlns:a16="http://schemas.microsoft.com/office/drawing/2014/main" val="712106699"/>
                    </a:ext>
                  </a:extLst>
                </a:gridCol>
              </a:tblGrid>
              <a:tr h="720000">
                <a:tc>
                  <a:txBody>
                    <a:bodyPr/>
                    <a:lstStyle/>
                    <a:p>
                      <a:r>
                        <a:rPr lang="en-AU" sz="1800" dirty="0"/>
                        <a:t>Mar-Apr 2025</a:t>
                      </a:r>
                    </a:p>
                  </a:txBody>
                  <a:tcPr anchor="ctr">
                    <a:lnL w="12700" cmpd="sng">
                      <a:noFill/>
                    </a:lnL>
                    <a:lnR w="12700" cmpd="sng">
                      <a:noFill/>
                    </a:lnR>
                    <a:lnT w="28575" cap="flat" cmpd="sng" algn="ctr">
                      <a:solidFill>
                        <a:schemeClr val="accent3">
                          <a:lumMod val="5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3">
                        <a:lumMod val="50000"/>
                      </a:schemeClr>
                    </a:solidFill>
                  </a:tcPr>
                </a:tc>
                <a:tc>
                  <a:txBody>
                    <a:bodyPr/>
                    <a:lstStyle/>
                    <a:p>
                      <a:pPr>
                        <a:spcAft>
                          <a:spcPts val="2400"/>
                        </a:spcAft>
                      </a:pPr>
                      <a:r>
                        <a:rPr lang="en-AU" sz="1800" b="1" dirty="0">
                          <a:solidFill>
                            <a:schemeClr val="tx1"/>
                          </a:solidFill>
                          <a:cs typeface="Calibri"/>
                          <a:sym typeface="Wingdings" panose="05000000000000000000" pitchFamily="2" charset="2"/>
                        </a:rPr>
                        <a:t>TPS Director consults the sector </a:t>
                      </a:r>
                      <a:r>
                        <a:rPr lang="en-AU" sz="1800" b="0" dirty="0">
                          <a:solidFill>
                            <a:schemeClr val="tx1"/>
                          </a:solidFill>
                          <a:cs typeface="Calibri"/>
                          <a:sym typeface="Wingdings" panose="05000000000000000000" pitchFamily="2" charset="2"/>
                        </a:rPr>
                        <a:t>on the draft Levy settings</a:t>
                      </a:r>
                      <a:endParaRPr lang="en-AU" sz="1800" b="0" dirty="0">
                        <a:solidFill>
                          <a:schemeClr val="tx1"/>
                        </a:solidFill>
                        <a:cs typeface="Calibri"/>
                      </a:endParaRPr>
                    </a:p>
                  </a:txBody>
                  <a:tcPr anchor="ctr">
                    <a:lnL w="12700" cmpd="sng">
                      <a:noFill/>
                    </a:lnL>
                    <a:lnR w="12700" cmpd="sng">
                      <a:noFill/>
                    </a:lnR>
                    <a:lnT w="28575" cap="flat" cmpd="sng" algn="ctr">
                      <a:solidFill>
                        <a:schemeClr val="accent3">
                          <a:lumMod val="50000"/>
                        </a:schemeClr>
                      </a:solid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53849930"/>
                  </a:ext>
                </a:extLst>
              </a:tr>
            </a:tbl>
          </a:graphicData>
        </a:graphic>
      </p:graphicFrame>
      <p:graphicFrame>
        <p:nvGraphicFramePr>
          <p:cNvPr id="8" name="Table 7">
            <a:extLst>
              <a:ext uri="{FF2B5EF4-FFF2-40B4-BE49-F238E27FC236}">
                <a16:creationId xmlns:a16="http://schemas.microsoft.com/office/drawing/2014/main" id="{EACC9A4B-5AD2-7FD7-EFFE-2BE6CE70A9EF}"/>
              </a:ext>
            </a:extLst>
          </p:cNvPr>
          <p:cNvGraphicFramePr>
            <a:graphicFrameLocks noGrp="1"/>
          </p:cNvGraphicFramePr>
          <p:nvPr>
            <p:extLst>
              <p:ext uri="{D42A27DB-BD31-4B8C-83A1-F6EECF244321}">
                <p14:modId xmlns:p14="http://schemas.microsoft.com/office/powerpoint/2010/main" val="3416450126"/>
              </p:ext>
            </p:extLst>
          </p:nvPr>
        </p:nvGraphicFramePr>
        <p:xfrm>
          <a:off x="540000" y="2916000"/>
          <a:ext cx="8064000" cy="720000"/>
        </p:xfrm>
        <a:graphic>
          <a:graphicData uri="http://schemas.openxmlformats.org/drawingml/2006/table">
            <a:tbl>
              <a:tblPr firstRow="1" bandRow="1">
                <a:tableStyleId>{5C22544A-7EE6-4342-B048-85BDC9FD1C3A}</a:tableStyleId>
              </a:tblPr>
              <a:tblGrid>
                <a:gridCol w="1814400">
                  <a:extLst>
                    <a:ext uri="{9D8B030D-6E8A-4147-A177-3AD203B41FA5}">
                      <a16:colId xmlns:a16="http://schemas.microsoft.com/office/drawing/2014/main" val="2392229984"/>
                    </a:ext>
                  </a:extLst>
                </a:gridCol>
                <a:gridCol w="6249600">
                  <a:extLst>
                    <a:ext uri="{9D8B030D-6E8A-4147-A177-3AD203B41FA5}">
                      <a16:colId xmlns:a16="http://schemas.microsoft.com/office/drawing/2014/main" val="712106699"/>
                    </a:ext>
                  </a:extLst>
                </a:gridCol>
              </a:tblGrid>
              <a:tr h="720000">
                <a:tc>
                  <a:txBody>
                    <a:bodyPr/>
                    <a:lstStyle/>
                    <a:p>
                      <a:r>
                        <a:rPr lang="en-AU" sz="1800" dirty="0"/>
                        <a:t>21 May 2025</a:t>
                      </a:r>
                    </a:p>
                  </a:txBody>
                  <a:tcPr anchor="ctr">
                    <a:lnL w="12700" cmpd="sng">
                      <a:noFill/>
                    </a:lnL>
                    <a:lnR w="12700" cmpd="sng">
                      <a:noFill/>
                    </a:lnR>
                    <a:lnT w="28575" cap="flat" cmpd="sng" algn="ctr">
                      <a:solidFill>
                        <a:schemeClr val="accent1">
                          <a:lumMod val="75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lumMod val="75000"/>
                      </a:schemeClr>
                    </a:solidFill>
                  </a:tcPr>
                </a:tc>
                <a:tc>
                  <a:txBody>
                    <a:bodyPr/>
                    <a:lstStyle/>
                    <a:p>
                      <a:pPr>
                        <a:spcAft>
                          <a:spcPts val="2400"/>
                        </a:spcAft>
                      </a:pPr>
                      <a:r>
                        <a:rPr lang="en-AU" sz="1800" b="1" dirty="0">
                          <a:solidFill>
                            <a:schemeClr val="tx1"/>
                          </a:solidFill>
                          <a:cs typeface="Calibri"/>
                        </a:rPr>
                        <a:t>TPS Advisory Board considers the sector’s feedback </a:t>
                      </a:r>
                      <a:r>
                        <a:rPr lang="en-AU" sz="1800" b="0" dirty="0">
                          <a:solidFill>
                            <a:schemeClr val="tx1"/>
                          </a:solidFill>
                          <a:cs typeface="Calibri"/>
                        </a:rPr>
                        <a:t>on the draft levy settings then </a:t>
                      </a:r>
                      <a:r>
                        <a:rPr lang="en-AU" sz="1800" b="1" dirty="0">
                          <a:solidFill>
                            <a:schemeClr val="tx1"/>
                          </a:solidFill>
                          <a:cs typeface="Calibri"/>
                        </a:rPr>
                        <a:t>provides </a:t>
                      </a:r>
                      <a:r>
                        <a:rPr lang="en-AU" sz="1800" b="1" u="sng" dirty="0">
                          <a:solidFill>
                            <a:schemeClr val="tx1"/>
                          </a:solidFill>
                          <a:cs typeface="Calibri"/>
                        </a:rPr>
                        <a:t>final</a:t>
                      </a:r>
                      <a:r>
                        <a:rPr lang="en-AU" sz="1800" b="1" dirty="0">
                          <a:solidFill>
                            <a:schemeClr val="tx1"/>
                          </a:solidFill>
                          <a:cs typeface="Calibri"/>
                        </a:rPr>
                        <a:t> advice to the TPS Director</a:t>
                      </a:r>
                    </a:p>
                  </a:txBody>
                  <a:tcPr anchor="ctr">
                    <a:lnL w="12700" cmpd="sng">
                      <a:noFill/>
                    </a:lnL>
                    <a:lnR w="12700" cmpd="sng">
                      <a:noFill/>
                    </a:lnR>
                    <a:lnT w="28575" cap="flat" cmpd="sng" algn="ctr">
                      <a:solidFill>
                        <a:schemeClr val="accent1">
                          <a:lumMod val="75000"/>
                        </a:schemeClr>
                      </a:solid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53849930"/>
                  </a:ext>
                </a:extLst>
              </a:tr>
            </a:tbl>
          </a:graphicData>
        </a:graphic>
      </p:graphicFrame>
      <p:graphicFrame>
        <p:nvGraphicFramePr>
          <p:cNvPr id="16" name="Table 15">
            <a:extLst>
              <a:ext uri="{FF2B5EF4-FFF2-40B4-BE49-F238E27FC236}">
                <a16:creationId xmlns:a16="http://schemas.microsoft.com/office/drawing/2014/main" id="{4AF7BA12-6177-17A5-69C1-B065E6584F0A}"/>
              </a:ext>
            </a:extLst>
          </p:cNvPr>
          <p:cNvGraphicFramePr>
            <a:graphicFrameLocks noGrp="1"/>
          </p:cNvGraphicFramePr>
          <p:nvPr/>
        </p:nvGraphicFramePr>
        <p:xfrm>
          <a:off x="540000" y="3816000"/>
          <a:ext cx="8064000" cy="720000"/>
        </p:xfrm>
        <a:graphic>
          <a:graphicData uri="http://schemas.openxmlformats.org/drawingml/2006/table">
            <a:tbl>
              <a:tblPr firstRow="1" bandRow="1">
                <a:tableStyleId>{5C22544A-7EE6-4342-B048-85BDC9FD1C3A}</a:tableStyleId>
              </a:tblPr>
              <a:tblGrid>
                <a:gridCol w="1814400">
                  <a:extLst>
                    <a:ext uri="{9D8B030D-6E8A-4147-A177-3AD203B41FA5}">
                      <a16:colId xmlns:a16="http://schemas.microsoft.com/office/drawing/2014/main" val="2392229984"/>
                    </a:ext>
                  </a:extLst>
                </a:gridCol>
                <a:gridCol w="6249600">
                  <a:extLst>
                    <a:ext uri="{9D8B030D-6E8A-4147-A177-3AD203B41FA5}">
                      <a16:colId xmlns:a16="http://schemas.microsoft.com/office/drawing/2014/main" val="712106699"/>
                    </a:ext>
                  </a:extLst>
                </a:gridCol>
              </a:tblGrid>
              <a:tr h="720000">
                <a:tc>
                  <a:txBody>
                    <a:bodyPr/>
                    <a:lstStyle/>
                    <a:p>
                      <a:r>
                        <a:rPr lang="en-AU" sz="1800" dirty="0"/>
                        <a:t>By 1 August 2025</a:t>
                      </a:r>
                    </a:p>
                  </a:txBody>
                  <a:tcPr anchor="ctr">
                    <a:lnL w="12700" cmpd="sng">
                      <a:noFill/>
                    </a:lnL>
                    <a:lnR w="12700" cmpd="sng">
                      <a:noFill/>
                    </a:lnR>
                    <a:lnT w="28575" cap="flat" cmpd="sng" algn="ctr">
                      <a:solidFill>
                        <a:schemeClr val="bg2">
                          <a:lumMod val="25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2">
                        <a:lumMod val="25000"/>
                      </a:schemeClr>
                    </a:solidFill>
                  </a:tcPr>
                </a:tc>
                <a:tc>
                  <a:txBody>
                    <a:bodyPr/>
                    <a:lstStyle/>
                    <a:p>
                      <a:pPr>
                        <a:spcAft>
                          <a:spcPts val="2400"/>
                        </a:spcAft>
                      </a:pPr>
                      <a:r>
                        <a:rPr lang="en-AU" sz="1800" b="1" dirty="0">
                          <a:solidFill>
                            <a:schemeClr val="tx1"/>
                          </a:solidFill>
                          <a:cs typeface="Calibri"/>
                        </a:rPr>
                        <a:t>2025 levy settings finalised </a:t>
                      </a:r>
                      <a:r>
                        <a:rPr lang="en-AU" sz="1800" b="0" dirty="0">
                          <a:solidFill>
                            <a:schemeClr val="tx1"/>
                          </a:solidFill>
                          <a:cs typeface="Calibri"/>
                        </a:rPr>
                        <a:t>in legislative instruments</a:t>
                      </a:r>
                    </a:p>
                  </a:txBody>
                  <a:tcPr anchor="ctr">
                    <a:lnL w="12700" cmpd="sng">
                      <a:noFill/>
                    </a:lnL>
                    <a:lnR w="12700" cmpd="sng">
                      <a:noFill/>
                    </a:lnR>
                    <a:lnT w="28575" cap="flat" cmpd="sng" algn="ctr">
                      <a:solidFill>
                        <a:schemeClr val="bg2">
                          <a:lumMod val="25000"/>
                        </a:schemeClr>
                      </a:solid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53849930"/>
                  </a:ext>
                </a:extLst>
              </a:tr>
            </a:tbl>
          </a:graphicData>
        </a:graphic>
      </p:graphicFrame>
      <p:grpSp>
        <p:nvGrpSpPr>
          <p:cNvPr id="9" name="Group 8">
            <a:extLst>
              <a:ext uri="{FF2B5EF4-FFF2-40B4-BE49-F238E27FC236}">
                <a16:creationId xmlns:a16="http://schemas.microsoft.com/office/drawing/2014/main" id="{000F2502-8C3C-0DFB-2D54-F90F83204F22}"/>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10" name="Rectangle 9">
              <a:extLst>
                <a:ext uri="{FF2B5EF4-FFF2-40B4-BE49-F238E27FC236}">
                  <a16:creationId xmlns:a16="http://schemas.microsoft.com/office/drawing/2014/main" id="{E3DE54F7-94F4-0093-40E9-5C88E19B10EA}"/>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11" name="Oval 10">
              <a:extLst>
                <a:ext uri="{FF2B5EF4-FFF2-40B4-BE49-F238E27FC236}">
                  <a16:creationId xmlns:a16="http://schemas.microsoft.com/office/drawing/2014/main" id="{59377A91-4FD4-EADA-18F3-17BF1E9691AA}"/>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4" name="Graphic 10">
              <a:extLst>
                <a:ext uri="{FF2B5EF4-FFF2-40B4-BE49-F238E27FC236}">
                  <a16:creationId xmlns:a16="http://schemas.microsoft.com/office/drawing/2014/main" id="{5470225E-D5D0-A5B5-2E99-F5C62B92AC9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3636021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ECAD3C-81DB-2031-0D7F-6868725900E4}"/>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TPS Advisory Board’s Advice on Levy Settings</a:t>
            </a:r>
            <a:endParaRPr kumimoji="0" lang="en-AU" sz="1600" b="0" i="0" u="none" strike="noStrike" kern="1200" cap="none" spc="0" normalizeH="0" baseline="0" noProof="0">
              <a:ln>
                <a:noFill/>
              </a:ln>
              <a:solidFill>
                <a:schemeClr val="tx1">
                  <a:lumMod val="85000"/>
                  <a:lumOff val="15000"/>
                </a:schemeClr>
              </a:solidFill>
              <a:effectLst/>
              <a:uLnTx/>
              <a:uFillTx/>
              <a:latin typeface="+mn-lt"/>
              <a:ea typeface="+mn-ea"/>
              <a:cs typeface="+mn-cs"/>
            </a:endParaRPr>
          </a:p>
        </p:txBody>
      </p:sp>
      <p:sp>
        <p:nvSpPr>
          <p:cNvPr id="5" name="TextBox 4">
            <a:extLst>
              <a:ext uri="{FF2B5EF4-FFF2-40B4-BE49-F238E27FC236}">
                <a16:creationId xmlns:a16="http://schemas.microsoft.com/office/drawing/2014/main" id="{322B9866-9C2A-DE85-E805-465C8932F887}"/>
              </a:ext>
            </a:extLst>
          </p:cNvPr>
          <p:cNvSpPr txBox="1"/>
          <p:nvPr/>
        </p:nvSpPr>
        <p:spPr>
          <a:xfrm>
            <a:off x="539552" y="1116000"/>
            <a:ext cx="8064896" cy="3200876"/>
          </a:xfrm>
          <a:prstGeom prst="rect">
            <a:avLst/>
          </a:prstGeom>
          <a:noFill/>
        </p:spPr>
        <p:txBody>
          <a:bodyPr wrap="square" lIns="0" tIns="0" rIns="0" bIns="0" rtlCol="0" anchor="t">
            <a:spAutoFit/>
          </a:bodyPr>
          <a:lstStyle/>
          <a:p>
            <a:pPr algn="l">
              <a:spcAft>
                <a:spcPts val="3000"/>
              </a:spcAft>
            </a:pPr>
            <a:r>
              <a:rPr lang="en-AU" dirty="0">
                <a:cs typeface="Calibri"/>
              </a:rPr>
              <a:t>When formulating its advice, the Board considers a range of factors including:</a:t>
            </a:r>
          </a:p>
          <a:p>
            <a:pPr marL="285750" indent="-285750" algn="l">
              <a:spcAft>
                <a:spcPts val="3000"/>
              </a:spcAft>
              <a:buFont typeface="Arial" panose="020B0604020202020204" pitchFamily="34" charset="0"/>
              <a:buChar char="•"/>
            </a:pPr>
            <a:r>
              <a:rPr lang="en-AU" dirty="0">
                <a:cs typeface="Calibri"/>
              </a:rPr>
              <a:t>The overall risk environment</a:t>
            </a:r>
          </a:p>
          <a:p>
            <a:pPr marL="285750" indent="-285750" algn="l">
              <a:spcAft>
                <a:spcPts val="3000"/>
              </a:spcAft>
              <a:buFont typeface="Arial" panose="020B0604020202020204" pitchFamily="34" charset="0"/>
              <a:buChar char="•"/>
            </a:pPr>
            <a:r>
              <a:rPr lang="en-AU" dirty="0">
                <a:cs typeface="Calibri"/>
              </a:rPr>
              <a:t>Advice from the Australian Government Actuary (AGA)</a:t>
            </a:r>
          </a:p>
          <a:p>
            <a:pPr marL="285750" indent="-285750" algn="l">
              <a:spcAft>
                <a:spcPts val="3000"/>
              </a:spcAft>
              <a:buFont typeface="Arial" panose="020B0604020202020204" pitchFamily="34" charset="0"/>
              <a:buChar char="•"/>
            </a:pPr>
            <a:r>
              <a:rPr lang="en-AU" dirty="0">
                <a:cs typeface="Calibri"/>
              </a:rPr>
              <a:t>Views of the sector regulators, industry peak bodies and providers</a:t>
            </a:r>
          </a:p>
          <a:p>
            <a:pPr marL="285750" indent="-285750" algn="l">
              <a:spcAft>
                <a:spcPts val="3000"/>
              </a:spcAft>
              <a:buFont typeface="Arial" panose="020B0604020202020204" pitchFamily="34" charset="0"/>
              <a:buChar char="•"/>
            </a:pPr>
            <a:r>
              <a:rPr lang="en-AU" dirty="0">
                <a:cs typeface="Calibri"/>
              </a:rPr>
              <a:t>The current balance of the respective levy Funds and the quantum of funds required for their long-term sustainability</a:t>
            </a:r>
          </a:p>
        </p:txBody>
      </p:sp>
      <p:grpSp>
        <p:nvGrpSpPr>
          <p:cNvPr id="2" name="Group 1">
            <a:extLst>
              <a:ext uri="{FF2B5EF4-FFF2-40B4-BE49-F238E27FC236}">
                <a16:creationId xmlns:a16="http://schemas.microsoft.com/office/drawing/2014/main" id="{97D8734C-A766-8821-E5B0-F8B11B58F4FB}"/>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8" name="Rectangle 7">
              <a:extLst>
                <a:ext uri="{FF2B5EF4-FFF2-40B4-BE49-F238E27FC236}">
                  <a16:creationId xmlns:a16="http://schemas.microsoft.com/office/drawing/2014/main" id="{65ED874E-D9F3-5003-59CE-F9B791173F4A}"/>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9" name="Oval 8">
              <a:extLst>
                <a:ext uri="{FF2B5EF4-FFF2-40B4-BE49-F238E27FC236}">
                  <a16:creationId xmlns:a16="http://schemas.microsoft.com/office/drawing/2014/main" id="{AC97167F-6E59-2F47-E670-070E777DD083}"/>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Graphic 10">
              <a:extLst>
                <a:ext uri="{FF2B5EF4-FFF2-40B4-BE49-F238E27FC236}">
                  <a16:creationId xmlns:a16="http://schemas.microsoft.com/office/drawing/2014/main" id="{D0AF2FE2-F698-31F7-CA42-B07435ABF33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4291157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11EAB6-9443-CAFE-9764-994AA15A810C}"/>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Guiding Principles for Board’s Levy Setting Advice</a:t>
            </a:r>
            <a:endParaRPr kumimoji="0" lang="en-AU" sz="2200" b="0" i="0" u="none" strike="noStrike" kern="1200" cap="none" spc="0" normalizeH="0" baseline="0" noProof="0">
              <a:ln>
                <a:noFill/>
              </a:ln>
              <a:solidFill>
                <a:schemeClr val="tx1"/>
              </a:solidFill>
              <a:effectLst/>
              <a:uLnTx/>
              <a:uFillTx/>
              <a:latin typeface="+mn-lt"/>
              <a:ea typeface="+mn-ea"/>
              <a:cs typeface="+mn-cs"/>
            </a:endParaRPr>
          </a:p>
        </p:txBody>
      </p:sp>
      <p:sp>
        <p:nvSpPr>
          <p:cNvPr id="10" name="TextBox 9">
            <a:extLst>
              <a:ext uri="{FF2B5EF4-FFF2-40B4-BE49-F238E27FC236}">
                <a16:creationId xmlns:a16="http://schemas.microsoft.com/office/drawing/2014/main" id="{2B927289-9D37-4DB4-9DDF-8CAE64C3AC15}"/>
              </a:ext>
            </a:extLst>
          </p:cNvPr>
          <p:cNvSpPr txBox="1"/>
          <p:nvPr/>
        </p:nvSpPr>
        <p:spPr>
          <a:xfrm>
            <a:off x="539552" y="1116000"/>
            <a:ext cx="8064000" cy="3375283"/>
          </a:xfrm>
          <a:prstGeom prst="rect">
            <a:avLst/>
          </a:prstGeom>
          <a:noFill/>
        </p:spPr>
        <p:txBody>
          <a:bodyPr wrap="square" lIns="0" tIns="0" rIns="0" bIns="0" rtlCol="0" anchor="t">
            <a:spAutoFit/>
          </a:bodyPr>
          <a:lstStyle/>
          <a:p>
            <a:pPr>
              <a:spcAft>
                <a:spcPts val="2800"/>
              </a:spcAft>
            </a:pPr>
            <a:r>
              <a:rPr lang="en-AU"/>
              <a:t>Advice should </a:t>
            </a:r>
            <a:r>
              <a:rPr lang="en-AU" b="1"/>
              <a:t>reflect the overall risk environment</a:t>
            </a:r>
            <a:endParaRPr lang="en-AU"/>
          </a:p>
          <a:p>
            <a:pPr>
              <a:spcAft>
                <a:spcPts val="2800"/>
              </a:spcAft>
            </a:pPr>
            <a:r>
              <a:rPr lang="en-AU"/>
              <a:t>The model for each levy should </a:t>
            </a:r>
            <a:r>
              <a:rPr lang="en-AU" b="1"/>
              <a:t>reflect gradual change</a:t>
            </a:r>
            <a:endParaRPr lang="en-AU"/>
          </a:p>
          <a:p>
            <a:pPr>
              <a:spcAft>
                <a:spcPts val="2800"/>
              </a:spcAft>
            </a:pPr>
            <a:r>
              <a:rPr lang="en-AU"/>
              <a:t>The model should be as </a:t>
            </a:r>
            <a:r>
              <a:rPr lang="en-AU" b="1"/>
              <a:t>simple and transparent </a:t>
            </a:r>
            <a:r>
              <a:rPr lang="en-AU"/>
              <a:t>as possible</a:t>
            </a:r>
          </a:p>
          <a:p>
            <a:pPr>
              <a:spcAft>
                <a:spcPts val="2800"/>
              </a:spcAft>
            </a:pPr>
            <a:r>
              <a:rPr lang="en-AU"/>
              <a:t>Risk premiums should provide </a:t>
            </a:r>
            <a:r>
              <a:rPr lang="en-AU" b="1"/>
              <a:t>incentives for education providers to adopt positive behaviours</a:t>
            </a:r>
          </a:p>
          <a:p>
            <a:pPr>
              <a:spcAft>
                <a:spcPts val="2800"/>
              </a:spcAft>
            </a:pPr>
            <a:r>
              <a:rPr lang="en-AU" b="1"/>
              <a:t>Additional imposts on industry, such as data collection, should be minimised </a:t>
            </a:r>
            <a:r>
              <a:rPr lang="en-AU"/>
              <a:t>as far as possible</a:t>
            </a:r>
            <a:endParaRPr lang="en-AU" sz="1750"/>
          </a:p>
        </p:txBody>
      </p:sp>
      <p:grpSp>
        <p:nvGrpSpPr>
          <p:cNvPr id="2" name="Group 1">
            <a:extLst>
              <a:ext uri="{FF2B5EF4-FFF2-40B4-BE49-F238E27FC236}">
                <a16:creationId xmlns:a16="http://schemas.microsoft.com/office/drawing/2014/main" id="{96D396B6-A3EA-1268-FA63-F55B8C6121C3}"/>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5" name="Rectangle 4">
              <a:extLst>
                <a:ext uri="{FF2B5EF4-FFF2-40B4-BE49-F238E27FC236}">
                  <a16:creationId xmlns:a16="http://schemas.microsoft.com/office/drawing/2014/main" id="{5F1E6FCF-6A37-857A-4725-FFD33DA560F0}"/>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8" name="Oval 7">
              <a:extLst>
                <a:ext uri="{FF2B5EF4-FFF2-40B4-BE49-F238E27FC236}">
                  <a16:creationId xmlns:a16="http://schemas.microsoft.com/office/drawing/2014/main" id="{79E2895F-527D-8291-523D-90778964F25A}"/>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Graphic 10">
              <a:extLst>
                <a:ext uri="{FF2B5EF4-FFF2-40B4-BE49-F238E27FC236}">
                  <a16:creationId xmlns:a16="http://schemas.microsoft.com/office/drawing/2014/main" id="{EA7FB828-85C4-D152-9542-CC944EE4FA4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3168382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221537-381F-AE91-3B13-1B77FD772CC1}"/>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Tuition Protection Levy Framework</a:t>
            </a:r>
            <a:endParaRPr kumimoji="0" lang="en-AU" sz="2200" b="0" i="0" u="none" strike="noStrike" kern="1200" cap="none" spc="0" normalizeH="0" baseline="0" noProof="0">
              <a:ln>
                <a:noFill/>
              </a:ln>
              <a:solidFill>
                <a:schemeClr val="tx1"/>
              </a:solidFill>
              <a:effectLst/>
              <a:uLnTx/>
              <a:uFillTx/>
              <a:latin typeface="+mn-lt"/>
              <a:ea typeface="+mn-ea"/>
              <a:cs typeface="+mn-cs"/>
            </a:endParaRPr>
          </a:p>
        </p:txBody>
      </p:sp>
      <p:sp>
        <p:nvSpPr>
          <p:cNvPr id="5" name="TextBox 4">
            <a:extLst>
              <a:ext uri="{FF2B5EF4-FFF2-40B4-BE49-F238E27FC236}">
                <a16:creationId xmlns:a16="http://schemas.microsoft.com/office/drawing/2014/main" id="{F5CA6773-73C4-4A08-31C3-27B83A18D52F}"/>
              </a:ext>
            </a:extLst>
          </p:cNvPr>
          <p:cNvSpPr txBox="1"/>
          <p:nvPr/>
        </p:nvSpPr>
        <p:spPr>
          <a:xfrm>
            <a:off x="539552" y="1116000"/>
            <a:ext cx="8064896" cy="3439403"/>
          </a:xfrm>
          <a:prstGeom prst="rect">
            <a:avLst/>
          </a:prstGeom>
          <a:noFill/>
        </p:spPr>
        <p:txBody>
          <a:bodyPr wrap="square" lIns="0" tIns="0" rIns="0" bIns="0" rtlCol="0" anchor="t">
            <a:spAutoFit/>
          </a:bodyPr>
          <a:lstStyle/>
          <a:p>
            <a:pPr eaLnBrk="0" hangingPunct="0">
              <a:spcAft>
                <a:spcPts val="2700"/>
              </a:spcAft>
            </a:pPr>
            <a:r>
              <a:rPr lang="en-AU" dirty="0">
                <a:cs typeface="Arial" panose="020B0604020202020204" pitchFamily="34" charset="0"/>
                <a:sym typeface="Calibri" pitchFamily="34" charset="0"/>
              </a:rPr>
              <a:t>Developed by the Australian Government Actuary (AGA)</a:t>
            </a:r>
          </a:p>
          <a:p>
            <a:pPr eaLnBrk="0" hangingPunct="0">
              <a:spcAft>
                <a:spcPts val="1800"/>
              </a:spcAft>
            </a:pPr>
            <a:r>
              <a:rPr lang="en-AU" dirty="0">
                <a:cs typeface="Arial" panose="020B0604020202020204" pitchFamily="34" charset="0"/>
                <a:sym typeface="Calibri" pitchFamily="34" charset="0"/>
              </a:rPr>
              <a:t>Annual domestic levy settings are set through two legislative instruments each:</a:t>
            </a:r>
          </a:p>
          <a:p>
            <a:pPr marL="468000" lvl="1" indent="-288000" eaLnBrk="0" hangingPunct="0">
              <a:spcAft>
                <a:spcPts val="1800"/>
              </a:spcAft>
              <a:buFont typeface="+mj-lt"/>
              <a:buAutoNum type="arabicPeriod"/>
            </a:pPr>
            <a:r>
              <a:rPr lang="en-AU" dirty="0">
                <a:cs typeface="Arial" panose="020B0604020202020204" pitchFamily="34" charset="0"/>
                <a:sym typeface="Calibri" pitchFamily="34" charset="0"/>
              </a:rPr>
              <a:t>one for the </a:t>
            </a:r>
            <a:r>
              <a:rPr lang="en-AU" u="sng" dirty="0">
                <a:cs typeface="Arial" panose="020B0604020202020204" pitchFamily="34" charset="0"/>
                <a:sym typeface="Calibri" pitchFamily="34" charset="0"/>
              </a:rPr>
              <a:t>administrative fee component</a:t>
            </a:r>
            <a:r>
              <a:rPr lang="en-AU" dirty="0">
                <a:cs typeface="Arial" panose="020B0604020202020204" pitchFamily="34" charset="0"/>
                <a:sym typeface="Calibri" pitchFamily="34" charset="0"/>
              </a:rPr>
              <a:t> (made by the relevant Minister)</a:t>
            </a:r>
          </a:p>
          <a:p>
            <a:pPr marL="468000" lvl="1" indent="-288000" eaLnBrk="0" hangingPunct="0">
              <a:spcAft>
                <a:spcPts val="2700"/>
              </a:spcAft>
              <a:buFont typeface="+mj-lt"/>
              <a:buAutoNum type="arabicPeriod"/>
            </a:pPr>
            <a:r>
              <a:rPr lang="en-AU" dirty="0">
                <a:cs typeface="Arial" panose="020B0604020202020204" pitchFamily="34" charset="0"/>
                <a:sym typeface="Calibri" pitchFamily="34" charset="0"/>
              </a:rPr>
              <a:t>one for the </a:t>
            </a:r>
            <a:r>
              <a:rPr lang="en-AU" u="sng" dirty="0">
                <a:cs typeface="Arial" panose="020B0604020202020204" pitchFamily="34" charset="0"/>
                <a:sym typeface="Calibri" pitchFamily="34" charset="0"/>
              </a:rPr>
              <a:t>risk rated premium component</a:t>
            </a:r>
            <a:r>
              <a:rPr lang="en-AU" dirty="0">
                <a:cs typeface="Arial" panose="020B0604020202020204" pitchFamily="34" charset="0"/>
                <a:sym typeface="Calibri" pitchFamily="34" charset="0"/>
              </a:rPr>
              <a:t> and </a:t>
            </a:r>
            <a:r>
              <a:rPr lang="en-AU" u="sng" dirty="0">
                <a:cs typeface="Arial" panose="020B0604020202020204" pitchFamily="34" charset="0"/>
                <a:sym typeface="Calibri" pitchFamily="34" charset="0"/>
              </a:rPr>
              <a:t>special tuition protection component</a:t>
            </a:r>
            <a:r>
              <a:rPr lang="en-AU" dirty="0">
                <a:cs typeface="Arial" panose="020B0604020202020204" pitchFamily="34" charset="0"/>
                <a:sym typeface="Calibri" pitchFamily="34" charset="0"/>
              </a:rPr>
              <a:t> (made by the TPS Director)</a:t>
            </a:r>
            <a:endParaRPr lang="en-AU" u="sng" dirty="0">
              <a:cs typeface="Arial" panose="020B0604020202020204" pitchFamily="34" charset="0"/>
              <a:sym typeface="Calibri" pitchFamily="34" charset="0"/>
            </a:endParaRPr>
          </a:p>
          <a:p>
            <a:pPr eaLnBrk="0" hangingPunct="0">
              <a:spcAft>
                <a:spcPts val="2700"/>
              </a:spcAft>
            </a:pPr>
            <a:r>
              <a:rPr lang="en-AU" dirty="0">
                <a:cs typeface="Arial" panose="020B0604020202020204" pitchFamily="34" charset="0"/>
                <a:sym typeface="Calibri" pitchFamily="34" charset="0"/>
              </a:rPr>
              <a:t>Providers operating across multiple sectors pay separate levies for each sector</a:t>
            </a:r>
          </a:p>
          <a:p>
            <a:pPr eaLnBrk="0" hangingPunct="0">
              <a:spcAft>
                <a:spcPts val="2700"/>
              </a:spcAft>
            </a:pPr>
            <a:r>
              <a:rPr lang="en-AU" dirty="0">
                <a:cs typeface="Arial" panose="020B0604020202020204" pitchFamily="34" charset="0"/>
                <a:sym typeface="Calibri" pitchFamily="34" charset="0"/>
              </a:rPr>
              <a:t>AGA provides advice on levy settings to ensure the arrangements are financially sound</a:t>
            </a:r>
          </a:p>
        </p:txBody>
      </p:sp>
      <p:grpSp>
        <p:nvGrpSpPr>
          <p:cNvPr id="2" name="Group 1">
            <a:extLst>
              <a:ext uri="{FF2B5EF4-FFF2-40B4-BE49-F238E27FC236}">
                <a16:creationId xmlns:a16="http://schemas.microsoft.com/office/drawing/2014/main" id="{7CFE8750-0E30-692D-CB79-827311C90990}"/>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3" name="Rectangle 2">
              <a:extLst>
                <a:ext uri="{FF2B5EF4-FFF2-40B4-BE49-F238E27FC236}">
                  <a16:creationId xmlns:a16="http://schemas.microsoft.com/office/drawing/2014/main" id="{D4722AF5-6D50-89E4-CABE-FB0E1556E3F0}"/>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9" name="Oval 8">
              <a:extLst>
                <a:ext uri="{FF2B5EF4-FFF2-40B4-BE49-F238E27FC236}">
                  <a16:creationId xmlns:a16="http://schemas.microsoft.com/office/drawing/2014/main" id="{3E8C1549-A964-1A5A-3AED-864AFD067C1A}"/>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Graphic 10">
              <a:extLst>
                <a:ext uri="{FF2B5EF4-FFF2-40B4-BE49-F238E27FC236}">
                  <a16:creationId xmlns:a16="http://schemas.microsoft.com/office/drawing/2014/main" id="{BBC7AFC9-985F-89E5-47B6-AC9E0E18588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3752876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4D812-A655-E11E-612A-4CA21AE913C3}"/>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Legislative Authority</a:t>
            </a:r>
          </a:p>
        </p:txBody>
      </p:sp>
      <p:sp>
        <p:nvSpPr>
          <p:cNvPr id="4" name="TextBox 3">
            <a:extLst>
              <a:ext uri="{FF2B5EF4-FFF2-40B4-BE49-F238E27FC236}">
                <a16:creationId xmlns:a16="http://schemas.microsoft.com/office/drawing/2014/main" id="{59650BE4-BAAB-4D1E-3076-ACA3AE8E660D}"/>
              </a:ext>
            </a:extLst>
          </p:cNvPr>
          <p:cNvSpPr txBox="1"/>
          <p:nvPr/>
        </p:nvSpPr>
        <p:spPr>
          <a:xfrm>
            <a:off x="539551" y="1116000"/>
            <a:ext cx="8064000" cy="2431435"/>
          </a:xfrm>
          <a:prstGeom prst="rect">
            <a:avLst/>
          </a:prstGeom>
          <a:noFill/>
        </p:spPr>
        <p:txBody>
          <a:bodyPr wrap="square" lIns="0" tIns="0" rIns="0" bIns="0" rtlCol="0" anchor="t">
            <a:spAutoFit/>
          </a:bodyPr>
          <a:lstStyle/>
          <a:p>
            <a:pPr algn="l">
              <a:spcAft>
                <a:spcPts val="3000"/>
              </a:spcAft>
            </a:pPr>
            <a:r>
              <a:rPr lang="en-US" altLang="zh-CN" i="1" dirty="0"/>
              <a:t>VET Student Loans (VSL Tuition Protection Levy) Act 2020</a:t>
            </a:r>
            <a:br>
              <a:rPr lang="en-US" altLang="zh-CN" dirty="0"/>
            </a:br>
            <a:r>
              <a:rPr lang="en-US" altLang="zh-CN" dirty="0">
                <a:hlinkClick r:id="rId3"/>
              </a:rPr>
              <a:t>www.legislation.gov.au/C2020A00005</a:t>
            </a:r>
            <a:endParaRPr lang="en-US" altLang="zh-CN" dirty="0"/>
          </a:p>
          <a:p>
            <a:pPr algn="l">
              <a:spcAft>
                <a:spcPts val="3000"/>
              </a:spcAft>
            </a:pPr>
            <a:r>
              <a:rPr lang="en-US" altLang="zh-CN" i="1" dirty="0"/>
              <a:t>Higher Education Support (HELP Tuition Protection Levy) Act 2020</a:t>
            </a:r>
            <a:br>
              <a:rPr lang="en-US" altLang="zh-CN" dirty="0"/>
            </a:br>
            <a:r>
              <a:rPr lang="en-US" altLang="zh-CN" dirty="0">
                <a:hlinkClick r:id="rId4"/>
              </a:rPr>
              <a:t>www.legislation.gov.au/C2020A00004</a:t>
            </a:r>
            <a:endParaRPr lang="en-US" altLang="zh-CN" dirty="0"/>
          </a:p>
          <a:p>
            <a:pPr algn="l">
              <a:spcAft>
                <a:spcPts val="3000"/>
              </a:spcAft>
            </a:pPr>
            <a:r>
              <a:rPr lang="en-US" altLang="zh-CN" i="1" dirty="0"/>
              <a:t>Higher Education (Up-front Payments Tuition Protection Levy) Act 2020</a:t>
            </a:r>
            <a:br>
              <a:rPr lang="en-US" altLang="zh-CN" dirty="0"/>
            </a:br>
            <a:r>
              <a:rPr lang="en-AU" dirty="0">
                <a:hlinkClick r:id="rId5"/>
              </a:rPr>
              <a:t>www.legislation.gov.au/C2020A00102</a:t>
            </a:r>
            <a:endParaRPr lang="en-AU" dirty="0"/>
          </a:p>
        </p:txBody>
      </p:sp>
      <p:grpSp>
        <p:nvGrpSpPr>
          <p:cNvPr id="3" name="Group 2">
            <a:extLst>
              <a:ext uri="{FF2B5EF4-FFF2-40B4-BE49-F238E27FC236}">
                <a16:creationId xmlns:a16="http://schemas.microsoft.com/office/drawing/2014/main" id="{665A3A54-4500-0672-D992-40AE1768624C}"/>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5" name="Rectangle 4">
              <a:extLst>
                <a:ext uri="{FF2B5EF4-FFF2-40B4-BE49-F238E27FC236}">
                  <a16:creationId xmlns:a16="http://schemas.microsoft.com/office/drawing/2014/main" id="{E9FC5D4F-1C80-BF57-E193-E2D8BCE0BEBF}"/>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6" name="Oval 5">
              <a:extLst>
                <a:ext uri="{FF2B5EF4-FFF2-40B4-BE49-F238E27FC236}">
                  <a16:creationId xmlns:a16="http://schemas.microsoft.com/office/drawing/2014/main" id="{5CB97C78-533A-4B3D-BA7E-ED8AE82DEDB7}"/>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Graphic 10">
              <a:extLst>
                <a:ext uri="{FF2B5EF4-FFF2-40B4-BE49-F238E27FC236}">
                  <a16:creationId xmlns:a16="http://schemas.microsoft.com/office/drawing/2014/main" id="{08ADAE98-867F-30A1-FA04-807E318D7E7B}"/>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1023655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649C1FB-61AF-8256-55AB-3E274C316002}"/>
              </a:ext>
              <a:ext uri="{C183D7F6-B498-43B3-948B-1728B52AA6E4}">
                <adec:decorative xmlns:adec="http://schemas.microsoft.com/office/drawing/2017/decorative" val="1"/>
              </a:ext>
            </a:extLst>
          </p:cNvPr>
          <p:cNvSpPr/>
          <p:nvPr/>
        </p:nvSpPr>
        <p:spPr>
          <a:xfrm>
            <a:off x="-1" y="0"/>
            <a:ext cx="9144001" cy="4680000"/>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itle 3">
            <a:extLst>
              <a:ext uri="{FF2B5EF4-FFF2-40B4-BE49-F238E27FC236}">
                <a16:creationId xmlns:a16="http://schemas.microsoft.com/office/drawing/2014/main" id="{1EC01FFA-4406-546E-ECFD-130062DC0825}"/>
              </a:ext>
            </a:extLst>
          </p:cNvPr>
          <p:cNvSpPr txBox="1">
            <a:spLocks noGrp="1"/>
          </p:cNvSpPr>
          <p:nvPr>
            <p:ph type="title" idx="4294967295"/>
          </p:nvPr>
        </p:nvSpPr>
        <p:spPr>
          <a:xfrm>
            <a:off x="826488" y="2143243"/>
            <a:ext cx="7707912" cy="49244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3200" b="1" i="0" u="none" strike="noStrike" kern="1200" cap="none" spc="0" normalizeH="0" baseline="0" noProof="0" dirty="0">
                <a:ln>
                  <a:noFill/>
                </a:ln>
                <a:solidFill>
                  <a:schemeClr val="bg1"/>
                </a:solidFill>
                <a:effectLst/>
                <a:uLnTx/>
                <a:uFillTx/>
                <a:latin typeface="+mn-lt"/>
                <a:ea typeface="+mn-ea"/>
                <a:cs typeface="+mn-cs"/>
              </a:rPr>
              <a:t>2024 </a:t>
            </a:r>
            <a:r>
              <a:rPr lang="en-AU" sz="3200" b="1" dirty="0">
                <a:solidFill>
                  <a:schemeClr val="bg1"/>
                </a:solidFill>
                <a:latin typeface="+mn-lt"/>
                <a:ea typeface="+mn-ea"/>
                <a:cs typeface="+mn-cs"/>
              </a:rPr>
              <a:t>Levy</a:t>
            </a:r>
            <a:r>
              <a:rPr kumimoji="0" lang="en-AU" sz="3200" b="1" i="0" u="none" strike="noStrike" kern="1200" cap="none" spc="0" normalizeH="0" baseline="0" noProof="0" dirty="0">
                <a:ln>
                  <a:noFill/>
                </a:ln>
                <a:solidFill>
                  <a:schemeClr val="bg1"/>
                </a:solidFill>
                <a:effectLst/>
                <a:uLnTx/>
                <a:uFillTx/>
                <a:latin typeface="+mn-lt"/>
                <a:ea typeface="+mn-ea"/>
                <a:cs typeface="+mn-cs"/>
              </a:rPr>
              <a:t> Collection</a:t>
            </a:r>
            <a:r>
              <a:rPr lang="en-AU" sz="3200" b="1" dirty="0">
                <a:solidFill>
                  <a:schemeClr val="bg1"/>
                </a:solidFill>
                <a:latin typeface="+mn-lt"/>
                <a:ea typeface="+mn-ea"/>
                <a:cs typeface="+mn-cs"/>
              </a:rPr>
              <a:t> Snapshot</a:t>
            </a:r>
            <a:endParaRPr kumimoji="0" lang="en-AU" sz="3200" b="1" i="0" u="none" strike="noStrike" kern="1200" cap="none" spc="0" normalizeH="0" baseline="0" noProof="0" dirty="0">
              <a:ln>
                <a:noFill/>
              </a:ln>
              <a:solidFill>
                <a:schemeClr val="bg1"/>
              </a:solidFill>
              <a:effectLst/>
              <a:uLnTx/>
              <a:uFillTx/>
              <a:latin typeface="+mn-lt"/>
              <a:ea typeface="+mn-ea"/>
              <a:cs typeface="+mn-cs"/>
            </a:endParaRPr>
          </a:p>
        </p:txBody>
      </p:sp>
      <p:grpSp>
        <p:nvGrpSpPr>
          <p:cNvPr id="2" name="Group 1">
            <a:extLst>
              <a:ext uri="{FF2B5EF4-FFF2-40B4-BE49-F238E27FC236}">
                <a16:creationId xmlns:a16="http://schemas.microsoft.com/office/drawing/2014/main" id="{2AD1F7EF-3740-9A34-0D0B-EBF82718D911}"/>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5" name="Rectangle 4">
              <a:extLst>
                <a:ext uri="{FF2B5EF4-FFF2-40B4-BE49-F238E27FC236}">
                  <a16:creationId xmlns:a16="http://schemas.microsoft.com/office/drawing/2014/main" id="{A36F13F4-6D1F-648D-47DC-4A575296F568}"/>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6" name="Oval 5">
              <a:extLst>
                <a:ext uri="{FF2B5EF4-FFF2-40B4-BE49-F238E27FC236}">
                  <a16:creationId xmlns:a16="http://schemas.microsoft.com/office/drawing/2014/main" id="{FA5B5CB5-9F77-4211-6AED-E314BFFADD55}"/>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Graphic 10">
              <a:extLst>
                <a:ext uri="{FF2B5EF4-FFF2-40B4-BE49-F238E27FC236}">
                  <a16:creationId xmlns:a16="http://schemas.microsoft.com/office/drawing/2014/main" id="{C2A625A6-AE49-C2CC-FBBC-AC20568DC7F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32632643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9AE8FC1-F62F-B697-520E-90309EF2D520}"/>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VSL and Higher Education Tuition Protection Funds</a:t>
            </a:r>
            <a:endParaRPr kumimoji="0" lang="en-AU" sz="2200" b="0" i="0" u="none" strike="noStrike" kern="1200" cap="none" spc="0" normalizeH="0" baseline="0" noProof="0">
              <a:ln>
                <a:noFill/>
              </a:ln>
              <a:solidFill>
                <a:schemeClr val="tx1"/>
              </a:solidFill>
              <a:effectLst/>
              <a:uLnTx/>
              <a:uFillTx/>
              <a:latin typeface="+mn-lt"/>
              <a:ea typeface="+mn-ea"/>
              <a:cs typeface="+mn-cs"/>
            </a:endParaRPr>
          </a:p>
        </p:txBody>
      </p:sp>
      <p:sp>
        <p:nvSpPr>
          <p:cNvPr id="12" name="TextBox 11">
            <a:extLst>
              <a:ext uri="{FF2B5EF4-FFF2-40B4-BE49-F238E27FC236}">
                <a16:creationId xmlns:a16="http://schemas.microsoft.com/office/drawing/2014/main" id="{A2467AE6-0B52-257D-C6A2-AED0A6B29BC9}"/>
              </a:ext>
            </a:extLst>
          </p:cNvPr>
          <p:cNvSpPr txBox="1"/>
          <p:nvPr/>
        </p:nvSpPr>
        <p:spPr>
          <a:xfrm>
            <a:off x="539552" y="1116000"/>
            <a:ext cx="8064896" cy="1833835"/>
          </a:xfrm>
          <a:prstGeom prst="rect">
            <a:avLst/>
          </a:prstGeom>
          <a:noFill/>
        </p:spPr>
        <p:txBody>
          <a:bodyPr wrap="square" lIns="0" tIns="0" rIns="0" bIns="0" rtlCol="0" anchor="t">
            <a:spAutoFit/>
          </a:bodyPr>
          <a:lstStyle/>
          <a:p>
            <a:pPr>
              <a:spcAft>
                <a:spcPts val="1000"/>
              </a:spcAft>
            </a:pPr>
            <a:r>
              <a:rPr lang="en-AU" dirty="0"/>
              <a:t>Two tuition protection Funds for domestic schemes:</a:t>
            </a:r>
          </a:p>
          <a:p>
            <a:pPr marL="285750" indent="-285750">
              <a:spcAft>
                <a:spcPts val="1000"/>
              </a:spcAft>
              <a:buFont typeface="Arial" panose="020B0604020202020204" pitchFamily="34" charset="0"/>
              <a:buChar char="•"/>
            </a:pPr>
            <a:r>
              <a:rPr lang="en-AU" dirty="0"/>
              <a:t>VSL Tuition Protection Fund</a:t>
            </a:r>
          </a:p>
          <a:p>
            <a:pPr marL="285750" indent="-285750">
              <a:spcAft>
                <a:spcPts val="1500"/>
              </a:spcAft>
              <a:buFont typeface="Arial" panose="020B0604020202020204" pitchFamily="34" charset="0"/>
              <a:buChar char="•"/>
            </a:pPr>
            <a:r>
              <a:rPr lang="en-AU" dirty="0"/>
              <a:t>Higher Education Tuition Protection Fund</a:t>
            </a:r>
          </a:p>
          <a:p>
            <a:pPr>
              <a:spcAft>
                <a:spcPts val="1500"/>
              </a:spcAft>
            </a:pPr>
            <a:r>
              <a:rPr lang="en-AU" dirty="0"/>
              <a:t>AGA recommends target range for Funds to ensure sufficient funds are available for a large provider closure or multiple provider closures</a:t>
            </a:r>
          </a:p>
        </p:txBody>
      </p:sp>
      <p:graphicFrame>
        <p:nvGraphicFramePr>
          <p:cNvPr id="13" name="Table 13">
            <a:extLst>
              <a:ext uri="{FF2B5EF4-FFF2-40B4-BE49-F238E27FC236}">
                <a16:creationId xmlns:a16="http://schemas.microsoft.com/office/drawing/2014/main" id="{227381D3-301F-7C28-E415-D7E3A0754080}"/>
              </a:ext>
            </a:extLst>
          </p:cNvPr>
          <p:cNvGraphicFramePr>
            <a:graphicFrameLocks noGrp="1"/>
          </p:cNvGraphicFramePr>
          <p:nvPr>
            <p:extLst>
              <p:ext uri="{D42A27DB-BD31-4B8C-83A1-F6EECF244321}">
                <p14:modId xmlns:p14="http://schemas.microsoft.com/office/powerpoint/2010/main" val="1519581204"/>
              </p:ext>
            </p:extLst>
          </p:nvPr>
        </p:nvGraphicFramePr>
        <p:xfrm>
          <a:off x="539552" y="3041501"/>
          <a:ext cx="8064895" cy="1569480"/>
        </p:xfrm>
        <a:graphic>
          <a:graphicData uri="http://schemas.openxmlformats.org/drawingml/2006/table">
            <a:tbl>
              <a:tblPr firstRow="1" bandRow="1">
                <a:tableStyleId>{5C22544A-7EE6-4342-B048-85BDC9FD1C3A}</a:tableStyleId>
              </a:tblPr>
              <a:tblGrid>
                <a:gridCol w="2109055">
                  <a:extLst>
                    <a:ext uri="{9D8B030D-6E8A-4147-A177-3AD203B41FA5}">
                      <a16:colId xmlns:a16="http://schemas.microsoft.com/office/drawing/2014/main" val="4213973442"/>
                    </a:ext>
                  </a:extLst>
                </a:gridCol>
                <a:gridCol w="1639614">
                  <a:extLst>
                    <a:ext uri="{9D8B030D-6E8A-4147-A177-3AD203B41FA5}">
                      <a16:colId xmlns:a16="http://schemas.microsoft.com/office/drawing/2014/main" val="2368098683"/>
                    </a:ext>
                  </a:extLst>
                </a:gridCol>
                <a:gridCol w="1813034">
                  <a:extLst>
                    <a:ext uri="{9D8B030D-6E8A-4147-A177-3AD203B41FA5}">
                      <a16:colId xmlns:a16="http://schemas.microsoft.com/office/drawing/2014/main" val="2921420047"/>
                    </a:ext>
                  </a:extLst>
                </a:gridCol>
                <a:gridCol w="2503192">
                  <a:extLst>
                    <a:ext uri="{9D8B030D-6E8A-4147-A177-3AD203B41FA5}">
                      <a16:colId xmlns:a16="http://schemas.microsoft.com/office/drawing/2014/main" val="1406589210"/>
                    </a:ext>
                  </a:extLst>
                </a:gridCol>
              </a:tblGrid>
              <a:tr h="396000">
                <a:tc>
                  <a:txBody>
                    <a:bodyPr/>
                    <a:lstStyle/>
                    <a:p>
                      <a:r>
                        <a:rPr lang="en-AU" sz="1700" dirty="0"/>
                        <a:t>Fund</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tc>
                  <a:txBody>
                    <a:bodyPr/>
                    <a:lstStyle/>
                    <a:p>
                      <a:r>
                        <a:rPr lang="en-AU" sz="1700" dirty="0"/>
                        <a:t>Target range</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tc>
                  <a:txBody>
                    <a:bodyPr/>
                    <a:lstStyle/>
                    <a:p>
                      <a:r>
                        <a:rPr lang="en-AU" sz="1700" dirty="0"/>
                        <a:t>Balance</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tc>
                  <a:txBody>
                    <a:bodyPr/>
                    <a:lstStyle/>
                    <a:p>
                      <a:r>
                        <a:rPr lang="en-AU" sz="1700" dirty="0"/>
                        <a:t>Seed funding to be repaid</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extLst>
                  <a:ext uri="{0D108BD9-81ED-4DB2-BD59-A6C34878D82A}">
                    <a16:rowId xmlns:a16="http://schemas.microsoft.com/office/drawing/2014/main" val="2340090762"/>
                  </a:ext>
                </a:extLst>
              </a:tr>
              <a:tr h="370840">
                <a:tc>
                  <a:txBody>
                    <a:bodyPr/>
                    <a:lstStyle/>
                    <a:p>
                      <a:r>
                        <a:rPr lang="en-AU" sz="1650" dirty="0"/>
                        <a:t>VSL Fund</a:t>
                      </a:r>
                    </a:p>
                  </a:txBody>
                  <a:tcP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l" defTabSz="913554" rtl="0" eaLnBrk="1" fontAlgn="auto" latinLnBrk="0" hangingPunct="1">
                        <a:lnSpc>
                          <a:spcPct val="100000"/>
                        </a:lnSpc>
                        <a:spcBef>
                          <a:spcPts val="0"/>
                        </a:spcBef>
                        <a:spcAft>
                          <a:spcPts val="0"/>
                        </a:spcAft>
                        <a:buClrTx/>
                        <a:buSzTx/>
                        <a:buFontTx/>
                        <a:buNone/>
                        <a:tabLst/>
                        <a:defRPr/>
                      </a:pPr>
                      <a:r>
                        <a:rPr lang="en-AU" sz="1650" b="0" dirty="0"/>
                        <a:t>$6.75-9.5 million</a:t>
                      </a:r>
                    </a:p>
                  </a:txBody>
                  <a:tcP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r>
                        <a:rPr lang="en-AU" sz="1650" dirty="0"/>
                        <a:t>$12.27 million</a:t>
                      </a:r>
                    </a:p>
                    <a:p>
                      <a:r>
                        <a:rPr lang="en-AU" sz="1600" dirty="0"/>
                        <a:t>(as at 31 Dec 2024)</a:t>
                      </a:r>
                    </a:p>
                  </a:txBody>
                  <a:tcP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r>
                        <a:rPr lang="en-AU" sz="1650" dirty="0"/>
                        <a:t>$7.73 million </a:t>
                      </a:r>
                      <a:br>
                        <a:rPr lang="en-AU" sz="1650" dirty="0"/>
                      </a:br>
                      <a:r>
                        <a:rPr lang="en-AU" sz="1600" dirty="0"/>
                        <a:t>(as at 31 Dec 2024)</a:t>
                      </a:r>
                      <a:endParaRPr lang="en-AU" sz="1650" dirty="0"/>
                    </a:p>
                  </a:txBody>
                  <a:tcP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extLst>
                  <a:ext uri="{0D108BD9-81ED-4DB2-BD59-A6C34878D82A}">
                    <a16:rowId xmlns:a16="http://schemas.microsoft.com/office/drawing/2014/main" val="370738879"/>
                  </a:ext>
                </a:extLst>
              </a:tr>
              <a:tr h="370840">
                <a:tc>
                  <a:txBody>
                    <a:bodyPr/>
                    <a:lstStyle/>
                    <a:p>
                      <a:r>
                        <a:rPr lang="en-AU" sz="1650"/>
                        <a:t>Higher Education Fund</a:t>
                      </a:r>
                    </a:p>
                  </a:txBody>
                  <a:tcP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r>
                        <a:rPr lang="en-AU" sz="1650" b="0" dirty="0"/>
                        <a:t>$21-25 million</a:t>
                      </a:r>
                    </a:p>
                  </a:txBody>
                  <a:tcP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r>
                        <a:rPr lang="en-AU" sz="1650" dirty="0"/>
                        <a:t>$18.03 million</a:t>
                      </a:r>
                    </a:p>
                    <a:p>
                      <a:r>
                        <a:rPr lang="en-AU" sz="1600" dirty="0"/>
                        <a:t>(as at 31 Dec 2024)</a:t>
                      </a:r>
                    </a:p>
                  </a:txBody>
                  <a:tcP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r>
                        <a:rPr lang="en-AU" sz="1650" dirty="0"/>
                        <a:t>$8.62 million </a:t>
                      </a:r>
                      <a:br>
                        <a:rPr lang="en-AU" sz="1650" dirty="0"/>
                      </a:br>
                      <a:r>
                        <a:rPr lang="en-AU" sz="1600" dirty="0"/>
                        <a:t>(as at 31 Dec 2024)</a:t>
                      </a:r>
                      <a:endParaRPr lang="en-AU" sz="1650" dirty="0"/>
                    </a:p>
                  </a:txBody>
                  <a:tcP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extLst>
                  <a:ext uri="{0D108BD9-81ED-4DB2-BD59-A6C34878D82A}">
                    <a16:rowId xmlns:a16="http://schemas.microsoft.com/office/drawing/2014/main" val="2026929858"/>
                  </a:ext>
                </a:extLst>
              </a:tr>
            </a:tbl>
          </a:graphicData>
        </a:graphic>
      </p:graphicFrame>
      <p:grpSp>
        <p:nvGrpSpPr>
          <p:cNvPr id="2" name="Group 1">
            <a:extLst>
              <a:ext uri="{FF2B5EF4-FFF2-40B4-BE49-F238E27FC236}">
                <a16:creationId xmlns:a16="http://schemas.microsoft.com/office/drawing/2014/main" id="{058939E6-3746-5F72-0674-04C6B4997CB6}"/>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3" name="Rectangle 2">
              <a:extLst>
                <a:ext uri="{FF2B5EF4-FFF2-40B4-BE49-F238E27FC236}">
                  <a16:creationId xmlns:a16="http://schemas.microsoft.com/office/drawing/2014/main" id="{4E834D1A-A0E1-2D20-75EA-77FD4DB4FE05}"/>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4" name="Oval 3">
              <a:extLst>
                <a:ext uri="{FF2B5EF4-FFF2-40B4-BE49-F238E27FC236}">
                  <a16:creationId xmlns:a16="http://schemas.microsoft.com/office/drawing/2014/main" id="{CE3F0B75-52F2-64C8-593F-6C933D3AA77C}"/>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Graphic 10">
              <a:extLst>
                <a:ext uri="{FF2B5EF4-FFF2-40B4-BE49-F238E27FC236}">
                  <a16:creationId xmlns:a16="http://schemas.microsoft.com/office/drawing/2014/main" id="{835AA1CE-17F2-F71B-8819-DADEFE63A31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1141590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6ADA86-942D-F363-76B8-255161FDEED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8E465A0-BB96-385B-EB46-B4BC145C8C75}"/>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2024 Levy</a:t>
            </a:r>
            <a:r>
              <a:rPr lang="en-AU" sz="2800" b="1">
                <a:latin typeface="+mn-lt"/>
                <a:ea typeface="+mn-ea"/>
                <a:cs typeface="+mn-cs"/>
              </a:rPr>
              <a:t> </a:t>
            </a:r>
            <a:r>
              <a:rPr kumimoji="0" lang="en-AU" sz="2800" b="1" i="0" u="none" strike="noStrike" kern="1200" cap="none" spc="0" normalizeH="0" baseline="0" noProof="0">
                <a:ln>
                  <a:noFill/>
                </a:ln>
                <a:solidFill>
                  <a:schemeClr val="tx1"/>
                </a:solidFill>
                <a:effectLst/>
                <a:uLnTx/>
                <a:uFillTx/>
                <a:latin typeface="+mn-lt"/>
                <a:ea typeface="+mn-ea"/>
                <a:cs typeface="+mn-cs"/>
              </a:rPr>
              <a:t>Collection Overview</a:t>
            </a:r>
            <a:endParaRPr kumimoji="0" lang="en-AU" sz="2200" b="0" i="0" u="none" strike="noStrike" kern="1200" cap="none" spc="0" normalizeH="0" baseline="0" noProof="0">
              <a:ln>
                <a:noFill/>
              </a:ln>
              <a:solidFill>
                <a:schemeClr val="tx1"/>
              </a:solidFill>
              <a:effectLst/>
              <a:uLnTx/>
              <a:uFillTx/>
              <a:latin typeface="+mn-lt"/>
              <a:ea typeface="+mn-ea"/>
              <a:cs typeface="+mn-cs"/>
            </a:endParaRPr>
          </a:p>
        </p:txBody>
      </p:sp>
      <p:grpSp>
        <p:nvGrpSpPr>
          <p:cNvPr id="2" name="Group 1">
            <a:extLst>
              <a:ext uri="{FF2B5EF4-FFF2-40B4-BE49-F238E27FC236}">
                <a16:creationId xmlns:a16="http://schemas.microsoft.com/office/drawing/2014/main" id="{F1338F6C-F1FF-1684-3CA9-F8EB43D322B2}"/>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3" name="Rectangle 2">
              <a:extLst>
                <a:ext uri="{FF2B5EF4-FFF2-40B4-BE49-F238E27FC236}">
                  <a16:creationId xmlns:a16="http://schemas.microsoft.com/office/drawing/2014/main" id="{27BDE703-2154-5789-38F6-0B8C4EEB515B}"/>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4" name="Oval 3">
              <a:extLst>
                <a:ext uri="{FF2B5EF4-FFF2-40B4-BE49-F238E27FC236}">
                  <a16:creationId xmlns:a16="http://schemas.microsoft.com/office/drawing/2014/main" id="{CF46F5E1-6127-3C87-2C68-D38E173C41A8}"/>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Graphic 10">
              <a:extLst>
                <a:ext uri="{FF2B5EF4-FFF2-40B4-BE49-F238E27FC236}">
                  <a16:creationId xmlns:a16="http://schemas.microsoft.com/office/drawing/2014/main" id="{4FCCC48A-8FFA-6DF8-B18B-B46CA9C6C17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pic>
        <p:nvPicPr>
          <p:cNvPr id="22" name="Picture 21" descr="Graph showing the number of providers levied per Levy in 2024.">
            <a:extLst>
              <a:ext uri="{FF2B5EF4-FFF2-40B4-BE49-F238E27FC236}">
                <a16:creationId xmlns:a16="http://schemas.microsoft.com/office/drawing/2014/main" id="{3A6A8FBF-6DD5-B1C5-A62D-2D98026C01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0001" y="1044000"/>
            <a:ext cx="3762165" cy="3366000"/>
          </a:xfrm>
          <a:prstGeom prst="rect">
            <a:avLst/>
          </a:prstGeom>
        </p:spPr>
      </p:pic>
      <p:pic>
        <p:nvPicPr>
          <p:cNvPr id="24" name="Picture 23" descr="Graph showing the total levy collection per Levy in 2024.">
            <a:extLst>
              <a:ext uri="{FF2B5EF4-FFF2-40B4-BE49-F238E27FC236}">
                <a16:creationId xmlns:a16="http://schemas.microsoft.com/office/drawing/2014/main" id="{A8DA7DBF-9409-8FCE-8818-90C2109C46C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75678" y="1044000"/>
            <a:ext cx="4127425" cy="3366000"/>
          </a:xfrm>
          <a:prstGeom prst="rect">
            <a:avLst/>
          </a:prstGeom>
        </p:spPr>
      </p:pic>
      <p:pic>
        <p:nvPicPr>
          <p:cNvPr id="16" name="Picture 15">
            <a:extLst>
              <a:ext uri="{FF2B5EF4-FFF2-40B4-BE49-F238E27FC236}">
                <a16:creationId xmlns:a16="http://schemas.microsoft.com/office/drawing/2014/main" id="{FE26C489-5F84-EE6F-AEF2-738057088539}"/>
              </a:ext>
              <a:ext uri="{C183D7F6-B498-43B3-948B-1728B52AA6E4}">
                <adec:decorative xmlns:adec="http://schemas.microsoft.com/office/drawing/2017/decorative" val="1"/>
              </a:ext>
            </a:extLst>
          </p:cNvPr>
          <p:cNvPicPr>
            <a:picLocks noChangeAspect="1"/>
          </p:cNvPicPr>
          <p:nvPr/>
        </p:nvPicPr>
        <p:blipFill>
          <a:blip r:embed="rId7"/>
          <a:srcRect t="11236"/>
          <a:stretch/>
        </p:blipFill>
        <p:spPr>
          <a:xfrm>
            <a:off x="903350" y="4394062"/>
            <a:ext cx="7336404" cy="246670"/>
          </a:xfrm>
          <a:prstGeom prst="rect">
            <a:avLst/>
          </a:prstGeom>
        </p:spPr>
      </p:pic>
    </p:spTree>
    <p:extLst>
      <p:ext uri="{BB962C8B-B14F-4D97-AF65-F5344CB8AC3E}">
        <p14:creationId xmlns:p14="http://schemas.microsoft.com/office/powerpoint/2010/main" val="6787029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6CB265-0245-2A49-D1C9-A106B49F64A6}"/>
            </a:ext>
          </a:extLst>
        </p:cNvPr>
        <p:cNvGrpSpPr/>
        <p:nvPr/>
      </p:nvGrpSpPr>
      <p:grpSpPr>
        <a:xfrm>
          <a:off x="0" y="0"/>
          <a:ext cx="0" cy="0"/>
          <a:chOff x="0" y="0"/>
          <a:chExt cx="0" cy="0"/>
        </a:xfrm>
      </p:grpSpPr>
      <p:sp>
        <p:nvSpPr>
          <p:cNvPr id="3" name="Title 7">
            <a:extLst>
              <a:ext uri="{FF2B5EF4-FFF2-40B4-BE49-F238E27FC236}">
                <a16:creationId xmlns:a16="http://schemas.microsoft.com/office/drawing/2014/main" id="{496C0D1E-F4F7-F8FE-F51B-05CE8E3CCB33}"/>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2024 Domestic Levies: Late Payments</a:t>
            </a:r>
          </a:p>
        </p:txBody>
      </p:sp>
      <p:grpSp>
        <p:nvGrpSpPr>
          <p:cNvPr id="6" name="Group 5">
            <a:extLst>
              <a:ext uri="{FF2B5EF4-FFF2-40B4-BE49-F238E27FC236}">
                <a16:creationId xmlns:a16="http://schemas.microsoft.com/office/drawing/2014/main" id="{45A08FD4-F6E3-2B51-4C47-A425366C8566}"/>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7" name="Rectangle 6">
              <a:extLst>
                <a:ext uri="{FF2B5EF4-FFF2-40B4-BE49-F238E27FC236}">
                  <a16:creationId xmlns:a16="http://schemas.microsoft.com/office/drawing/2014/main" id="{1366FDA9-AB0F-FB43-5516-F6F511DD04F9}"/>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11" name="Oval 10">
              <a:extLst>
                <a:ext uri="{FF2B5EF4-FFF2-40B4-BE49-F238E27FC236}">
                  <a16:creationId xmlns:a16="http://schemas.microsoft.com/office/drawing/2014/main" id="{0E2C1FD9-D198-6548-5445-A72C22704643}"/>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2" name="Graphic 10">
              <a:extLst>
                <a:ext uri="{FF2B5EF4-FFF2-40B4-BE49-F238E27FC236}">
                  <a16:creationId xmlns:a16="http://schemas.microsoft.com/office/drawing/2014/main" id="{EFB76B92-A736-1315-BA32-3E02A6009ED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graphicFrame>
        <p:nvGraphicFramePr>
          <p:cNvPr id="4" name="Table 4">
            <a:extLst>
              <a:ext uri="{FF2B5EF4-FFF2-40B4-BE49-F238E27FC236}">
                <a16:creationId xmlns:a16="http://schemas.microsoft.com/office/drawing/2014/main" id="{EA50ABEB-0501-CF51-DCC4-DA6A9FD8A2E9}"/>
              </a:ext>
            </a:extLst>
          </p:cNvPr>
          <p:cNvGraphicFramePr>
            <a:graphicFrameLocks noGrp="1"/>
          </p:cNvGraphicFramePr>
          <p:nvPr>
            <p:extLst>
              <p:ext uri="{D42A27DB-BD31-4B8C-83A1-F6EECF244321}">
                <p14:modId xmlns:p14="http://schemas.microsoft.com/office/powerpoint/2010/main" val="2794166853"/>
              </p:ext>
            </p:extLst>
          </p:nvPr>
        </p:nvGraphicFramePr>
        <p:xfrm>
          <a:off x="539551" y="1944123"/>
          <a:ext cx="8136904" cy="2556000"/>
        </p:xfrm>
        <a:graphic>
          <a:graphicData uri="http://schemas.openxmlformats.org/drawingml/2006/table">
            <a:tbl>
              <a:tblPr firstRow="1" bandRow="1">
                <a:tableStyleId>{5C22544A-7EE6-4342-B048-85BDC9FD1C3A}</a:tableStyleId>
              </a:tblPr>
              <a:tblGrid>
                <a:gridCol w="2864956">
                  <a:extLst>
                    <a:ext uri="{9D8B030D-6E8A-4147-A177-3AD203B41FA5}">
                      <a16:colId xmlns:a16="http://schemas.microsoft.com/office/drawing/2014/main" val="3210531022"/>
                    </a:ext>
                  </a:extLst>
                </a:gridCol>
                <a:gridCol w="1757316">
                  <a:extLst>
                    <a:ext uri="{9D8B030D-6E8A-4147-A177-3AD203B41FA5}">
                      <a16:colId xmlns:a16="http://schemas.microsoft.com/office/drawing/2014/main" val="3698033848"/>
                    </a:ext>
                  </a:extLst>
                </a:gridCol>
                <a:gridCol w="1757316">
                  <a:extLst>
                    <a:ext uri="{9D8B030D-6E8A-4147-A177-3AD203B41FA5}">
                      <a16:colId xmlns:a16="http://schemas.microsoft.com/office/drawing/2014/main" val="1227897729"/>
                    </a:ext>
                  </a:extLst>
                </a:gridCol>
                <a:gridCol w="1757316">
                  <a:extLst>
                    <a:ext uri="{9D8B030D-6E8A-4147-A177-3AD203B41FA5}">
                      <a16:colId xmlns:a16="http://schemas.microsoft.com/office/drawing/2014/main" val="2711223180"/>
                    </a:ext>
                  </a:extLst>
                </a:gridCol>
              </a:tblGrid>
              <a:tr h="396000">
                <a:tc>
                  <a:txBody>
                    <a:bodyPr/>
                    <a:lstStyle/>
                    <a:p>
                      <a:pPr algn="ctr"/>
                      <a:endParaRPr lang="en-AU" sz="1700" dirty="0">
                        <a:solidFill>
                          <a:schemeClr val="bg1"/>
                        </a:solidFill>
                      </a:endParaRP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700" dirty="0"/>
                        <a:t>VSL Levy</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700" dirty="0"/>
                        <a:t>HELP Levy</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700" dirty="0"/>
                        <a:t>Up-front Levy</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extLst>
                  <a:ext uri="{0D108BD9-81ED-4DB2-BD59-A6C34878D82A}">
                    <a16:rowId xmlns:a16="http://schemas.microsoft.com/office/drawing/2014/main" val="169560607"/>
                  </a:ext>
                </a:extLst>
              </a:tr>
              <a:tr h="720000">
                <a:tc>
                  <a:txBody>
                    <a:bodyPr/>
                    <a:lstStyle/>
                    <a:p>
                      <a:pPr algn="l">
                        <a:spcBef>
                          <a:spcPts val="200"/>
                        </a:spcBef>
                        <a:spcAft>
                          <a:spcPts val="200"/>
                        </a:spcAft>
                      </a:pPr>
                      <a:r>
                        <a:rPr lang="en-AU" sz="1700" b="1" dirty="0">
                          <a:solidFill>
                            <a:schemeClr val="bg1"/>
                          </a:solidFill>
                        </a:rPr>
                        <a:t>Providers invoiced</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367079"/>
                    </a:solidFill>
                  </a:tcPr>
                </a:tc>
                <a:tc>
                  <a:txBody>
                    <a:bodyPr/>
                    <a:lstStyle/>
                    <a:p>
                      <a:pPr marL="0" marR="0" lvl="0" indent="0" algn="ctr" defTabSz="685800" rtl="0" eaLnBrk="1" fontAlgn="auto" latinLnBrk="0" hangingPunct="1">
                        <a:lnSpc>
                          <a:spcPct val="100000"/>
                        </a:lnSpc>
                        <a:spcBef>
                          <a:spcPts val="200"/>
                        </a:spcBef>
                        <a:spcAft>
                          <a:spcPts val="200"/>
                        </a:spcAft>
                        <a:buClrTx/>
                        <a:buSzTx/>
                        <a:buFontTx/>
                        <a:buNone/>
                        <a:tabLst/>
                        <a:defRPr/>
                      </a:pPr>
                      <a:r>
                        <a:rPr lang="en-AU" sz="1700" b="0" dirty="0"/>
                        <a:t>150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ctr" defTabSz="685800" rtl="0" eaLnBrk="1" fontAlgn="auto" latinLnBrk="0" hangingPunct="1">
                        <a:lnSpc>
                          <a:spcPct val="100000"/>
                        </a:lnSpc>
                        <a:spcBef>
                          <a:spcPts val="200"/>
                        </a:spcBef>
                        <a:spcAft>
                          <a:spcPts val="200"/>
                        </a:spcAft>
                        <a:buClrTx/>
                        <a:buSzTx/>
                        <a:buFont typeface="Arial" panose="020B0604020202020204" pitchFamily="34" charset="0"/>
                        <a:buNone/>
                        <a:tabLst/>
                        <a:defRPr/>
                      </a:pPr>
                      <a:r>
                        <a:rPr lang="en-AU" sz="1700" b="0" dirty="0"/>
                        <a:t>92</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ctr" defTabSz="685800" rtl="0" eaLnBrk="1" fontAlgn="auto" latinLnBrk="0" hangingPunct="1">
                        <a:lnSpc>
                          <a:spcPct val="100000"/>
                        </a:lnSpc>
                        <a:spcBef>
                          <a:spcPts val="200"/>
                        </a:spcBef>
                        <a:spcAft>
                          <a:spcPts val="200"/>
                        </a:spcAft>
                        <a:buClrTx/>
                        <a:buSzTx/>
                        <a:buFont typeface="Arial" panose="020B0604020202020204" pitchFamily="34" charset="0"/>
                        <a:buNone/>
                        <a:tabLst/>
                        <a:defRPr/>
                      </a:pPr>
                      <a:r>
                        <a:rPr lang="en-AU" sz="1700" b="0"/>
                        <a:t>141</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extLst>
                  <a:ext uri="{0D108BD9-81ED-4DB2-BD59-A6C34878D82A}">
                    <a16:rowId xmlns:a16="http://schemas.microsoft.com/office/drawing/2014/main" val="2822365869"/>
                  </a:ext>
                </a:extLst>
              </a:tr>
              <a:tr h="720000">
                <a:tc>
                  <a:txBody>
                    <a:bodyPr/>
                    <a:lstStyle/>
                    <a:p>
                      <a:pPr marL="0" marR="0" lvl="0" indent="0" algn="l" defTabSz="685800" rtl="0" eaLnBrk="1" fontAlgn="auto" latinLnBrk="0" hangingPunct="1">
                        <a:lnSpc>
                          <a:spcPct val="100000"/>
                        </a:lnSpc>
                        <a:spcBef>
                          <a:spcPts val="200"/>
                        </a:spcBef>
                        <a:spcAft>
                          <a:spcPts val="200"/>
                        </a:spcAft>
                        <a:buClrTx/>
                        <a:buSzTx/>
                        <a:buFontTx/>
                        <a:buNone/>
                        <a:tabLst/>
                        <a:defRPr/>
                      </a:pPr>
                      <a:r>
                        <a:rPr lang="en-AU" sz="1700" b="1" dirty="0">
                          <a:solidFill>
                            <a:schemeClr val="bg1"/>
                          </a:solidFill>
                        </a:rPr>
                        <a:t>Levies </a:t>
                      </a:r>
                      <a:r>
                        <a:rPr lang="en-AU" sz="1700" b="1" u="sng" dirty="0">
                          <a:solidFill>
                            <a:schemeClr val="bg1"/>
                          </a:solidFill>
                        </a:rPr>
                        <a:t>not</a:t>
                      </a:r>
                      <a:r>
                        <a:rPr lang="en-AU" sz="1700" b="1" dirty="0">
                          <a:solidFill>
                            <a:schemeClr val="bg1"/>
                          </a:solidFill>
                        </a:rPr>
                        <a:t> paid by due date</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367079"/>
                    </a:solidFill>
                  </a:tcPr>
                </a:tc>
                <a:tc>
                  <a:txBody>
                    <a:bodyPr/>
                    <a:lstStyle/>
                    <a:p>
                      <a:pPr marL="0" marR="0" lvl="0" indent="0" algn="ctr" defTabSz="685800" rtl="0" eaLnBrk="1" fontAlgn="auto" latinLnBrk="0" hangingPunct="1">
                        <a:lnSpc>
                          <a:spcPct val="100000"/>
                        </a:lnSpc>
                        <a:spcBef>
                          <a:spcPts val="200"/>
                        </a:spcBef>
                        <a:spcAft>
                          <a:spcPts val="200"/>
                        </a:spcAft>
                        <a:buClrTx/>
                        <a:buSzTx/>
                        <a:buFontTx/>
                        <a:buNone/>
                        <a:tabLst/>
                        <a:defRPr/>
                      </a:pPr>
                      <a:r>
                        <a:rPr lang="en-AU" sz="1700" b="0"/>
                        <a:t>22</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200"/>
                        </a:spcBef>
                        <a:spcAft>
                          <a:spcPts val="200"/>
                        </a:spcAft>
                        <a:buClrTx/>
                        <a:buSzTx/>
                        <a:buFont typeface="Arial" panose="020B0604020202020204" pitchFamily="34" charset="0"/>
                        <a:buNone/>
                        <a:tabLst/>
                        <a:defRPr/>
                      </a:pPr>
                      <a:r>
                        <a:rPr lang="en-AU" sz="1700" b="0" dirty="0"/>
                        <a:t>12</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200"/>
                        </a:spcBef>
                        <a:spcAft>
                          <a:spcPts val="200"/>
                        </a:spcAft>
                        <a:buClrTx/>
                        <a:buSzTx/>
                        <a:buFont typeface="Arial" panose="020B0604020202020204" pitchFamily="34" charset="0"/>
                        <a:buNone/>
                        <a:tabLst/>
                        <a:defRPr/>
                      </a:pPr>
                      <a:r>
                        <a:rPr lang="en-AU" sz="1700" b="0" dirty="0"/>
                        <a:t>24</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extLst>
                  <a:ext uri="{0D108BD9-81ED-4DB2-BD59-A6C34878D82A}">
                    <a16:rowId xmlns:a16="http://schemas.microsoft.com/office/drawing/2014/main" val="2202525482"/>
                  </a:ext>
                </a:extLst>
              </a:tr>
              <a:tr h="720000">
                <a:tc>
                  <a:txBody>
                    <a:bodyPr/>
                    <a:lstStyle/>
                    <a:p>
                      <a:pPr marL="0" marR="0" lvl="0" indent="0" algn="l" defTabSz="685800" rtl="0" eaLnBrk="1" fontAlgn="auto" latinLnBrk="0" hangingPunct="1">
                        <a:lnSpc>
                          <a:spcPct val="100000"/>
                        </a:lnSpc>
                        <a:spcBef>
                          <a:spcPts val="200"/>
                        </a:spcBef>
                        <a:spcAft>
                          <a:spcPts val="200"/>
                        </a:spcAft>
                        <a:buClrTx/>
                        <a:buSzTx/>
                        <a:buFontTx/>
                        <a:buNone/>
                        <a:tabLst/>
                        <a:defRPr/>
                      </a:pPr>
                      <a:r>
                        <a:rPr lang="en-AU" sz="1700" b="1" dirty="0">
                          <a:solidFill>
                            <a:schemeClr val="bg1"/>
                          </a:solidFill>
                        </a:rPr>
                        <a:t>Payments still not received (as at 28 Feb 2025)</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367079"/>
                    </a:solidFill>
                  </a:tcPr>
                </a:tc>
                <a:tc>
                  <a:txBody>
                    <a:bodyPr/>
                    <a:lstStyle/>
                    <a:p>
                      <a:pPr marL="0" marR="0" lvl="0" indent="0" algn="ctr" defTabSz="685800" rtl="0" eaLnBrk="1" fontAlgn="auto" latinLnBrk="0" hangingPunct="1">
                        <a:lnSpc>
                          <a:spcPct val="100000"/>
                        </a:lnSpc>
                        <a:spcBef>
                          <a:spcPts val="200"/>
                        </a:spcBef>
                        <a:spcAft>
                          <a:spcPts val="200"/>
                        </a:spcAft>
                        <a:buClrTx/>
                        <a:buSzTx/>
                        <a:buFontTx/>
                        <a:buNone/>
                        <a:tabLst/>
                        <a:defRPr/>
                      </a:pPr>
                      <a:r>
                        <a:rPr lang="en-AU" sz="1700" b="0"/>
                        <a:t>11</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ctr" defTabSz="685800" rtl="0" eaLnBrk="1" fontAlgn="auto" latinLnBrk="0" hangingPunct="1">
                        <a:lnSpc>
                          <a:spcPct val="100000"/>
                        </a:lnSpc>
                        <a:spcBef>
                          <a:spcPts val="200"/>
                        </a:spcBef>
                        <a:spcAft>
                          <a:spcPts val="200"/>
                        </a:spcAft>
                        <a:buClrTx/>
                        <a:buSzTx/>
                        <a:buFont typeface="Arial" panose="020B0604020202020204" pitchFamily="34" charset="0"/>
                        <a:buNone/>
                        <a:tabLst/>
                        <a:defRPr/>
                      </a:pPr>
                      <a:r>
                        <a:rPr lang="en-AU" sz="1700" b="0"/>
                        <a:t>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ctr" defTabSz="685800" rtl="0" eaLnBrk="1" fontAlgn="auto" latinLnBrk="0" hangingPunct="1">
                        <a:lnSpc>
                          <a:spcPct val="100000"/>
                        </a:lnSpc>
                        <a:spcBef>
                          <a:spcPts val="200"/>
                        </a:spcBef>
                        <a:spcAft>
                          <a:spcPts val="200"/>
                        </a:spcAft>
                        <a:buClrTx/>
                        <a:buSzTx/>
                        <a:buFont typeface="Arial" panose="020B0604020202020204" pitchFamily="34" charset="0"/>
                        <a:buNone/>
                        <a:tabLst/>
                        <a:defRPr/>
                      </a:pPr>
                      <a:r>
                        <a:rPr lang="en-AU" sz="1700" b="0" dirty="0"/>
                        <a:t>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extLst>
                  <a:ext uri="{0D108BD9-81ED-4DB2-BD59-A6C34878D82A}">
                    <a16:rowId xmlns:a16="http://schemas.microsoft.com/office/drawing/2014/main" val="3939883197"/>
                  </a:ext>
                </a:extLst>
              </a:tr>
            </a:tbl>
          </a:graphicData>
        </a:graphic>
      </p:graphicFrame>
      <p:sp>
        <p:nvSpPr>
          <p:cNvPr id="5" name="TextBox 4">
            <a:extLst>
              <a:ext uri="{FF2B5EF4-FFF2-40B4-BE49-F238E27FC236}">
                <a16:creationId xmlns:a16="http://schemas.microsoft.com/office/drawing/2014/main" id="{349CDBE7-AFFB-C4E7-B706-AE06C6E571D4}"/>
              </a:ext>
            </a:extLst>
          </p:cNvPr>
          <p:cNvSpPr txBox="1"/>
          <p:nvPr/>
        </p:nvSpPr>
        <p:spPr>
          <a:xfrm>
            <a:off x="539552" y="1116000"/>
            <a:ext cx="8064896" cy="707886"/>
          </a:xfrm>
          <a:prstGeom prst="rect">
            <a:avLst/>
          </a:prstGeom>
          <a:noFill/>
        </p:spPr>
        <p:txBody>
          <a:bodyPr wrap="square" lIns="0" tIns="0" rIns="0" bIns="0" rtlCol="0" anchor="t">
            <a:spAutoFit/>
          </a:bodyPr>
          <a:lstStyle/>
          <a:p>
            <a:pPr>
              <a:spcAft>
                <a:spcPts val="1200"/>
              </a:spcAft>
            </a:pPr>
            <a:r>
              <a:rPr lang="en-AU" b="1" dirty="0"/>
              <a:t>Invoices issued</a:t>
            </a:r>
            <a:r>
              <a:rPr lang="en-AU" dirty="0"/>
              <a:t>: 12 November 2024</a:t>
            </a:r>
          </a:p>
          <a:p>
            <a:pPr>
              <a:spcAft>
                <a:spcPts val="1200"/>
              </a:spcAft>
            </a:pPr>
            <a:r>
              <a:rPr lang="en-AU" b="1" dirty="0"/>
              <a:t>Levy payments due</a:t>
            </a:r>
            <a:r>
              <a:rPr lang="en-AU" dirty="0"/>
              <a:t>: 12 December 2024</a:t>
            </a:r>
          </a:p>
        </p:txBody>
      </p:sp>
    </p:spTree>
    <p:extLst>
      <p:ext uri="{BB962C8B-B14F-4D97-AF65-F5344CB8AC3E}">
        <p14:creationId xmlns:p14="http://schemas.microsoft.com/office/powerpoint/2010/main" val="4239808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7">
            <a:extLst>
              <a:ext uri="{FF2B5EF4-FFF2-40B4-BE49-F238E27FC236}">
                <a16:creationId xmlns:a16="http://schemas.microsoft.com/office/drawing/2014/main" id="{76AFFF1C-BCDF-F922-7F42-B45DEB6CBB72}"/>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Late or Non-Payment of Domestic Levies</a:t>
            </a:r>
          </a:p>
        </p:txBody>
      </p:sp>
      <p:sp>
        <p:nvSpPr>
          <p:cNvPr id="2" name="TextBox 1">
            <a:extLst>
              <a:ext uri="{FF2B5EF4-FFF2-40B4-BE49-F238E27FC236}">
                <a16:creationId xmlns:a16="http://schemas.microsoft.com/office/drawing/2014/main" id="{329CE133-6D15-AC6F-5948-60E11BD4051D}"/>
              </a:ext>
            </a:extLst>
          </p:cNvPr>
          <p:cNvSpPr txBox="1"/>
          <p:nvPr/>
        </p:nvSpPr>
        <p:spPr>
          <a:xfrm>
            <a:off x="539552" y="1116000"/>
            <a:ext cx="8064896" cy="2985433"/>
          </a:xfrm>
          <a:prstGeom prst="rect">
            <a:avLst/>
          </a:prstGeom>
          <a:noFill/>
        </p:spPr>
        <p:txBody>
          <a:bodyPr wrap="square" lIns="0" tIns="0" rIns="0" bIns="0" rtlCol="0" anchor="t">
            <a:spAutoFit/>
          </a:bodyPr>
          <a:lstStyle/>
          <a:p>
            <a:pPr>
              <a:spcAft>
                <a:spcPts val="3000"/>
              </a:spcAft>
            </a:pPr>
            <a:r>
              <a:rPr lang="en-AU">
                <a:cs typeface="Calibri"/>
              </a:rPr>
              <a:t>The TPS is obligated to give providers notice of their levy amounts. The due date to pay the VSL Levy must be at least 14 days after the notice is given. The due date to pay the HELP Levy and Up-front Levy must be at least 30 days after the notice is given.</a:t>
            </a:r>
          </a:p>
          <a:p>
            <a:pPr>
              <a:spcAft>
                <a:spcPts val="3000"/>
              </a:spcAft>
            </a:pPr>
            <a:r>
              <a:rPr lang="en-AU">
                <a:cs typeface="Calibri"/>
              </a:rPr>
              <a:t>Providers that pay their levies after the due date will receive a </a:t>
            </a:r>
            <a:r>
              <a:rPr lang="en-AU" b="1">
                <a:cs typeface="Calibri"/>
              </a:rPr>
              <a:t>late payment penalty for the next three years’ levy risk rating calculation.</a:t>
            </a:r>
            <a:endParaRPr lang="en-AU" b="1">
              <a:ea typeface="Calibri"/>
              <a:cs typeface="Calibri"/>
            </a:endParaRPr>
          </a:p>
          <a:p>
            <a:pPr>
              <a:spcAft>
                <a:spcPts val="3000"/>
              </a:spcAft>
            </a:pPr>
            <a:r>
              <a:rPr lang="en-AU"/>
              <a:t>Levy invoices are sent to contacts identified in HITS with the contact type 'CEO/VC' and are copied to those listed as 'CFO', 'Senior Authorised Officer' and 'Primary Contact – HE/VET'. </a:t>
            </a:r>
            <a:r>
              <a:rPr lang="en-AU" b="1"/>
              <a:t>Keep your contact information in HITS up to date</a:t>
            </a:r>
            <a:r>
              <a:rPr lang="en-AU"/>
              <a:t>.</a:t>
            </a:r>
            <a:endParaRPr lang="en-AU">
              <a:ea typeface="Calibri"/>
              <a:cs typeface="Calibri"/>
            </a:endParaRPr>
          </a:p>
        </p:txBody>
      </p:sp>
      <p:grpSp>
        <p:nvGrpSpPr>
          <p:cNvPr id="6" name="Group 5">
            <a:extLst>
              <a:ext uri="{FF2B5EF4-FFF2-40B4-BE49-F238E27FC236}">
                <a16:creationId xmlns:a16="http://schemas.microsoft.com/office/drawing/2014/main" id="{0E09F610-9CCA-B8D0-B921-A18BB8F31CBE}"/>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7" name="Rectangle 6">
              <a:extLst>
                <a:ext uri="{FF2B5EF4-FFF2-40B4-BE49-F238E27FC236}">
                  <a16:creationId xmlns:a16="http://schemas.microsoft.com/office/drawing/2014/main" id="{82376228-57E4-5C33-D8A4-7C607FCF8184}"/>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11" name="Oval 10">
              <a:extLst>
                <a:ext uri="{FF2B5EF4-FFF2-40B4-BE49-F238E27FC236}">
                  <a16:creationId xmlns:a16="http://schemas.microsoft.com/office/drawing/2014/main" id="{A605611E-9396-F4CC-FF46-F35891AB3455}"/>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2" name="Graphic 10">
              <a:extLst>
                <a:ext uri="{FF2B5EF4-FFF2-40B4-BE49-F238E27FC236}">
                  <a16:creationId xmlns:a16="http://schemas.microsoft.com/office/drawing/2014/main" id="{CA9AC196-D590-8DC7-2757-24C2C2984D0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4122861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EACE84E-10E4-4EC0-BD74-CDC39EC83E41}"/>
              </a:ext>
            </a:extLst>
          </p:cNvPr>
          <p:cNvSpPr txBox="1">
            <a:spLocks noGrp="1"/>
          </p:cNvSpPr>
          <p:nvPr>
            <p:ph type="title" idx="4294967295"/>
          </p:nvPr>
        </p:nvSpPr>
        <p:spPr>
          <a:xfrm>
            <a:off x="400584" y="2142083"/>
            <a:ext cx="1312578"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Outline</a:t>
            </a:r>
            <a:endParaRPr kumimoji="0" lang="en-US" sz="2800" b="0" i="0" u="none" strike="noStrike" kern="1200" cap="none" spc="0" normalizeH="0" baseline="0" noProof="0" dirty="0">
              <a:ln>
                <a:noFill/>
              </a:ln>
              <a:solidFill>
                <a:schemeClr val="tx1"/>
              </a:solidFill>
              <a:effectLst/>
              <a:uLnTx/>
              <a:uFillTx/>
              <a:latin typeface="+mn-lt"/>
              <a:ea typeface="+mn-ea"/>
              <a:cs typeface="Calibri"/>
            </a:endParaRPr>
          </a:p>
        </p:txBody>
      </p:sp>
      <p:sp>
        <p:nvSpPr>
          <p:cNvPr id="4" name="Rectangle 3">
            <a:extLst>
              <a:ext uri="{FF2B5EF4-FFF2-40B4-BE49-F238E27FC236}">
                <a16:creationId xmlns:a16="http://schemas.microsoft.com/office/drawing/2014/main" id="{0187BC91-EFBD-41DA-B2AB-F072EDEC2871}"/>
              </a:ext>
              <a:ext uri="{C183D7F6-B498-43B3-948B-1728B52AA6E4}">
                <adec:decorative xmlns:adec="http://schemas.microsoft.com/office/drawing/2017/decorative" val="1"/>
              </a:ext>
            </a:extLst>
          </p:cNvPr>
          <p:cNvSpPr/>
          <p:nvPr/>
        </p:nvSpPr>
        <p:spPr>
          <a:xfrm>
            <a:off x="3500411" y="0"/>
            <a:ext cx="5643589" cy="4667794"/>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extBox 2">
            <a:extLst>
              <a:ext uri="{FF2B5EF4-FFF2-40B4-BE49-F238E27FC236}">
                <a16:creationId xmlns:a16="http://schemas.microsoft.com/office/drawing/2014/main" id="{2AC781E3-C717-4421-0994-878368C3BF01}"/>
              </a:ext>
            </a:extLst>
          </p:cNvPr>
          <p:cNvSpPr txBox="1"/>
          <p:nvPr/>
        </p:nvSpPr>
        <p:spPr>
          <a:xfrm>
            <a:off x="3739416" y="1034087"/>
            <a:ext cx="5004000" cy="3077766"/>
          </a:xfrm>
          <a:prstGeom prst="rect">
            <a:avLst/>
          </a:prstGeom>
          <a:noFill/>
        </p:spPr>
        <p:txBody>
          <a:bodyPr wrap="square" lIns="0" tIns="0" rIns="0" bIns="0" rtlCol="0" anchor="t">
            <a:spAutoFit/>
          </a:bodyPr>
          <a:lstStyle/>
          <a:p>
            <a:pPr>
              <a:spcAft>
                <a:spcPts val="2400"/>
              </a:spcAft>
            </a:pPr>
            <a:r>
              <a:rPr lang="en-AU" sz="2000" dirty="0">
                <a:solidFill>
                  <a:schemeClr val="bg1"/>
                </a:solidFill>
                <a:cs typeface="Calibri"/>
              </a:rPr>
              <a:t>Tuition Protection Service (TPS)</a:t>
            </a:r>
            <a:endParaRPr lang="en-AU" sz="2000" dirty="0">
              <a:solidFill>
                <a:schemeClr val="bg1"/>
              </a:solidFill>
            </a:endParaRPr>
          </a:p>
          <a:p>
            <a:pPr>
              <a:spcAft>
                <a:spcPts val="2400"/>
              </a:spcAft>
            </a:pPr>
            <a:r>
              <a:rPr lang="en-AU" sz="2000" dirty="0">
                <a:solidFill>
                  <a:schemeClr val="bg1"/>
                </a:solidFill>
                <a:cs typeface="Calibri"/>
              </a:rPr>
              <a:t>Levy setting process, guiding principles and legislation</a:t>
            </a:r>
          </a:p>
          <a:p>
            <a:pPr>
              <a:spcAft>
                <a:spcPts val="2400"/>
              </a:spcAft>
            </a:pPr>
            <a:r>
              <a:rPr lang="en-AU" sz="2000" dirty="0">
                <a:solidFill>
                  <a:schemeClr val="bg1"/>
                </a:solidFill>
                <a:ea typeface="Calibri"/>
                <a:cs typeface="Calibri"/>
              </a:rPr>
              <a:t>2024 levy collection snapshot</a:t>
            </a:r>
          </a:p>
          <a:p>
            <a:pPr>
              <a:spcAft>
                <a:spcPts val="2400"/>
              </a:spcAft>
            </a:pPr>
            <a:r>
              <a:rPr lang="en-AU" sz="2000" dirty="0">
                <a:solidFill>
                  <a:schemeClr val="bg1"/>
                </a:solidFill>
                <a:cs typeface="Calibri"/>
              </a:rPr>
              <a:t>Levy components and draft 2025 settings</a:t>
            </a:r>
            <a:endParaRPr lang="en-AU" sz="2000" dirty="0">
              <a:solidFill>
                <a:schemeClr val="bg1"/>
              </a:solidFill>
              <a:ea typeface="Calibri"/>
              <a:cs typeface="Calibri"/>
            </a:endParaRPr>
          </a:p>
          <a:p>
            <a:pPr>
              <a:spcAft>
                <a:spcPts val="2400"/>
              </a:spcAft>
            </a:pPr>
            <a:r>
              <a:rPr lang="en-AU" sz="2000" dirty="0">
                <a:solidFill>
                  <a:schemeClr val="bg1"/>
                </a:solidFill>
                <a:cs typeface="Calibri"/>
              </a:rPr>
              <a:t>2025 levy timeline and takeaways</a:t>
            </a:r>
          </a:p>
        </p:txBody>
      </p:sp>
      <p:grpSp>
        <p:nvGrpSpPr>
          <p:cNvPr id="2" name="Group 1">
            <a:extLst>
              <a:ext uri="{FF2B5EF4-FFF2-40B4-BE49-F238E27FC236}">
                <a16:creationId xmlns:a16="http://schemas.microsoft.com/office/drawing/2014/main" id="{66C0C1A4-1969-EC25-3A59-404F7044020E}"/>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5" name="Rectangle 4">
              <a:extLst>
                <a:ext uri="{FF2B5EF4-FFF2-40B4-BE49-F238E27FC236}">
                  <a16:creationId xmlns:a16="http://schemas.microsoft.com/office/drawing/2014/main" id="{31ECC9B1-A276-1040-D221-07EB5EE8292F}"/>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6" name="Oval 5">
              <a:extLst>
                <a:ext uri="{FF2B5EF4-FFF2-40B4-BE49-F238E27FC236}">
                  <a16:creationId xmlns:a16="http://schemas.microsoft.com/office/drawing/2014/main" id="{0A2E346F-E1E8-FDC4-3C10-BCE43B2AA3DE}"/>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Graphic 10">
              <a:extLst>
                <a:ext uri="{FF2B5EF4-FFF2-40B4-BE49-F238E27FC236}">
                  <a16:creationId xmlns:a16="http://schemas.microsoft.com/office/drawing/2014/main" id="{A3A846B5-1CB4-777A-75BC-7C71BFEAFE4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2757737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649C1FB-61AF-8256-55AB-3E274C316002}"/>
              </a:ext>
              <a:ext uri="{C183D7F6-B498-43B3-948B-1728B52AA6E4}">
                <adec:decorative xmlns:adec="http://schemas.microsoft.com/office/drawing/2017/decorative" val="1"/>
              </a:ext>
            </a:extLst>
          </p:cNvPr>
          <p:cNvSpPr/>
          <p:nvPr/>
        </p:nvSpPr>
        <p:spPr>
          <a:xfrm>
            <a:off x="-1" y="0"/>
            <a:ext cx="9144001" cy="4667794"/>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itle 3">
            <a:extLst>
              <a:ext uri="{FF2B5EF4-FFF2-40B4-BE49-F238E27FC236}">
                <a16:creationId xmlns:a16="http://schemas.microsoft.com/office/drawing/2014/main" id="{1EC01FFA-4406-546E-ECFD-130062DC0825}"/>
              </a:ext>
            </a:extLst>
          </p:cNvPr>
          <p:cNvSpPr txBox="1">
            <a:spLocks noGrp="1"/>
          </p:cNvSpPr>
          <p:nvPr>
            <p:ph type="title" idx="4294967295"/>
          </p:nvPr>
        </p:nvSpPr>
        <p:spPr>
          <a:xfrm>
            <a:off x="826488" y="2143243"/>
            <a:ext cx="7707912" cy="98488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AU" sz="3200" b="1" i="0" u="none" strike="noStrike" kern="1200" cap="none" spc="0" normalizeH="0" baseline="0" noProof="0" dirty="0">
                <a:ln>
                  <a:noFill/>
                </a:ln>
                <a:solidFill>
                  <a:schemeClr val="bg1"/>
                </a:solidFill>
                <a:effectLst/>
                <a:uLnTx/>
                <a:uFillTx/>
                <a:latin typeface="+mn-lt"/>
                <a:ea typeface="+mn-ea"/>
                <a:cs typeface="Calibri"/>
              </a:rPr>
              <a:t>Domestic Levy C</a:t>
            </a:r>
            <a:r>
              <a:rPr lang="en-AU" sz="3200" b="1" dirty="0" err="1">
                <a:solidFill>
                  <a:schemeClr val="bg1"/>
                </a:solidFill>
                <a:latin typeface="+mn-lt"/>
                <a:ea typeface="+mn-ea"/>
                <a:cs typeface="Calibri"/>
              </a:rPr>
              <a:t>omponents</a:t>
            </a:r>
            <a:r>
              <a:rPr kumimoji="0" lang="en-AU" sz="3200" b="1" i="0" u="none" strike="noStrike" kern="1200" cap="none" spc="0" normalizeH="0" baseline="0" noProof="0" dirty="0">
                <a:ln>
                  <a:noFill/>
                </a:ln>
                <a:solidFill>
                  <a:schemeClr val="bg1"/>
                </a:solidFill>
                <a:effectLst/>
                <a:uLnTx/>
                <a:uFillTx/>
                <a:latin typeface="+mn-lt"/>
                <a:ea typeface="+mn-ea"/>
                <a:cs typeface="Calibri"/>
              </a:rPr>
              <a:t> and </a:t>
            </a:r>
            <a:br>
              <a:rPr kumimoji="0" lang="en-AU" sz="3200" b="1" i="0" u="none" strike="noStrike" kern="1200" cap="none" spc="0" normalizeH="0" baseline="0" noProof="0" dirty="0">
                <a:ln>
                  <a:noFill/>
                </a:ln>
                <a:solidFill>
                  <a:schemeClr val="bg1"/>
                </a:solidFill>
                <a:effectLst/>
                <a:uLnTx/>
                <a:uFillTx/>
                <a:latin typeface="+mn-lt"/>
                <a:ea typeface="+mn-ea"/>
                <a:cs typeface="Calibri"/>
              </a:rPr>
            </a:br>
            <a:r>
              <a:rPr lang="en-AU" sz="3200" b="1" dirty="0">
                <a:solidFill>
                  <a:schemeClr val="bg1"/>
                </a:solidFill>
                <a:latin typeface="+mn-lt"/>
                <a:ea typeface="+mn-ea"/>
                <a:cs typeface="Calibri"/>
              </a:rPr>
              <a:t>D</a:t>
            </a:r>
            <a:r>
              <a:rPr kumimoji="0" lang="en-AU" sz="3200" b="1" i="0" u="none" strike="noStrike" kern="1200" cap="none" spc="0" normalizeH="0" baseline="0" noProof="0" dirty="0">
                <a:ln>
                  <a:noFill/>
                </a:ln>
                <a:solidFill>
                  <a:schemeClr val="bg1"/>
                </a:solidFill>
                <a:effectLst/>
                <a:uLnTx/>
                <a:uFillTx/>
                <a:latin typeface="+mn-lt"/>
                <a:ea typeface="+mn-ea"/>
                <a:cs typeface="Calibri"/>
              </a:rPr>
              <a:t>raft 2025 Settings</a:t>
            </a:r>
          </a:p>
        </p:txBody>
      </p:sp>
      <p:grpSp>
        <p:nvGrpSpPr>
          <p:cNvPr id="2" name="Group 1">
            <a:extLst>
              <a:ext uri="{FF2B5EF4-FFF2-40B4-BE49-F238E27FC236}">
                <a16:creationId xmlns:a16="http://schemas.microsoft.com/office/drawing/2014/main" id="{B4B3FAAF-CBCC-BB7C-7DD3-312E32F0326D}"/>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5" name="Rectangle 4">
              <a:extLst>
                <a:ext uri="{FF2B5EF4-FFF2-40B4-BE49-F238E27FC236}">
                  <a16:creationId xmlns:a16="http://schemas.microsoft.com/office/drawing/2014/main" id="{9266EBB4-ABCB-17F7-21AD-2BD945B2DD1C}"/>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6" name="Oval 5">
              <a:extLst>
                <a:ext uri="{FF2B5EF4-FFF2-40B4-BE49-F238E27FC236}">
                  <a16:creationId xmlns:a16="http://schemas.microsoft.com/office/drawing/2014/main" id="{46710B3D-1F77-410C-7672-20DE5E6ABC98}"/>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Graphic 10">
              <a:extLst>
                <a:ext uri="{FF2B5EF4-FFF2-40B4-BE49-F238E27FC236}">
                  <a16:creationId xmlns:a16="http://schemas.microsoft.com/office/drawing/2014/main" id="{77F48FC1-570D-625B-0CC5-928B391AEE7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15873574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190B7BC-4704-EC7A-02F8-3BF7B23A1E78}"/>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Domestic Tuition Protection Levy Components</a:t>
            </a:r>
            <a:endParaRPr kumimoji="0" lang="en-AU" sz="22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4" name="Table 4">
            <a:extLst>
              <a:ext uri="{FF2B5EF4-FFF2-40B4-BE49-F238E27FC236}">
                <a16:creationId xmlns:a16="http://schemas.microsoft.com/office/drawing/2014/main" id="{CDC3256E-DC00-4606-A83C-EAD1BDB9B5F5}"/>
              </a:ext>
            </a:extLst>
          </p:cNvPr>
          <p:cNvGraphicFramePr>
            <a:graphicFrameLocks noGrp="1"/>
          </p:cNvGraphicFramePr>
          <p:nvPr>
            <p:extLst>
              <p:ext uri="{D42A27DB-BD31-4B8C-83A1-F6EECF244321}">
                <p14:modId xmlns:p14="http://schemas.microsoft.com/office/powerpoint/2010/main" val="2332253376"/>
              </p:ext>
            </p:extLst>
          </p:nvPr>
        </p:nvGraphicFramePr>
        <p:xfrm>
          <a:off x="539551" y="1116000"/>
          <a:ext cx="8136906" cy="3464133"/>
        </p:xfrm>
        <a:graphic>
          <a:graphicData uri="http://schemas.openxmlformats.org/drawingml/2006/table">
            <a:tbl>
              <a:tblPr firstRow="1" bandRow="1">
                <a:tableStyleId>{5C22544A-7EE6-4342-B048-85BDC9FD1C3A}</a:tableStyleId>
              </a:tblPr>
              <a:tblGrid>
                <a:gridCol w="1396341">
                  <a:extLst>
                    <a:ext uri="{9D8B030D-6E8A-4147-A177-3AD203B41FA5}">
                      <a16:colId xmlns:a16="http://schemas.microsoft.com/office/drawing/2014/main" val="3210531022"/>
                    </a:ext>
                  </a:extLst>
                </a:gridCol>
                <a:gridCol w="2817340">
                  <a:extLst>
                    <a:ext uri="{9D8B030D-6E8A-4147-A177-3AD203B41FA5}">
                      <a16:colId xmlns:a16="http://schemas.microsoft.com/office/drawing/2014/main" val="3698033848"/>
                    </a:ext>
                  </a:extLst>
                </a:gridCol>
                <a:gridCol w="3923225">
                  <a:extLst>
                    <a:ext uri="{9D8B030D-6E8A-4147-A177-3AD203B41FA5}">
                      <a16:colId xmlns:a16="http://schemas.microsoft.com/office/drawing/2014/main" val="1227897729"/>
                    </a:ext>
                  </a:extLst>
                </a:gridCol>
              </a:tblGrid>
              <a:tr h="396000">
                <a:tc>
                  <a:txBody>
                    <a:bodyPr/>
                    <a:lstStyle/>
                    <a:p>
                      <a:pPr algn="ctr"/>
                      <a:r>
                        <a:rPr lang="en-AU" sz="1700" dirty="0"/>
                        <a:t>Component</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700" dirty="0"/>
                        <a:t>Key elements</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700" dirty="0"/>
                        <a:t>Purpose and authority</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extLst>
                  <a:ext uri="{0D108BD9-81ED-4DB2-BD59-A6C34878D82A}">
                    <a16:rowId xmlns:a16="http://schemas.microsoft.com/office/drawing/2014/main" val="169560607"/>
                  </a:ext>
                </a:extLst>
              </a:tr>
              <a:tr h="652450">
                <a:tc>
                  <a:txBody>
                    <a:bodyPr/>
                    <a:lstStyle/>
                    <a:p>
                      <a:pPr algn="l">
                        <a:spcBef>
                          <a:spcPts val="200"/>
                        </a:spcBef>
                        <a:spcAft>
                          <a:spcPts val="200"/>
                        </a:spcAft>
                      </a:pPr>
                      <a:r>
                        <a:rPr lang="en-AU" sz="1550" b="1" dirty="0"/>
                        <a:t>Administrative fee</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l" defTabSz="685800" rtl="0" eaLnBrk="1" fontAlgn="auto" latinLnBrk="0" hangingPunct="1">
                        <a:lnSpc>
                          <a:spcPct val="100000"/>
                        </a:lnSpc>
                        <a:spcBef>
                          <a:spcPts val="200"/>
                        </a:spcBef>
                        <a:spcAft>
                          <a:spcPts val="200"/>
                        </a:spcAft>
                        <a:buClrTx/>
                        <a:buSzTx/>
                        <a:buFontTx/>
                        <a:buNone/>
                        <a:tabLst/>
                        <a:defRPr/>
                      </a:pPr>
                      <a:r>
                        <a:rPr lang="en-AU" sz="1550" b="0" dirty="0"/>
                        <a:t>Sum of a ‘per provider’ and ‘per student’ charge</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l" defTabSz="685800" rtl="0" eaLnBrk="1" fontAlgn="auto" latinLnBrk="0" hangingPunct="1">
                        <a:lnSpc>
                          <a:spcPct val="100000"/>
                        </a:lnSpc>
                        <a:spcBef>
                          <a:spcPts val="200"/>
                        </a:spcBef>
                        <a:spcAft>
                          <a:spcPts val="200"/>
                        </a:spcAft>
                        <a:buClrTx/>
                        <a:buSzTx/>
                        <a:buFont typeface="Arial" panose="020B0604020202020204" pitchFamily="34" charset="0"/>
                        <a:buNone/>
                        <a:tabLst/>
                        <a:defRPr/>
                      </a:pPr>
                      <a:r>
                        <a:rPr lang="en-AU" sz="1550" b="0"/>
                        <a:t>Designed to cover administrative costs</a:t>
                      </a:r>
                    </a:p>
                    <a:p>
                      <a:pPr marL="0" marR="0" lvl="0" indent="0" algn="l" defTabSz="685800" rtl="0" eaLnBrk="1" fontAlgn="auto" latinLnBrk="0" hangingPunct="1">
                        <a:lnSpc>
                          <a:spcPct val="100000"/>
                        </a:lnSpc>
                        <a:spcBef>
                          <a:spcPts val="200"/>
                        </a:spcBef>
                        <a:spcAft>
                          <a:spcPts val="200"/>
                        </a:spcAft>
                        <a:buClrTx/>
                        <a:buSzTx/>
                        <a:buFont typeface="Arial" panose="020B0604020202020204" pitchFamily="34" charset="0"/>
                        <a:buNone/>
                        <a:tabLst/>
                        <a:defRPr/>
                      </a:pPr>
                      <a:r>
                        <a:rPr lang="en-AU" sz="1550" b="0"/>
                        <a:t>Set by </a:t>
                      </a:r>
                      <a:r>
                        <a:rPr lang="en-AU" sz="1550" b="1"/>
                        <a:t>relevant Minister</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extLst>
                  <a:ext uri="{0D108BD9-81ED-4DB2-BD59-A6C34878D82A}">
                    <a16:rowId xmlns:a16="http://schemas.microsoft.com/office/drawing/2014/main" val="2822365869"/>
                  </a:ext>
                </a:extLst>
              </a:tr>
              <a:tr h="1512498">
                <a:tc>
                  <a:txBody>
                    <a:bodyPr/>
                    <a:lstStyle/>
                    <a:p>
                      <a:pPr marL="0" marR="0" lvl="0" indent="0" algn="l" defTabSz="685800" rtl="0" eaLnBrk="1" fontAlgn="auto" latinLnBrk="0" hangingPunct="1">
                        <a:lnSpc>
                          <a:spcPct val="100000"/>
                        </a:lnSpc>
                        <a:spcBef>
                          <a:spcPts val="200"/>
                        </a:spcBef>
                        <a:spcAft>
                          <a:spcPts val="200"/>
                        </a:spcAft>
                        <a:buClrTx/>
                        <a:buSzTx/>
                        <a:buFontTx/>
                        <a:buNone/>
                        <a:tabLst/>
                        <a:defRPr/>
                      </a:pPr>
                      <a:r>
                        <a:rPr lang="en-AU" sz="1550" b="1"/>
                        <a:t>Risk rated premium</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200"/>
                        </a:spcBef>
                        <a:spcAft>
                          <a:spcPts val="200"/>
                        </a:spcAft>
                        <a:buClrTx/>
                        <a:buSzTx/>
                        <a:buFontTx/>
                        <a:buNone/>
                        <a:tabLst/>
                        <a:defRPr/>
                      </a:pPr>
                      <a:r>
                        <a:rPr lang="en-AU" sz="1550" b="0" dirty="0"/>
                        <a:t>Considers</a:t>
                      </a:r>
                      <a:r>
                        <a:rPr lang="en-AU" sz="1550" b="1" dirty="0"/>
                        <a:t> 3 risk factors</a:t>
                      </a:r>
                      <a:r>
                        <a:rPr lang="en-AU" sz="1550" b="0" dirty="0"/>
                        <a:t>:</a:t>
                      </a:r>
                    </a:p>
                    <a:p>
                      <a:pPr marL="252000" marR="0" lvl="0" indent="-252000" algn="l" defTabSz="685800" rtl="0" eaLnBrk="1" fontAlgn="auto" latinLnBrk="0" hangingPunct="1">
                        <a:lnSpc>
                          <a:spcPct val="100000"/>
                        </a:lnSpc>
                        <a:spcBef>
                          <a:spcPts val="200"/>
                        </a:spcBef>
                        <a:spcAft>
                          <a:spcPts val="200"/>
                        </a:spcAft>
                        <a:buClrTx/>
                        <a:buSzTx/>
                        <a:buFont typeface="+mj-lt"/>
                        <a:buAutoNum type="arabicPeriod"/>
                        <a:tabLst/>
                        <a:defRPr/>
                      </a:pPr>
                      <a:r>
                        <a:rPr lang="en-AU" sz="1550" b="0" dirty="0"/>
                        <a:t>Financial strength</a:t>
                      </a:r>
                    </a:p>
                    <a:p>
                      <a:pPr marL="252000" marR="0" lvl="0" indent="-252000" algn="l" defTabSz="685800" rtl="0" eaLnBrk="1" fontAlgn="auto" latinLnBrk="0" hangingPunct="1">
                        <a:lnSpc>
                          <a:spcPct val="100000"/>
                        </a:lnSpc>
                        <a:spcBef>
                          <a:spcPts val="200"/>
                        </a:spcBef>
                        <a:spcAft>
                          <a:spcPts val="200"/>
                        </a:spcAft>
                        <a:buClrTx/>
                        <a:buSzTx/>
                        <a:buFont typeface="+mj-lt"/>
                        <a:buAutoNum type="arabicPeriod"/>
                        <a:tabLst/>
                        <a:defRPr/>
                      </a:pPr>
                      <a:r>
                        <a:rPr lang="en-AU" sz="1550" b="0" dirty="0"/>
                        <a:t>Completion rate</a:t>
                      </a:r>
                    </a:p>
                    <a:p>
                      <a:pPr marL="252000" marR="0" lvl="0" indent="-252000" algn="l" defTabSz="685800" rtl="0" eaLnBrk="1" fontAlgn="auto" latinLnBrk="0" hangingPunct="1">
                        <a:lnSpc>
                          <a:spcPct val="100000"/>
                        </a:lnSpc>
                        <a:spcBef>
                          <a:spcPts val="200"/>
                        </a:spcBef>
                        <a:spcAft>
                          <a:spcPts val="200"/>
                        </a:spcAft>
                        <a:buClrTx/>
                        <a:buSzTx/>
                        <a:buFont typeface="+mj-lt"/>
                        <a:buAutoNum type="arabicPeriod"/>
                        <a:tabLst/>
                        <a:defRPr/>
                      </a:pPr>
                      <a:r>
                        <a:rPr lang="en-AU" sz="1550" b="0" dirty="0"/>
                        <a:t>Non-compliance history and registration renewal</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200"/>
                        </a:spcBef>
                        <a:spcAft>
                          <a:spcPts val="200"/>
                        </a:spcAft>
                        <a:buClrTx/>
                        <a:buSzTx/>
                        <a:buFont typeface="Arial" panose="020B0604020202020204" pitchFamily="34" charset="0"/>
                        <a:buNone/>
                        <a:tabLst/>
                        <a:defRPr/>
                      </a:pPr>
                      <a:r>
                        <a:rPr lang="en-AU" sz="1550" b="0"/>
                        <a:t>Intended to reflect risk of provider default</a:t>
                      </a:r>
                    </a:p>
                    <a:p>
                      <a:pPr marL="0" marR="0" lvl="0" indent="0" algn="l" defTabSz="685800" rtl="0" eaLnBrk="1" fontAlgn="auto" latinLnBrk="0" hangingPunct="1">
                        <a:lnSpc>
                          <a:spcPct val="100000"/>
                        </a:lnSpc>
                        <a:spcBef>
                          <a:spcPts val="200"/>
                        </a:spcBef>
                        <a:spcAft>
                          <a:spcPts val="200"/>
                        </a:spcAft>
                        <a:buClrTx/>
                        <a:buSzTx/>
                        <a:buFont typeface="Arial" panose="020B0604020202020204" pitchFamily="34" charset="0"/>
                        <a:buNone/>
                        <a:tabLst/>
                        <a:defRPr/>
                      </a:pPr>
                      <a:r>
                        <a:rPr lang="en-AU" sz="1550" b="0"/>
                        <a:t>Set by </a:t>
                      </a:r>
                      <a:r>
                        <a:rPr lang="en-AU" sz="1550" b="1"/>
                        <a:t>TPS Director</a:t>
                      </a:r>
                      <a:r>
                        <a:rPr lang="en-AU" sz="1550" b="0"/>
                        <a:t> with Board advice</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extLst>
                  <a:ext uri="{0D108BD9-81ED-4DB2-BD59-A6C34878D82A}">
                    <a16:rowId xmlns:a16="http://schemas.microsoft.com/office/drawing/2014/main" val="2202525482"/>
                  </a:ext>
                </a:extLst>
              </a:tr>
              <a:tr h="903185">
                <a:tc>
                  <a:txBody>
                    <a:bodyPr/>
                    <a:lstStyle/>
                    <a:p>
                      <a:pPr marL="0" marR="0" lvl="0" indent="0" algn="l" defTabSz="685800" rtl="0" eaLnBrk="1" fontAlgn="auto" latinLnBrk="0" hangingPunct="1">
                        <a:lnSpc>
                          <a:spcPct val="100000"/>
                        </a:lnSpc>
                        <a:spcBef>
                          <a:spcPts val="200"/>
                        </a:spcBef>
                        <a:spcAft>
                          <a:spcPts val="200"/>
                        </a:spcAft>
                        <a:buClrTx/>
                        <a:buSzTx/>
                        <a:buFontTx/>
                        <a:buNone/>
                        <a:tabLst/>
                        <a:defRPr/>
                      </a:pPr>
                      <a:r>
                        <a:rPr lang="en-AU" sz="1550" b="1"/>
                        <a:t>Special tuition protection</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l" defTabSz="685800" rtl="0" eaLnBrk="1" fontAlgn="auto" latinLnBrk="0" hangingPunct="1">
                        <a:lnSpc>
                          <a:spcPct val="100000"/>
                        </a:lnSpc>
                        <a:spcBef>
                          <a:spcPts val="200"/>
                        </a:spcBef>
                        <a:spcAft>
                          <a:spcPts val="200"/>
                        </a:spcAft>
                        <a:buClrTx/>
                        <a:buSzTx/>
                        <a:buFontTx/>
                        <a:buNone/>
                        <a:tabLst/>
                        <a:defRPr/>
                      </a:pPr>
                      <a:r>
                        <a:rPr lang="en-AU" sz="1550" b="0"/>
                        <a:t>Percentage multiplied by total loan amounts or up-front payments received</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l" defTabSz="685800" rtl="0" eaLnBrk="1" fontAlgn="auto" latinLnBrk="0" hangingPunct="1">
                        <a:lnSpc>
                          <a:spcPct val="100000"/>
                        </a:lnSpc>
                        <a:spcBef>
                          <a:spcPts val="200"/>
                        </a:spcBef>
                        <a:spcAft>
                          <a:spcPts val="200"/>
                        </a:spcAft>
                        <a:buClrTx/>
                        <a:buSzTx/>
                        <a:buFont typeface="Arial" panose="020B0604020202020204" pitchFamily="34" charset="0"/>
                        <a:buNone/>
                        <a:tabLst/>
                        <a:defRPr/>
                      </a:pPr>
                      <a:r>
                        <a:rPr lang="en-AU" sz="1550" b="0" dirty="0"/>
                        <a:t>Builds Fund balances when below target range and facilitates repayment of seed funding</a:t>
                      </a:r>
                    </a:p>
                    <a:p>
                      <a:pPr marL="0" marR="0" lvl="0" indent="0" algn="l" defTabSz="685800" rtl="0" eaLnBrk="1" fontAlgn="auto" latinLnBrk="0" hangingPunct="1">
                        <a:lnSpc>
                          <a:spcPct val="100000"/>
                        </a:lnSpc>
                        <a:spcBef>
                          <a:spcPts val="200"/>
                        </a:spcBef>
                        <a:spcAft>
                          <a:spcPts val="200"/>
                        </a:spcAft>
                        <a:buClrTx/>
                        <a:buSzTx/>
                        <a:buFont typeface="Arial" panose="020B0604020202020204" pitchFamily="34" charset="0"/>
                        <a:buNone/>
                        <a:tabLst/>
                        <a:defRPr/>
                      </a:pPr>
                      <a:r>
                        <a:rPr lang="en-AU" sz="1550" b="0" dirty="0"/>
                        <a:t>Set by </a:t>
                      </a:r>
                      <a:r>
                        <a:rPr lang="en-AU" sz="1550" b="1" dirty="0"/>
                        <a:t>TPS Director</a:t>
                      </a:r>
                      <a:r>
                        <a:rPr lang="en-AU" sz="1550" b="0" dirty="0"/>
                        <a:t> with Board advice</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extLst>
                  <a:ext uri="{0D108BD9-81ED-4DB2-BD59-A6C34878D82A}">
                    <a16:rowId xmlns:a16="http://schemas.microsoft.com/office/drawing/2014/main" val="3939883197"/>
                  </a:ext>
                </a:extLst>
              </a:tr>
            </a:tbl>
          </a:graphicData>
        </a:graphic>
      </p:graphicFrame>
      <p:grpSp>
        <p:nvGrpSpPr>
          <p:cNvPr id="2" name="Group 1">
            <a:extLst>
              <a:ext uri="{FF2B5EF4-FFF2-40B4-BE49-F238E27FC236}">
                <a16:creationId xmlns:a16="http://schemas.microsoft.com/office/drawing/2014/main" id="{D1E94887-C9AF-FE64-AD94-8A5883EF5120}"/>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6" name="Rectangle 5">
              <a:extLst>
                <a:ext uri="{FF2B5EF4-FFF2-40B4-BE49-F238E27FC236}">
                  <a16:creationId xmlns:a16="http://schemas.microsoft.com/office/drawing/2014/main" id="{FD107C7B-4ABD-0281-ED55-D5A42798AC69}"/>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7" name="Oval 6">
              <a:extLst>
                <a:ext uri="{FF2B5EF4-FFF2-40B4-BE49-F238E27FC236}">
                  <a16:creationId xmlns:a16="http://schemas.microsoft.com/office/drawing/2014/main" id="{799FA878-8E57-BAB8-C566-8EA2E3312179}"/>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Graphic 10">
              <a:extLst>
                <a:ext uri="{FF2B5EF4-FFF2-40B4-BE49-F238E27FC236}">
                  <a16:creationId xmlns:a16="http://schemas.microsoft.com/office/drawing/2014/main" id="{048EDEB3-41CF-F8C6-8065-E7993A5EC26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24956977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FA49F3-A08C-B425-3EDA-B3A45D3A3FF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38C0BBC-D183-9D35-C2E6-7F9D00FECDC5}"/>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Draft 2025 Domestic </a:t>
            </a:r>
            <a:r>
              <a:rPr lang="en-AU" sz="2800" b="1">
                <a:latin typeface="+mn-lt"/>
                <a:ea typeface="+mn-ea"/>
                <a:cs typeface="+mn-cs"/>
              </a:rPr>
              <a:t>Tuition</a:t>
            </a:r>
            <a:r>
              <a:rPr kumimoji="0" lang="en-AU" sz="2800" b="1" i="0" u="none" strike="noStrike" kern="1200" cap="none" spc="0" normalizeH="0" baseline="0" noProof="0">
                <a:ln>
                  <a:noFill/>
                </a:ln>
                <a:solidFill>
                  <a:schemeClr val="tx1"/>
                </a:solidFill>
                <a:effectLst/>
                <a:uLnTx/>
                <a:uFillTx/>
                <a:latin typeface="+mn-lt"/>
                <a:ea typeface="+mn-ea"/>
                <a:cs typeface="+mn-cs"/>
              </a:rPr>
              <a:t> Protection </a:t>
            </a:r>
            <a:r>
              <a:rPr lang="en-AU" sz="2800" b="1">
                <a:latin typeface="+mn-lt"/>
                <a:ea typeface="+mn-ea"/>
                <a:cs typeface="+mn-cs"/>
              </a:rPr>
              <a:t>Levy Settings</a:t>
            </a:r>
            <a:endParaRPr kumimoji="0" lang="en-AU" sz="2200" b="0" i="0" u="none" strike="noStrike" kern="1200" cap="none" spc="0" normalizeH="0" baseline="0" noProof="0">
              <a:ln>
                <a:noFill/>
              </a:ln>
              <a:solidFill>
                <a:schemeClr val="tx1"/>
              </a:solidFill>
              <a:effectLst/>
              <a:uLnTx/>
              <a:uFillTx/>
              <a:latin typeface="+mn-lt"/>
              <a:ea typeface="+mn-ea"/>
              <a:cs typeface="+mn-cs"/>
            </a:endParaRPr>
          </a:p>
        </p:txBody>
      </p:sp>
      <p:graphicFrame>
        <p:nvGraphicFramePr>
          <p:cNvPr id="4" name="Table 4">
            <a:extLst>
              <a:ext uri="{FF2B5EF4-FFF2-40B4-BE49-F238E27FC236}">
                <a16:creationId xmlns:a16="http://schemas.microsoft.com/office/drawing/2014/main" id="{57DB9126-1A5F-6083-9C48-01C5FBEAC658}"/>
              </a:ext>
            </a:extLst>
          </p:cNvPr>
          <p:cNvGraphicFramePr>
            <a:graphicFrameLocks noGrp="1"/>
          </p:cNvGraphicFramePr>
          <p:nvPr>
            <p:extLst>
              <p:ext uri="{D42A27DB-BD31-4B8C-83A1-F6EECF244321}">
                <p14:modId xmlns:p14="http://schemas.microsoft.com/office/powerpoint/2010/main" val="1607486587"/>
              </p:ext>
            </p:extLst>
          </p:nvPr>
        </p:nvGraphicFramePr>
        <p:xfrm>
          <a:off x="539551" y="1116000"/>
          <a:ext cx="8136907" cy="2855650"/>
        </p:xfrm>
        <a:graphic>
          <a:graphicData uri="http://schemas.openxmlformats.org/drawingml/2006/table">
            <a:tbl>
              <a:tblPr firstRow="1" bandRow="1">
                <a:tableStyleId>{5C22544A-7EE6-4342-B048-85BDC9FD1C3A}</a:tableStyleId>
              </a:tblPr>
              <a:tblGrid>
                <a:gridCol w="1396341">
                  <a:extLst>
                    <a:ext uri="{9D8B030D-6E8A-4147-A177-3AD203B41FA5}">
                      <a16:colId xmlns:a16="http://schemas.microsoft.com/office/drawing/2014/main" val="3210531022"/>
                    </a:ext>
                  </a:extLst>
                </a:gridCol>
                <a:gridCol w="2158314">
                  <a:extLst>
                    <a:ext uri="{9D8B030D-6E8A-4147-A177-3AD203B41FA5}">
                      <a16:colId xmlns:a16="http://schemas.microsoft.com/office/drawing/2014/main" val="3698033848"/>
                    </a:ext>
                  </a:extLst>
                </a:gridCol>
                <a:gridCol w="2158314">
                  <a:extLst>
                    <a:ext uri="{9D8B030D-6E8A-4147-A177-3AD203B41FA5}">
                      <a16:colId xmlns:a16="http://schemas.microsoft.com/office/drawing/2014/main" val="1227897729"/>
                    </a:ext>
                  </a:extLst>
                </a:gridCol>
                <a:gridCol w="2423938">
                  <a:extLst>
                    <a:ext uri="{9D8B030D-6E8A-4147-A177-3AD203B41FA5}">
                      <a16:colId xmlns:a16="http://schemas.microsoft.com/office/drawing/2014/main" val="830850863"/>
                    </a:ext>
                  </a:extLst>
                </a:gridCol>
              </a:tblGrid>
              <a:tr h="396000">
                <a:tc>
                  <a:txBody>
                    <a:bodyPr/>
                    <a:lstStyle/>
                    <a:p>
                      <a:pPr algn="ctr"/>
                      <a:r>
                        <a:rPr lang="en-AU" sz="1700" dirty="0"/>
                        <a:t>Component</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700" dirty="0"/>
                        <a:t>VSL Levy</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700" dirty="0"/>
                        <a:t>HELP Levy</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700" dirty="0"/>
                        <a:t>Up-front Levy</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extLst>
                  <a:ext uri="{0D108BD9-81ED-4DB2-BD59-A6C34878D82A}">
                    <a16:rowId xmlns:a16="http://schemas.microsoft.com/office/drawing/2014/main" val="169560607"/>
                  </a:ext>
                </a:extLst>
              </a:tr>
              <a:tr h="652450">
                <a:tc>
                  <a:txBody>
                    <a:bodyPr/>
                    <a:lstStyle/>
                    <a:p>
                      <a:pPr algn="l">
                        <a:spcBef>
                          <a:spcPts val="200"/>
                        </a:spcBef>
                        <a:spcAft>
                          <a:spcPts val="200"/>
                        </a:spcAft>
                      </a:pPr>
                      <a:r>
                        <a:rPr lang="en-AU" sz="1550" b="1" dirty="0"/>
                        <a:t>Administrative fee</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l" defTabSz="685800" rtl="0" eaLnBrk="1" fontAlgn="auto" latinLnBrk="0" hangingPunct="1">
                        <a:lnSpc>
                          <a:spcPct val="100000"/>
                        </a:lnSpc>
                        <a:spcBef>
                          <a:spcPts val="200"/>
                        </a:spcBef>
                        <a:spcAft>
                          <a:spcPts val="200"/>
                        </a:spcAft>
                        <a:buClrTx/>
                        <a:buSzTx/>
                        <a:buFontTx/>
                        <a:buNone/>
                        <a:tabLst/>
                        <a:defRPr/>
                      </a:pPr>
                      <a:r>
                        <a:rPr lang="en-AU" sz="1550" b="1" dirty="0"/>
                        <a:t>$125 </a:t>
                      </a:r>
                      <a:r>
                        <a:rPr lang="en-AU" sz="1550" b="0" dirty="0"/>
                        <a:t>per provider + </a:t>
                      </a:r>
                      <a:br>
                        <a:rPr lang="en-AU" sz="1550" b="0" dirty="0"/>
                      </a:br>
                      <a:r>
                        <a:rPr lang="en-AU" sz="1550" b="1" dirty="0"/>
                        <a:t>$10.55 </a:t>
                      </a:r>
                      <a:r>
                        <a:rPr lang="en-AU" sz="1550" b="0" dirty="0"/>
                        <a:t>per VSL student</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l" defTabSz="685800" rtl="0" eaLnBrk="1" fontAlgn="auto" latinLnBrk="0" hangingPunct="1">
                        <a:lnSpc>
                          <a:spcPct val="100000"/>
                        </a:lnSpc>
                        <a:spcBef>
                          <a:spcPts val="200"/>
                        </a:spcBef>
                        <a:spcAft>
                          <a:spcPts val="200"/>
                        </a:spcAft>
                        <a:buClrTx/>
                        <a:buSzTx/>
                        <a:buFont typeface="Arial" panose="020B0604020202020204" pitchFamily="34" charset="0"/>
                        <a:buNone/>
                        <a:tabLst/>
                        <a:defRPr/>
                      </a:pPr>
                      <a:r>
                        <a:rPr lang="en-AU" sz="1550" b="1"/>
                        <a:t>$125 </a:t>
                      </a:r>
                      <a:r>
                        <a:rPr lang="en-AU" sz="1550" b="0"/>
                        <a:t>per provider + </a:t>
                      </a:r>
                      <a:br>
                        <a:rPr lang="en-AU" sz="1550" b="0"/>
                      </a:br>
                      <a:r>
                        <a:rPr lang="en-AU" sz="1550" b="1"/>
                        <a:t>$10.55 </a:t>
                      </a:r>
                      <a:r>
                        <a:rPr lang="en-AU" sz="1550" b="0"/>
                        <a:t>per HELP student</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l" defTabSz="685800" rtl="0" eaLnBrk="1" fontAlgn="auto" latinLnBrk="0" hangingPunct="1">
                        <a:lnSpc>
                          <a:spcPct val="100000"/>
                        </a:lnSpc>
                        <a:spcBef>
                          <a:spcPts val="200"/>
                        </a:spcBef>
                        <a:spcAft>
                          <a:spcPts val="200"/>
                        </a:spcAft>
                        <a:buClrTx/>
                        <a:buSzTx/>
                        <a:buFont typeface="Arial" panose="020B0604020202020204" pitchFamily="34" charset="0"/>
                        <a:buNone/>
                        <a:tabLst/>
                        <a:defRPr/>
                      </a:pPr>
                      <a:r>
                        <a:rPr lang="en-AU" sz="1550" b="1"/>
                        <a:t>$125 </a:t>
                      </a:r>
                      <a:r>
                        <a:rPr lang="en-AU" sz="1550" b="0"/>
                        <a:t>per provider +</a:t>
                      </a:r>
                      <a:br>
                        <a:rPr lang="en-AU" sz="1550" b="0"/>
                      </a:br>
                      <a:r>
                        <a:rPr lang="en-AU" sz="1550" b="1"/>
                        <a:t>$10.55 </a:t>
                      </a:r>
                      <a:r>
                        <a:rPr lang="en-AU" sz="1550" b="0"/>
                        <a:t>per up-front student</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extLst>
                  <a:ext uri="{0D108BD9-81ED-4DB2-BD59-A6C34878D82A}">
                    <a16:rowId xmlns:a16="http://schemas.microsoft.com/office/drawing/2014/main" val="2822365869"/>
                  </a:ext>
                </a:extLst>
              </a:tr>
              <a:tr h="1155600">
                <a:tc>
                  <a:txBody>
                    <a:bodyPr/>
                    <a:lstStyle/>
                    <a:p>
                      <a:pPr marL="0" marR="0" lvl="0" indent="0" algn="l" defTabSz="685800" rtl="0" eaLnBrk="1" fontAlgn="auto" latinLnBrk="0" hangingPunct="1">
                        <a:lnSpc>
                          <a:spcPct val="100000"/>
                        </a:lnSpc>
                        <a:spcBef>
                          <a:spcPts val="200"/>
                        </a:spcBef>
                        <a:spcAft>
                          <a:spcPts val="200"/>
                        </a:spcAft>
                        <a:buClrTx/>
                        <a:buSzTx/>
                        <a:buFontTx/>
                        <a:buNone/>
                        <a:tabLst/>
                        <a:defRPr/>
                      </a:pPr>
                      <a:r>
                        <a:rPr lang="en-AU" sz="1550" b="1" dirty="0"/>
                        <a:t>Risk rated premium</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marL="0" marR="0" lvl="0" indent="0" algn="l" defTabSz="685800" rtl="0" eaLnBrk="1" fontAlgn="auto" latinLnBrk="0" hangingPunct="1">
                        <a:lnSpc>
                          <a:spcPct val="110000"/>
                        </a:lnSpc>
                        <a:spcBef>
                          <a:spcPts val="0"/>
                        </a:spcBef>
                        <a:spcAft>
                          <a:spcPts val="0"/>
                        </a:spcAft>
                        <a:buClrTx/>
                        <a:buSzTx/>
                        <a:buFontTx/>
                        <a:buNone/>
                        <a:tabLst/>
                        <a:defRPr/>
                      </a:pPr>
                      <a:r>
                        <a:rPr lang="en-AU" sz="1550" b="1" dirty="0"/>
                        <a:t>$6 </a:t>
                      </a:r>
                      <a:r>
                        <a:rPr lang="en-AU" sz="1550" b="0" dirty="0"/>
                        <a:t>per VSL student +</a:t>
                      </a:r>
                    </a:p>
                    <a:p>
                      <a:pPr marL="0" marR="0" lvl="0" indent="0" algn="l" defTabSz="685800" rtl="0" eaLnBrk="1" fontAlgn="auto" latinLnBrk="0" hangingPunct="1">
                        <a:lnSpc>
                          <a:spcPct val="110000"/>
                        </a:lnSpc>
                        <a:spcBef>
                          <a:spcPts val="0"/>
                        </a:spcBef>
                        <a:spcAft>
                          <a:spcPts val="0"/>
                        </a:spcAft>
                        <a:buClrTx/>
                        <a:buSzTx/>
                        <a:buFontTx/>
                        <a:buNone/>
                        <a:tabLst/>
                        <a:defRPr/>
                      </a:pPr>
                      <a:r>
                        <a:rPr lang="en-AU" sz="1550" b="1" dirty="0">
                          <a:solidFill>
                            <a:schemeClr val="tx1"/>
                          </a:solidFill>
                        </a:rPr>
                        <a:t>0.13%</a:t>
                      </a:r>
                      <a:r>
                        <a:rPr lang="en-AU" sz="1550" b="0" dirty="0">
                          <a:solidFill>
                            <a:schemeClr val="tx1"/>
                          </a:solidFill>
                        </a:rPr>
                        <a:t> x </a:t>
                      </a:r>
                      <a:r>
                        <a:rPr lang="en-AU" sz="1550" b="0" dirty="0"/>
                        <a:t>total 2024 loan amounts</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marL="0" marR="0" lvl="0" indent="0" algn="l" defTabSz="685800" rtl="0" eaLnBrk="1" fontAlgn="auto" latinLnBrk="0" hangingPunct="1">
                        <a:lnSpc>
                          <a:spcPct val="110000"/>
                        </a:lnSpc>
                        <a:spcBef>
                          <a:spcPts val="0"/>
                        </a:spcBef>
                        <a:spcAft>
                          <a:spcPts val="0"/>
                        </a:spcAft>
                        <a:buClrTx/>
                        <a:buSzTx/>
                        <a:buFontTx/>
                        <a:buNone/>
                        <a:tabLst/>
                        <a:defRPr/>
                      </a:pPr>
                      <a:r>
                        <a:rPr lang="en-AU" sz="1550" b="1" dirty="0"/>
                        <a:t>$6 </a:t>
                      </a:r>
                      <a:r>
                        <a:rPr lang="en-AU" sz="1550" b="0" dirty="0"/>
                        <a:t>per HELP student +</a:t>
                      </a:r>
                    </a:p>
                    <a:p>
                      <a:pPr marL="0" marR="0" lvl="0" indent="0" algn="l" defTabSz="685800" rtl="0" eaLnBrk="1" fontAlgn="auto" latinLnBrk="0" hangingPunct="1">
                        <a:lnSpc>
                          <a:spcPct val="110000"/>
                        </a:lnSpc>
                        <a:spcBef>
                          <a:spcPts val="0"/>
                        </a:spcBef>
                        <a:spcAft>
                          <a:spcPts val="0"/>
                        </a:spcAft>
                        <a:buClrTx/>
                        <a:buSzTx/>
                        <a:buFontTx/>
                        <a:buNone/>
                        <a:tabLst/>
                        <a:defRPr/>
                      </a:pPr>
                      <a:r>
                        <a:rPr lang="en-AU" sz="1550" b="1" dirty="0"/>
                        <a:t>0.06% </a:t>
                      </a:r>
                      <a:r>
                        <a:rPr lang="en-AU" sz="1550" b="0" dirty="0"/>
                        <a:t>x total 2024 loan amounts</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marL="0" marR="0" lvl="0" indent="0" algn="l" defTabSz="685800" rtl="0" eaLnBrk="1" fontAlgn="auto" latinLnBrk="0" hangingPunct="1">
                        <a:lnSpc>
                          <a:spcPct val="110000"/>
                        </a:lnSpc>
                        <a:spcBef>
                          <a:spcPts val="0"/>
                        </a:spcBef>
                        <a:spcAft>
                          <a:spcPts val="0"/>
                        </a:spcAft>
                        <a:buClrTx/>
                        <a:buSzTx/>
                        <a:buFontTx/>
                        <a:buNone/>
                        <a:tabLst/>
                        <a:defRPr/>
                      </a:pPr>
                      <a:r>
                        <a:rPr lang="en-AU" sz="1550" b="1" dirty="0"/>
                        <a:t>$2 </a:t>
                      </a:r>
                      <a:r>
                        <a:rPr lang="en-AU" sz="1550" b="0" kern="1200" dirty="0">
                          <a:solidFill>
                            <a:schemeClr val="dk1"/>
                          </a:solidFill>
                          <a:latin typeface="+mn-lt"/>
                          <a:ea typeface="+mn-ea"/>
                          <a:cs typeface="+mn-cs"/>
                        </a:rPr>
                        <a:t>per up-front </a:t>
                      </a:r>
                      <a:r>
                        <a:rPr lang="en-AU" sz="1550" b="0" dirty="0"/>
                        <a:t>fee-paying student +</a:t>
                      </a:r>
                    </a:p>
                    <a:p>
                      <a:pPr marL="0" marR="0" lvl="0" indent="0" algn="l" defTabSz="685800" rtl="0" eaLnBrk="1" fontAlgn="auto" latinLnBrk="0" hangingPunct="1">
                        <a:lnSpc>
                          <a:spcPct val="110000"/>
                        </a:lnSpc>
                        <a:spcBef>
                          <a:spcPts val="0"/>
                        </a:spcBef>
                        <a:spcAft>
                          <a:spcPts val="0"/>
                        </a:spcAft>
                        <a:buClrTx/>
                        <a:buSzTx/>
                        <a:buFontTx/>
                        <a:buNone/>
                        <a:tabLst/>
                        <a:defRPr/>
                      </a:pPr>
                      <a:r>
                        <a:rPr lang="en-AU" sz="1550" b="1" dirty="0"/>
                        <a:t>0.04% </a:t>
                      </a:r>
                      <a:r>
                        <a:rPr lang="en-AU" sz="1550" b="0" dirty="0"/>
                        <a:t>x total 2024 up-front payments</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extLst>
                  <a:ext uri="{0D108BD9-81ED-4DB2-BD59-A6C34878D82A}">
                    <a16:rowId xmlns:a16="http://schemas.microsoft.com/office/drawing/2014/main" val="2202525482"/>
                  </a:ext>
                </a:extLst>
              </a:tr>
              <a:tr h="651600">
                <a:tc>
                  <a:txBody>
                    <a:bodyPr/>
                    <a:lstStyle/>
                    <a:p>
                      <a:pPr marL="0" marR="0" lvl="0" indent="0" algn="l" defTabSz="685800" rtl="0" eaLnBrk="1" fontAlgn="auto" latinLnBrk="0" hangingPunct="1">
                        <a:lnSpc>
                          <a:spcPct val="100000"/>
                        </a:lnSpc>
                        <a:spcBef>
                          <a:spcPts val="200"/>
                        </a:spcBef>
                        <a:spcAft>
                          <a:spcPts val="200"/>
                        </a:spcAft>
                        <a:buClrTx/>
                        <a:buSzTx/>
                        <a:buFontTx/>
                        <a:buNone/>
                        <a:tabLst/>
                        <a:defRPr/>
                      </a:pPr>
                      <a:r>
                        <a:rPr lang="en-AU" sz="1550" b="1"/>
                        <a:t>Special tuition protection</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l" defTabSz="685800" rtl="0" eaLnBrk="1" fontAlgn="auto" latinLnBrk="0" hangingPunct="1">
                        <a:lnSpc>
                          <a:spcPct val="100000"/>
                        </a:lnSpc>
                        <a:spcBef>
                          <a:spcPts val="200"/>
                        </a:spcBef>
                        <a:spcAft>
                          <a:spcPts val="200"/>
                        </a:spcAft>
                        <a:buClrTx/>
                        <a:buSzTx/>
                        <a:buFontTx/>
                        <a:buNone/>
                        <a:tabLst/>
                        <a:defRPr/>
                      </a:pPr>
                      <a:r>
                        <a:rPr lang="en-AU" sz="1550" b="1"/>
                        <a:t>0.10% </a:t>
                      </a:r>
                      <a:r>
                        <a:rPr lang="en-AU" sz="1550" b="0"/>
                        <a:t>x total 2024 VSL loan amounts</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l" defTabSz="685800" rtl="0" eaLnBrk="1" fontAlgn="auto" latinLnBrk="0" hangingPunct="1">
                        <a:lnSpc>
                          <a:spcPct val="100000"/>
                        </a:lnSpc>
                        <a:spcBef>
                          <a:spcPts val="200"/>
                        </a:spcBef>
                        <a:spcAft>
                          <a:spcPts val="200"/>
                        </a:spcAft>
                        <a:buClrTx/>
                        <a:buSzTx/>
                        <a:buFont typeface="Arial" panose="020B0604020202020204" pitchFamily="34" charset="0"/>
                        <a:buNone/>
                        <a:tabLst/>
                        <a:defRPr/>
                      </a:pPr>
                      <a:r>
                        <a:rPr lang="en-AU" sz="1550" b="1"/>
                        <a:t>0.10% </a:t>
                      </a:r>
                      <a:r>
                        <a:rPr lang="en-AU" sz="1550" b="0"/>
                        <a:t>x total 2024 HELP loan amounts</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l" defTabSz="685800" rtl="0" eaLnBrk="1" fontAlgn="auto" latinLnBrk="0" hangingPunct="1">
                        <a:lnSpc>
                          <a:spcPct val="100000"/>
                        </a:lnSpc>
                        <a:spcBef>
                          <a:spcPts val="200"/>
                        </a:spcBef>
                        <a:spcAft>
                          <a:spcPts val="200"/>
                        </a:spcAft>
                        <a:buClrTx/>
                        <a:buSzTx/>
                        <a:buFont typeface="Arial" panose="020B0604020202020204" pitchFamily="34" charset="0"/>
                        <a:buNone/>
                        <a:tabLst/>
                        <a:defRPr/>
                      </a:pPr>
                      <a:r>
                        <a:rPr lang="en-AU" sz="1550" b="1" dirty="0"/>
                        <a:t>0.10% </a:t>
                      </a:r>
                      <a:r>
                        <a:rPr lang="en-AU" sz="1550" b="0" dirty="0"/>
                        <a:t>x total 2024 up-front payments</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extLst>
                  <a:ext uri="{0D108BD9-81ED-4DB2-BD59-A6C34878D82A}">
                    <a16:rowId xmlns:a16="http://schemas.microsoft.com/office/drawing/2014/main" val="3939883197"/>
                  </a:ext>
                </a:extLst>
              </a:tr>
            </a:tbl>
          </a:graphicData>
        </a:graphic>
      </p:graphicFrame>
      <p:grpSp>
        <p:nvGrpSpPr>
          <p:cNvPr id="2" name="Group 1">
            <a:extLst>
              <a:ext uri="{FF2B5EF4-FFF2-40B4-BE49-F238E27FC236}">
                <a16:creationId xmlns:a16="http://schemas.microsoft.com/office/drawing/2014/main" id="{A1AF765E-C259-6AAB-7FC5-9CD64C6551B1}"/>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6" name="Rectangle 5">
              <a:extLst>
                <a:ext uri="{FF2B5EF4-FFF2-40B4-BE49-F238E27FC236}">
                  <a16:creationId xmlns:a16="http://schemas.microsoft.com/office/drawing/2014/main" id="{1DDF4A46-AB8E-5F4B-1F29-623126B6ACC4}"/>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7" name="Oval 6">
              <a:extLst>
                <a:ext uri="{FF2B5EF4-FFF2-40B4-BE49-F238E27FC236}">
                  <a16:creationId xmlns:a16="http://schemas.microsoft.com/office/drawing/2014/main" id="{0EDC1CCD-2FEE-3FF3-2E24-08D1DB8E5BB3}"/>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Graphic 10">
              <a:extLst>
                <a:ext uri="{FF2B5EF4-FFF2-40B4-BE49-F238E27FC236}">
                  <a16:creationId xmlns:a16="http://schemas.microsoft.com/office/drawing/2014/main" id="{AF1347E1-FEEF-E39B-4361-1F332F5C4FD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
        <p:nvSpPr>
          <p:cNvPr id="3" name="TextBox 2">
            <a:extLst>
              <a:ext uri="{FF2B5EF4-FFF2-40B4-BE49-F238E27FC236}">
                <a16:creationId xmlns:a16="http://schemas.microsoft.com/office/drawing/2014/main" id="{7E5C7E84-48C4-E5D8-11B0-64A722FAE409}"/>
              </a:ext>
            </a:extLst>
          </p:cNvPr>
          <p:cNvSpPr txBox="1"/>
          <p:nvPr/>
        </p:nvSpPr>
        <p:spPr>
          <a:xfrm>
            <a:off x="405000" y="4009979"/>
            <a:ext cx="8395200" cy="615553"/>
          </a:xfrm>
          <a:prstGeom prst="rect">
            <a:avLst/>
          </a:prstGeom>
          <a:noFill/>
        </p:spPr>
        <p:txBody>
          <a:bodyPr wrap="square" rtlCol="0">
            <a:spAutoFit/>
          </a:bodyPr>
          <a:lstStyle/>
          <a:p>
            <a:pPr>
              <a:spcAft>
                <a:spcPts val="600"/>
              </a:spcAft>
            </a:pPr>
            <a:r>
              <a:rPr lang="en-AU" sz="1450" b="1" dirty="0"/>
              <a:t>*</a:t>
            </a:r>
            <a:r>
              <a:rPr lang="en-AU" sz="1450" dirty="0"/>
              <a:t>Administrative fee figures quoted were applied for the 2024 levies and may be indexed to CPI for 2025</a:t>
            </a:r>
          </a:p>
          <a:p>
            <a:pPr>
              <a:spcAft>
                <a:spcPts val="600"/>
              </a:spcAft>
            </a:pPr>
            <a:r>
              <a:rPr lang="en-AU" sz="1450" b="1" dirty="0"/>
              <a:t>Note</a:t>
            </a:r>
            <a:r>
              <a:rPr lang="en-AU" sz="1450" dirty="0"/>
              <a:t>: 2025 levies will be calculated using student enrolment numbers and revenue for the 2024 calendar year</a:t>
            </a:r>
          </a:p>
        </p:txBody>
      </p:sp>
    </p:spTree>
    <p:extLst>
      <p:ext uri="{BB962C8B-B14F-4D97-AF65-F5344CB8AC3E}">
        <p14:creationId xmlns:p14="http://schemas.microsoft.com/office/powerpoint/2010/main" val="23785285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78BECDB-CBD6-61BC-281C-E9EB2005F2D7}"/>
              </a:ext>
              <a:ext uri="{C183D7F6-B498-43B3-948B-1728B52AA6E4}">
                <adec:decorative xmlns:adec="http://schemas.microsoft.com/office/drawing/2017/decorative" val="1"/>
              </a:ext>
            </a:extLst>
          </p:cNvPr>
          <p:cNvSpPr/>
          <p:nvPr/>
        </p:nvSpPr>
        <p:spPr>
          <a:xfrm flipH="1">
            <a:off x="-1" y="0"/>
            <a:ext cx="4025153" cy="4672253"/>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7">
            <a:extLst>
              <a:ext uri="{FF2B5EF4-FFF2-40B4-BE49-F238E27FC236}">
                <a16:creationId xmlns:a16="http://schemas.microsoft.com/office/drawing/2014/main" id="{56331701-EB9F-7850-109A-441921C39A5C}"/>
              </a:ext>
            </a:extLst>
          </p:cNvPr>
          <p:cNvSpPr txBox="1">
            <a:spLocks noGrp="1"/>
          </p:cNvSpPr>
          <p:nvPr>
            <p:ph type="title" idx="4294967295"/>
          </p:nvPr>
        </p:nvSpPr>
        <p:spPr>
          <a:xfrm>
            <a:off x="399600" y="2142083"/>
            <a:ext cx="3213176" cy="861774"/>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bg1"/>
                </a:solidFill>
                <a:effectLst/>
                <a:uLnTx/>
                <a:uFillTx/>
                <a:latin typeface="+mn-lt"/>
                <a:ea typeface="+mn-ea"/>
                <a:cs typeface="+mn-cs"/>
              </a:rPr>
              <a:t>Risk rated premium component</a:t>
            </a:r>
            <a:endParaRPr kumimoji="0" lang="en-US" sz="2800" b="0" i="0" u="none" strike="noStrike" kern="1200" cap="none" spc="0" normalizeH="0" baseline="0" noProof="0" dirty="0">
              <a:ln>
                <a:noFill/>
              </a:ln>
              <a:solidFill>
                <a:schemeClr val="bg1"/>
              </a:solidFill>
              <a:effectLst/>
              <a:uLnTx/>
              <a:uFillTx/>
              <a:latin typeface="+mn-lt"/>
              <a:ea typeface="+mn-ea"/>
              <a:cs typeface="Calibri"/>
            </a:endParaRPr>
          </a:p>
        </p:txBody>
      </p:sp>
      <p:sp>
        <p:nvSpPr>
          <p:cNvPr id="4" name="TextBox 3">
            <a:extLst>
              <a:ext uri="{FF2B5EF4-FFF2-40B4-BE49-F238E27FC236}">
                <a16:creationId xmlns:a16="http://schemas.microsoft.com/office/drawing/2014/main" id="{2449F62A-ED96-7345-6D9B-D471BA161950}"/>
              </a:ext>
            </a:extLst>
          </p:cNvPr>
          <p:cNvSpPr txBox="1"/>
          <p:nvPr/>
        </p:nvSpPr>
        <p:spPr>
          <a:xfrm>
            <a:off x="4424753" y="941754"/>
            <a:ext cx="4223139" cy="3262432"/>
          </a:xfrm>
          <a:prstGeom prst="rect">
            <a:avLst/>
          </a:prstGeom>
          <a:noFill/>
        </p:spPr>
        <p:txBody>
          <a:bodyPr wrap="square" lIns="0" tIns="0" rIns="0" bIns="0" rtlCol="0" anchor="t">
            <a:spAutoFit/>
          </a:bodyPr>
          <a:lstStyle/>
          <a:p>
            <a:pPr>
              <a:spcAft>
                <a:spcPts val="2000"/>
              </a:spcAft>
            </a:pPr>
            <a:r>
              <a:rPr lang="en-AU">
                <a:cs typeface="Calibri"/>
              </a:rPr>
              <a:t>Considers 3 risk factors designed to reflect the risk of provider closure</a:t>
            </a:r>
          </a:p>
          <a:p>
            <a:pPr>
              <a:spcAft>
                <a:spcPts val="2000"/>
              </a:spcAft>
            </a:pPr>
            <a:r>
              <a:rPr lang="en-AU">
                <a:cs typeface="Calibri"/>
              </a:rPr>
              <a:t>Providers receive a risk value against each risk factor</a:t>
            </a:r>
          </a:p>
          <a:p>
            <a:pPr>
              <a:spcAft>
                <a:spcPts val="2000"/>
              </a:spcAft>
            </a:pPr>
            <a:r>
              <a:rPr lang="en-AU">
                <a:cs typeface="Calibri"/>
              </a:rPr>
              <a:t>The sum of a provider’s risk values give a </a:t>
            </a:r>
            <a:r>
              <a:rPr lang="en-AU" b="1">
                <a:cs typeface="Calibri"/>
              </a:rPr>
              <a:t>total risk factor value</a:t>
            </a:r>
          </a:p>
          <a:p>
            <a:pPr>
              <a:spcAft>
                <a:spcPts val="2000"/>
              </a:spcAft>
            </a:pPr>
            <a:r>
              <a:rPr lang="en-AU">
                <a:cs typeface="Calibri"/>
              </a:rPr>
              <a:t>Providers with a high total risk factor value present a higher risk of closure and will pay a higher levy amount</a:t>
            </a:r>
          </a:p>
        </p:txBody>
      </p:sp>
      <p:grpSp>
        <p:nvGrpSpPr>
          <p:cNvPr id="5" name="Group 4">
            <a:extLst>
              <a:ext uri="{FF2B5EF4-FFF2-40B4-BE49-F238E27FC236}">
                <a16:creationId xmlns:a16="http://schemas.microsoft.com/office/drawing/2014/main" id="{D457937E-FCC8-6F0E-737C-46F27FB10029}"/>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6" name="Rectangle 5">
              <a:extLst>
                <a:ext uri="{FF2B5EF4-FFF2-40B4-BE49-F238E27FC236}">
                  <a16:creationId xmlns:a16="http://schemas.microsoft.com/office/drawing/2014/main" id="{348B6FF1-8DAE-1A7D-3207-66735CB66965}"/>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7" name="Oval 6">
              <a:extLst>
                <a:ext uri="{FF2B5EF4-FFF2-40B4-BE49-F238E27FC236}">
                  <a16:creationId xmlns:a16="http://schemas.microsoft.com/office/drawing/2014/main" id="{195FF1D1-8D57-447F-EA0E-053306D7E7C1}"/>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Graphic 10">
              <a:extLst>
                <a:ext uri="{FF2B5EF4-FFF2-40B4-BE49-F238E27FC236}">
                  <a16:creationId xmlns:a16="http://schemas.microsoft.com/office/drawing/2014/main" id="{9053E048-07DA-BD2C-FE0C-8B234B0AB72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2446095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ECAD3C-81DB-2031-0D7F-6868725900E4}"/>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Risk Rated Premium Component: Risk Factors</a:t>
            </a:r>
            <a:endParaRPr kumimoji="0" lang="en-AU" sz="1600" b="0" i="0" u="none" strike="noStrike" kern="1200" cap="none" spc="0" normalizeH="0" baseline="0" noProof="0">
              <a:ln>
                <a:noFill/>
              </a:ln>
              <a:solidFill>
                <a:schemeClr val="tx1">
                  <a:lumMod val="85000"/>
                  <a:lumOff val="15000"/>
                </a:schemeClr>
              </a:solidFill>
              <a:effectLst/>
              <a:uLnTx/>
              <a:uFillTx/>
              <a:latin typeface="+mn-lt"/>
              <a:ea typeface="+mn-ea"/>
              <a:cs typeface="+mn-cs"/>
            </a:endParaRPr>
          </a:p>
        </p:txBody>
      </p:sp>
      <p:graphicFrame>
        <p:nvGraphicFramePr>
          <p:cNvPr id="10" name="Table 9">
            <a:extLst>
              <a:ext uri="{FF2B5EF4-FFF2-40B4-BE49-F238E27FC236}">
                <a16:creationId xmlns:a16="http://schemas.microsoft.com/office/drawing/2014/main" id="{D0C80B4B-C732-58FE-A16F-1A97FB1028C0}"/>
              </a:ext>
            </a:extLst>
          </p:cNvPr>
          <p:cNvGraphicFramePr>
            <a:graphicFrameLocks noGrp="1"/>
          </p:cNvGraphicFramePr>
          <p:nvPr>
            <p:extLst>
              <p:ext uri="{D42A27DB-BD31-4B8C-83A1-F6EECF244321}">
                <p14:modId xmlns:p14="http://schemas.microsoft.com/office/powerpoint/2010/main" val="4039534974"/>
              </p:ext>
            </p:extLst>
          </p:nvPr>
        </p:nvGraphicFramePr>
        <p:xfrm>
          <a:off x="539551" y="3492000"/>
          <a:ext cx="8064000" cy="1152000"/>
        </p:xfrm>
        <a:graphic>
          <a:graphicData uri="http://schemas.openxmlformats.org/drawingml/2006/table">
            <a:tbl>
              <a:tblPr firstRow="1" bandRow="1">
                <a:tableStyleId>{5C22544A-7EE6-4342-B048-85BDC9FD1C3A}</a:tableStyleId>
              </a:tblPr>
              <a:tblGrid>
                <a:gridCol w="2530820">
                  <a:extLst>
                    <a:ext uri="{9D8B030D-6E8A-4147-A177-3AD203B41FA5}">
                      <a16:colId xmlns:a16="http://schemas.microsoft.com/office/drawing/2014/main" val="2392229984"/>
                    </a:ext>
                  </a:extLst>
                </a:gridCol>
                <a:gridCol w="5533180">
                  <a:extLst>
                    <a:ext uri="{9D8B030D-6E8A-4147-A177-3AD203B41FA5}">
                      <a16:colId xmlns:a16="http://schemas.microsoft.com/office/drawing/2014/main" val="712106699"/>
                    </a:ext>
                  </a:extLst>
                </a:gridCol>
              </a:tblGrid>
              <a:tr h="1152000">
                <a:tc>
                  <a:txBody>
                    <a:bodyPr/>
                    <a:lstStyle/>
                    <a:p>
                      <a:pPr>
                        <a:spcAft>
                          <a:spcPts val="600"/>
                        </a:spcAft>
                      </a:pPr>
                      <a:r>
                        <a:rPr lang="en-AU" sz="1850"/>
                        <a:t>Risk Factor 3</a:t>
                      </a:r>
                    </a:p>
                    <a:p>
                      <a:r>
                        <a:rPr lang="en-AU" sz="1750"/>
                        <a:t>Non-Compliance History and Registration Renewal</a:t>
                      </a:r>
                    </a:p>
                  </a:txBody>
                  <a:tcPr>
                    <a:lnL w="12700" cmpd="sng">
                      <a:noFill/>
                    </a:lnL>
                    <a:lnR w="12700" cmpd="sng">
                      <a:noFill/>
                    </a:lnR>
                    <a:lnT w="28575" cap="flat" cmpd="sng" algn="ctr">
                      <a:solidFill>
                        <a:schemeClr val="accent3">
                          <a:lumMod val="75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3">
                        <a:lumMod val="75000"/>
                      </a:schemeClr>
                    </a:solidFill>
                  </a:tcPr>
                </a:tc>
                <a:tc>
                  <a:txBody>
                    <a:bodyPr/>
                    <a:lstStyle/>
                    <a:p>
                      <a:pPr marL="0" indent="0">
                        <a:spcAft>
                          <a:spcPts val="600"/>
                        </a:spcAft>
                        <a:buFont typeface="Arial" panose="020B0604020202020204" pitchFamily="34" charset="0"/>
                        <a:buNone/>
                      </a:pPr>
                      <a:endParaRPr lang="en-US" altLang="zh-CN" sz="1700" b="0" kern="0" dirty="0">
                        <a:solidFill>
                          <a:schemeClr val="tx1"/>
                        </a:solidFill>
                        <a:ea typeface="宋体"/>
                        <a:cs typeface="Arial"/>
                        <a:sym typeface="Calibri" pitchFamily="34" charset="0"/>
                      </a:endParaRPr>
                    </a:p>
                  </a:txBody>
                  <a:tcPr>
                    <a:lnL w="12700" cmpd="sng">
                      <a:noFill/>
                    </a:lnL>
                    <a:lnR w="12700" cmpd="sng">
                      <a:noFill/>
                    </a:lnR>
                    <a:lnT w="28575" cap="flat" cmpd="sng" algn="ctr">
                      <a:solidFill>
                        <a:schemeClr val="accent3">
                          <a:lumMod val="75000"/>
                        </a:schemeClr>
                      </a:solid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53849930"/>
                  </a:ext>
                </a:extLst>
              </a:tr>
            </a:tbl>
          </a:graphicData>
        </a:graphic>
      </p:graphicFrame>
      <p:graphicFrame>
        <p:nvGraphicFramePr>
          <p:cNvPr id="11" name="Table 10">
            <a:extLst>
              <a:ext uri="{FF2B5EF4-FFF2-40B4-BE49-F238E27FC236}">
                <a16:creationId xmlns:a16="http://schemas.microsoft.com/office/drawing/2014/main" id="{F7C38893-DA3F-887E-0D22-708FFF2997E9}"/>
              </a:ext>
            </a:extLst>
          </p:cNvPr>
          <p:cNvGraphicFramePr>
            <a:graphicFrameLocks noGrp="1"/>
          </p:cNvGraphicFramePr>
          <p:nvPr>
            <p:extLst>
              <p:ext uri="{D42A27DB-BD31-4B8C-83A1-F6EECF244321}">
                <p14:modId xmlns:p14="http://schemas.microsoft.com/office/powerpoint/2010/main" val="1503174261"/>
              </p:ext>
            </p:extLst>
          </p:nvPr>
        </p:nvGraphicFramePr>
        <p:xfrm>
          <a:off x="540000" y="2304000"/>
          <a:ext cx="8064000" cy="1152000"/>
        </p:xfrm>
        <a:graphic>
          <a:graphicData uri="http://schemas.openxmlformats.org/drawingml/2006/table">
            <a:tbl>
              <a:tblPr firstRow="1" bandRow="1">
                <a:tableStyleId>{5C22544A-7EE6-4342-B048-85BDC9FD1C3A}</a:tableStyleId>
              </a:tblPr>
              <a:tblGrid>
                <a:gridCol w="2530820">
                  <a:extLst>
                    <a:ext uri="{9D8B030D-6E8A-4147-A177-3AD203B41FA5}">
                      <a16:colId xmlns:a16="http://schemas.microsoft.com/office/drawing/2014/main" val="2392229984"/>
                    </a:ext>
                  </a:extLst>
                </a:gridCol>
                <a:gridCol w="5533180">
                  <a:extLst>
                    <a:ext uri="{9D8B030D-6E8A-4147-A177-3AD203B41FA5}">
                      <a16:colId xmlns:a16="http://schemas.microsoft.com/office/drawing/2014/main" val="712106699"/>
                    </a:ext>
                  </a:extLst>
                </a:gridCol>
              </a:tblGrid>
              <a:tr h="1152000">
                <a:tc>
                  <a:txBody>
                    <a:bodyPr/>
                    <a:lstStyle/>
                    <a:p>
                      <a:pPr>
                        <a:spcAft>
                          <a:spcPts val="600"/>
                        </a:spcAft>
                      </a:pPr>
                      <a:r>
                        <a:rPr lang="en-AU" sz="1850" dirty="0"/>
                        <a:t>Risk Factor 2</a:t>
                      </a:r>
                    </a:p>
                    <a:p>
                      <a:r>
                        <a:rPr lang="en-AU" sz="1800" dirty="0"/>
                        <a:t>Unit Completion Rate</a:t>
                      </a:r>
                    </a:p>
                  </a:txBody>
                  <a:tcPr>
                    <a:lnL w="12700" cmpd="sng">
                      <a:noFill/>
                    </a:lnL>
                    <a:lnR w="12700" cmpd="sng">
                      <a:noFill/>
                    </a:lnR>
                    <a:lnT w="28575" cap="flat" cmpd="sng" algn="ctr">
                      <a:solidFill>
                        <a:srgbClr val="B6890A"/>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B6890A"/>
                    </a:solidFill>
                  </a:tcPr>
                </a:tc>
                <a:tc>
                  <a:txBody>
                    <a:bodyPr/>
                    <a:lstStyle/>
                    <a:p>
                      <a:pPr marL="0" indent="0">
                        <a:spcAft>
                          <a:spcPts val="600"/>
                        </a:spcAft>
                        <a:buFont typeface="Arial" panose="020B0604020202020204" pitchFamily="34" charset="0"/>
                        <a:buNone/>
                      </a:pPr>
                      <a:endParaRPr lang="en-US" altLang="zh-CN" sz="1700" b="0" kern="0" dirty="0">
                        <a:solidFill>
                          <a:schemeClr val="tx1"/>
                        </a:solidFill>
                        <a:ea typeface="宋体"/>
                        <a:cs typeface="Arial"/>
                        <a:sym typeface="Calibri" pitchFamily="34" charset="0"/>
                      </a:endParaRPr>
                    </a:p>
                  </a:txBody>
                  <a:tcPr>
                    <a:lnL w="12700" cmpd="sng">
                      <a:noFill/>
                    </a:lnL>
                    <a:lnR w="12700" cmpd="sng">
                      <a:noFill/>
                    </a:lnR>
                    <a:lnT w="28575" cap="flat" cmpd="sng" algn="ctr">
                      <a:solidFill>
                        <a:srgbClr val="B6890A"/>
                      </a:solid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53849930"/>
                  </a:ext>
                </a:extLst>
              </a:tr>
            </a:tbl>
          </a:graphicData>
        </a:graphic>
      </p:graphicFrame>
      <p:graphicFrame>
        <p:nvGraphicFramePr>
          <p:cNvPr id="14" name="Table 13">
            <a:extLst>
              <a:ext uri="{FF2B5EF4-FFF2-40B4-BE49-F238E27FC236}">
                <a16:creationId xmlns:a16="http://schemas.microsoft.com/office/drawing/2014/main" id="{5C46445E-B974-7B11-CD61-895618548DF2}"/>
              </a:ext>
            </a:extLst>
          </p:cNvPr>
          <p:cNvGraphicFramePr>
            <a:graphicFrameLocks noGrp="1"/>
          </p:cNvGraphicFramePr>
          <p:nvPr>
            <p:extLst>
              <p:ext uri="{D42A27DB-BD31-4B8C-83A1-F6EECF244321}">
                <p14:modId xmlns:p14="http://schemas.microsoft.com/office/powerpoint/2010/main" val="3156591086"/>
              </p:ext>
            </p:extLst>
          </p:nvPr>
        </p:nvGraphicFramePr>
        <p:xfrm>
          <a:off x="539551" y="1116000"/>
          <a:ext cx="8064000" cy="1152000"/>
        </p:xfrm>
        <a:graphic>
          <a:graphicData uri="http://schemas.openxmlformats.org/drawingml/2006/table">
            <a:tbl>
              <a:tblPr firstRow="1" bandRow="1">
                <a:tableStyleId>{5C22544A-7EE6-4342-B048-85BDC9FD1C3A}</a:tableStyleId>
              </a:tblPr>
              <a:tblGrid>
                <a:gridCol w="2530820">
                  <a:extLst>
                    <a:ext uri="{9D8B030D-6E8A-4147-A177-3AD203B41FA5}">
                      <a16:colId xmlns:a16="http://schemas.microsoft.com/office/drawing/2014/main" val="2392229984"/>
                    </a:ext>
                  </a:extLst>
                </a:gridCol>
                <a:gridCol w="5533180">
                  <a:extLst>
                    <a:ext uri="{9D8B030D-6E8A-4147-A177-3AD203B41FA5}">
                      <a16:colId xmlns:a16="http://schemas.microsoft.com/office/drawing/2014/main" val="712106699"/>
                    </a:ext>
                  </a:extLst>
                </a:gridCol>
              </a:tblGrid>
              <a:tr h="1152000">
                <a:tc>
                  <a:txBody>
                    <a:bodyPr/>
                    <a:lstStyle/>
                    <a:p>
                      <a:pPr>
                        <a:spcAft>
                          <a:spcPts val="600"/>
                        </a:spcAft>
                      </a:pPr>
                      <a:r>
                        <a:rPr lang="en-AU" sz="1850"/>
                        <a:t>Risk Factor 1</a:t>
                      </a:r>
                    </a:p>
                    <a:p>
                      <a:r>
                        <a:rPr lang="en-AU" sz="1800"/>
                        <a:t>Financial Strength</a:t>
                      </a:r>
                    </a:p>
                  </a:txBody>
                  <a:tcPr>
                    <a:lnL w="12700" cmpd="sng">
                      <a:noFill/>
                    </a:lnL>
                    <a:lnR w="12700" cmpd="sng">
                      <a:noFill/>
                    </a:lnR>
                    <a:lnT w="28575" cap="flat" cmpd="sng" algn="ctr">
                      <a:solidFill>
                        <a:srgbClr val="520AA2"/>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520AA2"/>
                    </a:solidFill>
                  </a:tcPr>
                </a:tc>
                <a:tc>
                  <a:txBody>
                    <a:bodyPr/>
                    <a:lstStyle/>
                    <a:p>
                      <a:pPr marL="0" indent="0">
                        <a:spcAft>
                          <a:spcPts val="600"/>
                        </a:spcAft>
                        <a:buFont typeface="Arial" panose="020B0604020202020204" pitchFamily="34" charset="0"/>
                        <a:buNone/>
                      </a:pPr>
                      <a:endParaRPr lang="en-US" altLang="zh-CN" sz="1700" b="0" kern="0" dirty="0">
                        <a:solidFill>
                          <a:schemeClr val="tx1"/>
                        </a:solidFill>
                        <a:ea typeface="宋体"/>
                        <a:cs typeface="Arial"/>
                        <a:sym typeface="Calibri" pitchFamily="34" charset="0"/>
                      </a:endParaRPr>
                    </a:p>
                  </a:txBody>
                  <a:tcPr>
                    <a:lnL w="12700" cmpd="sng">
                      <a:noFill/>
                    </a:lnL>
                    <a:lnR w="12700" cmpd="sng">
                      <a:noFill/>
                    </a:lnR>
                    <a:lnT w="28575" cap="flat" cmpd="sng" algn="ctr">
                      <a:solidFill>
                        <a:srgbClr val="520AA2"/>
                      </a:solid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53849930"/>
                  </a:ext>
                </a:extLst>
              </a:tr>
            </a:tbl>
          </a:graphicData>
        </a:graphic>
      </p:graphicFrame>
      <p:sp>
        <p:nvSpPr>
          <p:cNvPr id="15" name="Rectangle 14">
            <a:extLst>
              <a:ext uri="{FF2B5EF4-FFF2-40B4-BE49-F238E27FC236}">
                <a16:creationId xmlns:a16="http://schemas.microsoft.com/office/drawing/2014/main" id="{C5CD5DAE-02D0-9644-2E7D-7A57B094BD1D}"/>
              </a:ext>
            </a:extLst>
          </p:cNvPr>
          <p:cNvSpPr/>
          <p:nvPr/>
        </p:nvSpPr>
        <p:spPr>
          <a:xfrm>
            <a:off x="3070371" y="1116000"/>
            <a:ext cx="5533180" cy="710451"/>
          </a:xfrm>
          <a:prstGeom prst="rect">
            <a:avLst/>
          </a:prstGeom>
        </p:spPr>
        <p:txBody>
          <a:bodyPr wrap="square" lIns="68580" tIns="34290" rIns="68580" bIns="34290" anchor="t">
            <a:spAutoFit/>
          </a:bodyPr>
          <a:lstStyle/>
          <a:p>
            <a:pPr>
              <a:spcAft>
                <a:spcPts val="800"/>
              </a:spcAft>
            </a:pPr>
            <a:r>
              <a:rPr lang="en-AU" altLang="zh-CN" sz="1750" kern="0">
                <a:cs typeface="Arial"/>
                <a:sym typeface="Calibri" pitchFamily="34" charset="0"/>
              </a:rPr>
              <a:t>Based on 2 ratios: return on assets and debt to equity</a:t>
            </a:r>
          </a:p>
          <a:p>
            <a:pPr>
              <a:spcAft>
                <a:spcPts val="800"/>
              </a:spcAft>
            </a:pPr>
            <a:r>
              <a:rPr lang="en-AU" altLang="zh-CN" sz="1750" kern="0">
                <a:cs typeface="Arial"/>
                <a:sym typeface="Calibri" pitchFamily="34" charset="0"/>
              </a:rPr>
              <a:t>Calculations use</a:t>
            </a:r>
            <a:r>
              <a:rPr lang="en-US" altLang="zh-CN" sz="1750" kern="0">
                <a:ea typeface="宋体"/>
                <a:cs typeface="Arial"/>
                <a:sym typeface="Calibri" pitchFamily="34" charset="0"/>
              </a:rPr>
              <a:t> providers’ most recent financial data</a:t>
            </a:r>
          </a:p>
        </p:txBody>
      </p:sp>
      <p:sp>
        <p:nvSpPr>
          <p:cNvPr id="17" name="Rectangle 16">
            <a:extLst>
              <a:ext uri="{FF2B5EF4-FFF2-40B4-BE49-F238E27FC236}">
                <a16:creationId xmlns:a16="http://schemas.microsoft.com/office/drawing/2014/main" id="{DD13B1F7-C932-81CF-7F2A-1DF7E5C4CD40}"/>
              </a:ext>
            </a:extLst>
          </p:cNvPr>
          <p:cNvSpPr/>
          <p:nvPr/>
        </p:nvSpPr>
        <p:spPr>
          <a:xfrm>
            <a:off x="3070800" y="2304000"/>
            <a:ext cx="5533180" cy="695062"/>
          </a:xfrm>
          <a:prstGeom prst="rect">
            <a:avLst/>
          </a:prstGeom>
        </p:spPr>
        <p:txBody>
          <a:bodyPr wrap="square" lIns="68580" tIns="34290" rIns="68580" bIns="34290" anchor="t">
            <a:spAutoFit/>
          </a:bodyPr>
          <a:lstStyle/>
          <a:p>
            <a:pPr>
              <a:spcAft>
                <a:spcPts val="800"/>
              </a:spcAft>
            </a:pPr>
            <a:r>
              <a:rPr lang="en-US" altLang="zh-CN" sz="1700" kern="0" dirty="0">
                <a:ea typeface="宋体"/>
                <a:cs typeface="Arial"/>
                <a:sym typeface="Calibri" pitchFamily="34" charset="0"/>
              </a:rPr>
              <a:t>Based on the </a:t>
            </a:r>
            <a:r>
              <a:rPr lang="en-US" altLang="zh-CN" sz="1700" u="sng" kern="0" dirty="0">
                <a:ea typeface="宋体"/>
                <a:cs typeface="Arial"/>
                <a:sym typeface="Calibri" pitchFamily="34" charset="0"/>
              </a:rPr>
              <a:t>unit</a:t>
            </a:r>
            <a:r>
              <a:rPr lang="en-US" altLang="zh-CN" sz="1700" kern="0" dirty="0">
                <a:ea typeface="宋体"/>
                <a:cs typeface="Arial"/>
                <a:sym typeface="Calibri" pitchFamily="34" charset="0"/>
              </a:rPr>
              <a:t> completion rate of students</a:t>
            </a:r>
          </a:p>
          <a:p>
            <a:pPr>
              <a:spcAft>
                <a:spcPts val="800"/>
              </a:spcAft>
            </a:pPr>
            <a:r>
              <a:rPr lang="en-US" altLang="zh-CN" sz="1700" b="1" kern="0" dirty="0">
                <a:solidFill>
                  <a:srgbClr val="B6890A"/>
                </a:solidFill>
                <a:ea typeface="宋体"/>
                <a:cs typeface="Arial"/>
                <a:sym typeface="Calibri" pitchFamily="34" charset="0"/>
              </a:rPr>
              <a:t>Note</a:t>
            </a:r>
            <a:r>
              <a:rPr lang="en-US" altLang="zh-CN" sz="1700" kern="0" dirty="0">
                <a:ea typeface="宋体"/>
                <a:cs typeface="Arial"/>
                <a:sym typeface="Calibri" pitchFamily="34" charset="0"/>
              </a:rPr>
              <a:t>: One change to the 2025 completion rate calculation</a:t>
            </a:r>
            <a:endParaRPr lang="en-AU" altLang="zh-CN" sz="1700" kern="0" dirty="0">
              <a:cs typeface="Arial"/>
              <a:sym typeface="Calibri" pitchFamily="34" charset="0"/>
            </a:endParaRPr>
          </a:p>
        </p:txBody>
      </p:sp>
      <p:sp>
        <p:nvSpPr>
          <p:cNvPr id="18" name="Rectangle 17">
            <a:extLst>
              <a:ext uri="{FF2B5EF4-FFF2-40B4-BE49-F238E27FC236}">
                <a16:creationId xmlns:a16="http://schemas.microsoft.com/office/drawing/2014/main" id="{36E27241-9AD9-49DB-9C70-23C2EF2FA0DD}"/>
              </a:ext>
            </a:extLst>
          </p:cNvPr>
          <p:cNvSpPr/>
          <p:nvPr/>
        </p:nvSpPr>
        <p:spPr>
          <a:xfrm>
            <a:off x="3070800" y="3492000"/>
            <a:ext cx="5533180" cy="1223412"/>
          </a:xfrm>
          <a:prstGeom prst="rect">
            <a:avLst/>
          </a:prstGeom>
        </p:spPr>
        <p:txBody>
          <a:bodyPr wrap="square" lIns="68580" tIns="34290" rIns="68580" bIns="34290" anchor="t">
            <a:spAutoFit/>
          </a:bodyPr>
          <a:lstStyle/>
          <a:p>
            <a:pPr>
              <a:spcAft>
                <a:spcPts val="600"/>
              </a:spcAft>
            </a:pPr>
            <a:r>
              <a:rPr lang="en-US" altLang="zh-CN" sz="1750" kern="0">
                <a:ea typeface="宋体"/>
                <a:cs typeface="Arial"/>
                <a:sym typeface="Calibri" pitchFamily="34" charset="0"/>
              </a:rPr>
              <a:t>Late payment history of the relevant tuition protection levy and annual registration provider charges; and</a:t>
            </a:r>
          </a:p>
          <a:p>
            <a:pPr>
              <a:spcAft>
                <a:spcPts val="600"/>
              </a:spcAft>
            </a:pPr>
            <a:r>
              <a:rPr lang="en-US" altLang="zh-CN" sz="1750" kern="0">
                <a:ea typeface="宋体"/>
                <a:cs typeface="Arial"/>
                <a:sym typeface="Calibri" pitchFamily="34" charset="0"/>
              </a:rPr>
              <a:t>If a provider’s registration was renewed for a period less than the maximum allowable </a:t>
            </a:r>
            <a:r>
              <a:rPr lang="en-US" altLang="zh-CN" sz="1750" u="sng" kern="0">
                <a:ea typeface="宋体"/>
                <a:cs typeface="Arial"/>
                <a:sym typeface="Calibri" pitchFamily="34" charset="0"/>
              </a:rPr>
              <a:t>for risk management reasons</a:t>
            </a:r>
          </a:p>
        </p:txBody>
      </p:sp>
      <p:grpSp>
        <p:nvGrpSpPr>
          <p:cNvPr id="2" name="Group 1">
            <a:extLst>
              <a:ext uri="{FF2B5EF4-FFF2-40B4-BE49-F238E27FC236}">
                <a16:creationId xmlns:a16="http://schemas.microsoft.com/office/drawing/2014/main" id="{6461483D-A837-FEC6-AB57-1D1973CBD0C6}"/>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5" name="Rectangle 4">
              <a:extLst>
                <a:ext uri="{FF2B5EF4-FFF2-40B4-BE49-F238E27FC236}">
                  <a16:creationId xmlns:a16="http://schemas.microsoft.com/office/drawing/2014/main" id="{297B775B-0A25-9C85-15FC-2C2ED04CCB4E}"/>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8" name="Oval 7">
              <a:extLst>
                <a:ext uri="{FF2B5EF4-FFF2-40B4-BE49-F238E27FC236}">
                  <a16:creationId xmlns:a16="http://schemas.microsoft.com/office/drawing/2014/main" id="{9A2C2EDC-F70A-1FEE-2745-C57614BC5C59}"/>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Graphic 10">
              <a:extLst>
                <a:ext uri="{FF2B5EF4-FFF2-40B4-BE49-F238E27FC236}">
                  <a16:creationId xmlns:a16="http://schemas.microsoft.com/office/drawing/2014/main" id="{0461DBBD-CF11-A7F1-5E70-581AAB82170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276596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B4F2A3-693A-5EE0-4F3B-E173C0F9E999}"/>
              </a:ext>
            </a:extLst>
          </p:cNvPr>
          <p:cNvSpPr txBox="1">
            <a:spLocks noGrp="1"/>
          </p:cNvSpPr>
          <p:nvPr>
            <p:ph type="title" idx="4294967295"/>
          </p:nvPr>
        </p:nvSpPr>
        <p:spPr>
          <a:xfrm>
            <a:off x="539550"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Financial Strength</a:t>
            </a:r>
          </a:p>
        </p:txBody>
      </p:sp>
      <p:sp>
        <p:nvSpPr>
          <p:cNvPr id="6" name="TextBox 5">
            <a:extLst>
              <a:ext uri="{FF2B5EF4-FFF2-40B4-BE49-F238E27FC236}">
                <a16:creationId xmlns:a16="http://schemas.microsoft.com/office/drawing/2014/main" id="{0CAD1359-BAD7-7547-F83E-65E3C0CF7E8A}"/>
              </a:ext>
            </a:extLst>
          </p:cNvPr>
          <p:cNvSpPr txBox="1"/>
          <p:nvPr/>
        </p:nvSpPr>
        <p:spPr>
          <a:xfrm>
            <a:off x="539552" y="1116000"/>
            <a:ext cx="8064000" cy="276999"/>
          </a:xfrm>
          <a:prstGeom prst="rect">
            <a:avLst/>
          </a:prstGeom>
          <a:noFill/>
        </p:spPr>
        <p:txBody>
          <a:bodyPr wrap="square" lIns="0" tIns="0" rIns="0" bIns="0" rtlCol="0" anchor="t">
            <a:spAutoFit/>
          </a:bodyPr>
          <a:lstStyle/>
          <a:p>
            <a:pPr algn="l">
              <a:spcAft>
                <a:spcPts val="1200"/>
              </a:spcAft>
            </a:pPr>
            <a:r>
              <a:rPr lang="en-AU">
                <a:cs typeface="Calibri"/>
              </a:rPr>
              <a:t>Assessed using two ratios:</a:t>
            </a:r>
          </a:p>
        </p:txBody>
      </p:sp>
      <p:graphicFrame>
        <p:nvGraphicFramePr>
          <p:cNvPr id="7" name="Table 4">
            <a:extLst>
              <a:ext uri="{FF2B5EF4-FFF2-40B4-BE49-F238E27FC236}">
                <a16:creationId xmlns:a16="http://schemas.microsoft.com/office/drawing/2014/main" id="{3F15E29E-B4ED-7A15-3CAA-1A4DEA948DAC}"/>
              </a:ext>
            </a:extLst>
          </p:cNvPr>
          <p:cNvGraphicFramePr>
            <a:graphicFrameLocks noGrp="1"/>
          </p:cNvGraphicFramePr>
          <p:nvPr>
            <p:extLst>
              <p:ext uri="{D42A27DB-BD31-4B8C-83A1-F6EECF244321}">
                <p14:modId xmlns:p14="http://schemas.microsoft.com/office/powerpoint/2010/main" val="188739787"/>
              </p:ext>
            </p:extLst>
          </p:nvPr>
        </p:nvGraphicFramePr>
        <p:xfrm>
          <a:off x="539551" y="1468580"/>
          <a:ext cx="8064000" cy="1728000"/>
        </p:xfrm>
        <a:graphic>
          <a:graphicData uri="http://schemas.openxmlformats.org/drawingml/2006/table">
            <a:tbl>
              <a:tblPr firstRow="1" bandRow="1">
                <a:tableStyleId>{5C22544A-7EE6-4342-B048-85BDC9FD1C3A}</a:tableStyleId>
              </a:tblPr>
              <a:tblGrid>
                <a:gridCol w="5049997">
                  <a:extLst>
                    <a:ext uri="{9D8B030D-6E8A-4147-A177-3AD203B41FA5}">
                      <a16:colId xmlns:a16="http://schemas.microsoft.com/office/drawing/2014/main" val="3698033848"/>
                    </a:ext>
                  </a:extLst>
                </a:gridCol>
                <a:gridCol w="3014003">
                  <a:extLst>
                    <a:ext uri="{9D8B030D-6E8A-4147-A177-3AD203B41FA5}">
                      <a16:colId xmlns:a16="http://schemas.microsoft.com/office/drawing/2014/main" val="1227897729"/>
                    </a:ext>
                  </a:extLst>
                </a:gridCol>
              </a:tblGrid>
              <a:tr h="39600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700" dirty="0"/>
                        <a:t>Ratio</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700" dirty="0"/>
                        <a:t>Formula</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extLst>
                  <a:ext uri="{0D108BD9-81ED-4DB2-BD59-A6C34878D82A}">
                    <a16:rowId xmlns:a16="http://schemas.microsoft.com/office/drawing/2014/main" val="169560607"/>
                  </a:ext>
                </a:extLst>
              </a:tr>
              <a:tr h="666000">
                <a:tc>
                  <a:txBody>
                    <a:bodyPr/>
                    <a:lstStyle/>
                    <a:p>
                      <a:pPr marL="0" marR="0" lvl="0" indent="0" algn="l" defTabSz="685800" rtl="0" eaLnBrk="1" fontAlgn="auto" latinLnBrk="0" hangingPunct="1">
                        <a:lnSpc>
                          <a:spcPct val="100000"/>
                        </a:lnSpc>
                        <a:spcBef>
                          <a:spcPts val="0"/>
                        </a:spcBef>
                        <a:spcAft>
                          <a:spcPts val="600"/>
                        </a:spcAft>
                        <a:buClrTx/>
                        <a:buSzTx/>
                        <a:buFont typeface="+mj-lt"/>
                        <a:buNone/>
                        <a:tabLst/>
                        <a:defRPr/>
                      </a:pPr>
                      <a:r>
                        <a:rPr lang="en-AU" sz="1700" b="1" dirty="0">
                          <a:latin typeface="+mn-lt"/>
                        </a:rPr>
                        <a:t>Return on Assets</a:t>
                      </a:r>
                      <a:r>
                        <a:rPr lang="en-AU" sz="1700" b="0" dirty="0">
                          <a:latin typeface="+mn-lt"/>
                        </a:rPr>
                        <a:t>: Measures the profitability of a provider relative to its total assets</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600"/>
                        </a:spcAft>
                        <a:buClrTx/>
                        <a:buSzTx/>
                        <a:buFont typeface="+mj-lt"/>
                        <a:buNone/>
                        <a:tabLst/>
                        <a:defRPr/>
                      </a:pPr>
                      <a:r>
                        <a:rPr lang="en-AU" sz="1700" b="0" dirty="0">
                          <a:latin typeface="+mn-lt"/>
                        </a:rPr>
                        <a:t>NPBT / total assets</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noFill/>
                  </a:tcPr>
                </a:tc>
                <a:extLst>
                  <a:ext uri="{0D108BD9-81ED-4DB2-BD59-A6C34878D82A}">
                    <a16:rowId xmlns:a16="http://schemas.microsoft.com/office/drawing/2014/main" val="1950052365"/>
                  </a:ext>
                </a:extLst>
              </a:tr>
              <a:tr h="666000">
                <a:tc>
                  <a:txBody>
                    <a:bodyPr/>
                    <a:lstStyle/>
                    <a:p>
                      <a:pPr marL="0" marR="0" lvl="0" indent="0" algn="l" defTabSz="685800" rtl="0" eaLnBrk="1" fontAlgn="auto" latinLnBrk="0" hangingPunct="1">
                        <a:lnSpc>
                          <a:spcPct val="100000"/>
                        </a:lnSpc>
                        <a:spcBef>
                          <a:spcPts val="0"/>
                        </a:spcBef>
                        <a:spcAft>
                          <a:spcPts val="600"/>
                        </a:spcAft>
                        <a:buClrTx/>
                        <a:buSzTx/>
                        <a:buFont typeface="+mj-lt"/>
                        <a:buNone/>
                        <a:tabLst/>
                        <a:defRPr/>
                      </a:pPr>
                      <a:r>
                        <a:rPr lang="en-AU" sz="1700" b="1">
                          <a:latin typeface="+mn-lt"/>
                        </a:rPr>
                        <a:t>Debt to Equity</a:t>
                      </a:r>
                      <a:r>
                        <a:rPr lang="en-AU" sz="1700" b="0">
                          <a:latin typeface="+mn-lt"/>
                        </a:rPr>
                        <a:t>: Measures the degree to which a provider is financing its operations through debt</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ctr" defTabSz="685800" rtl="0" eaLnBrk="1" fontAlgn="auto" latinLnBrk="0" hangingPunct="1">
                        <a:lnSpc>
                          <a:spcPct val="100000"/>
                        </a:lnSpc>
                        <a:spcBef>
                          <a:spcPts val="0"/>
                        </a:spcBef>
                        <a:spcAft>
                          <a:spcPts val="600"/>
                        </a:spcAft>
                        <a:buClrTx/>
                        <a:buSzTx/>
                        <a:buFont typeface="+mj-lt"/>
                        <a:buNone/>
                        <a:tabLst/>
                        <a:defRPr/>
                      </a:pPr>
                      <a:r>
                        <a:rPr lang="en-AU" sz="1700" b="0" dirty="0">
                          <a:latin typeface="+mn-lt"/>
                        </a:rPr>
                        <a:t>Total liabilities / total equity</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extLst>
                  <a:ext uri="{0D108BD9-81ED-4DB2-BD59-A6C34878D82A}">
                    <a16:rowId xmlns:a16="http://schemas.microsoft.com/office/drawing/2014/main" val="1374633709"/>
                  </a:ext>
                </a:extLst>
              </a:tr>
            </a:tbl>
          </a:graphicData>
        </a:graphic>
      </p:graphicFrame>
      <p:sp>
        <p:nvSpPr>
          <p:cNvPr id="8" name="TextBox 7">
            <a:extLst>
              <a:ext uri="{FF2B5EF4-FFF2-40B4-BE49-F238E27FC236}">
                <a16:creationId xmlns:a16="http://schemas.microsoft.com/office/drawing/2014/main" id="{3C4F81B6-5979-D213-464A-77D0C8F9E892}"/>
              </a:ext>
            </a:extLst>
          </p:cNvPr>
          <p:cNvSpPr txBox="1"/>
          <p:nvPr/>
        </p:nvSpPr>
        <p:spPr>
          <a:xfrm>
            <a:off x="539550" y="3212665"/>
            <a:ext cx="8064000" cy="1261884"/>
          </a:xfrm>
          <a:prstGeom prst="rect">
            <a:avLst/>
          </a:prstGeom>
          <a:noFill/>
        </p:spPr>
        <p:txBody>
          <a:bodyPr wrap="square" lIns="0" tIns="0" rIns="0" bIns="0" rtlCol="0" anchor="t">
            <a:spAutoFit/>
          </a:bodyPr>
          <a:lstStyle/>
          <a:p>
            <a:pPr algn="l">
              <a:spcAft>
                <a:spcPts val="1500"/>
              </a:spcAft>
            </a:pPr>
            <a:r>
              <a:rPr lang="en-AU" sz="1550" dirty="0">
                <a:cs typeface="Calibri"/>
              </a:rPr>
              <a:t>NPBT: Net profit before tax</a:t>
            </a:r>
          </a:p>
          <a:p>
            <a:pPr algn="l">
              <a:spcAft>
                <a:spcPts val="1500"/>
              </a:spcAft>
            </a:pPr>
            <a:r>
              <a:rPr lang="en-AU" dirty="0">
                <a:cs typeface="Calibri"/>
              </a:rPr>
              <a:t>‘Net profit ratio’ was also used to calculate financial strength in previous years but was first removed from the 2024 levy calculations in response to concerns raised by some not-for-profit providers at the 2024 consultation sessions</a:t>
            </a:r>
          </a:p>
        </p:txBody>
      </p:sp>
      <p:grpSp>
        <p:nvGrpSpPr>
          <p:cNvPr id="11" name="Group 10">
            <a:extLst>
              <a:ext uri="{FF2B5EF4-FFF2-40B4-BE49-F238E27FC236}">
                <a16:creationId xmlns:a16="http://schemas.microsoft.com/office/drawing/2014/main" id="{0445727C-E0E1-38D8-2CD7-6D6DB79BE062}"/>
              </a:ext>
              <a:ext uri="{C183D7F6-B498-43B3-948B-1728B52AA6E4}">
                <adec:decorative xmlns:adec="http://schemas.microsoft.com/office/drawing/2017/decorative" val="1"/>
              </a:ext>
            </a:extLst>
          </p:cNvPr>
          <p:cNvGrpSpPr/>
          <p:nvPr/>
        </p:nvGrpSpPr>
        <p:grpSpPr>
          <a:xfrm>
            <a:off x="8334770" y="1"/>
            <a:ext cx="672053" cy="1027616"/>
            <a:chOff x="8334770" y="1"/>
            <a:chExt cx="672053" cy="1027616"/>
          </a:xfrm>
        </p:grpSpPr>
        <p:sp>
          <p:nvSpPr>
            <p:cNvPr id="2" name="Flowchart: Off-page Connector 1">
              <a:extLst>
                <a:ext uri="{FF2B5EF4-FFF2-40B4-BE49-F238E27FC236}">
                  <a16:creationId xmlns:a16="http://schemas.microsoft.com/office/drawing/2014/main" id="{3E65E532-3AAD-22BD-CB0B-0555C969FAD5}"/>
                </a:ext>
              </a:extLst>
            </p:cNvPr>
            <p:cNvSpPr>
              <a:spLocks noChangeAspect="1"/>
            </p:cNvSpPr>
            <p:nvPr/>
          </p:nvSpPr>
          <p:spPr>
            <a:xfrm>
              <a:off x="8334770" y="1"/>
              <a:ext cx="672053" cy="1027616"/>
            </a:xfrm>
            <a:prstGeom prst="flowChartOffpageConnector">
              <a:avLst/>
            </a:prstGeom>
            <a:solidFill>
              <a:srgbClr val="520AA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Graphic 9">
              <a:extLst>
                <a:ext uri="{FF2B5EF4-FFF2-40B4-BE49-F238E27FC236}">
                  <a16:creationId xmlns:a16="http://schemas.microsoft.com/office/drawing/2014/main" id="{B73CFF20-FEA5-76FC-A250-75AC42EB8CC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796" y="281818"/>
              <a:ext cx="576000" cy="472132"/>
            </a:xfrm>
            <a:prstGeom prst="rect">
              <a:avLst/>
            </a:prstGeom>
          </p:spPr>
        </p:pic>
      </p:grpSp>
      <p:grpSp>
        <p:nvGrpSpPr>
          <p:cNvPr id="12" name="Group 11">
            <a:extLst>
              <a:ext uri="{FF2B5EF4-FFF2-40B4-BE49-F238E27FC236}">
                <a16:creationId xmlns:a16="http://schemas.microsoft.com/office/drawing/2014/main" id="{CC86504B-F278-CBA5-F4C1-7E2657C74576}"/>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13" name="Rectangle 12">
              <a:extLst>
                <a:ext uri="{FF2B5EF4-FFF2-40B4-BE49-F238E27FC236}">
                  <a16:creationId xmlns:a16="http://schemas.microsoft.com/office/drawing/2014/main" id="{BA377313-AB9C-AB15-F422-5C15D14C990B}"/>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16" name="Oval 15">
              <a:extLst>
                <a:ext uri="{FF2B5EF4-FFF2-40B4-BE49-F238E27FC236}">
                  <a16:creationId xmlns:a16="http://schemas.microsoft.com/office/drawing/2014/main" id="{7FA8CEEE-9920-6B1B-7DCC-FB80FBFBB2D3}"/>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7" name="Graphic 10">
              <a:extLst>
                <a:ext uri="{FF2B5EF4-FFF2-40B4-BE49-F238E27FC236}">
                  <a16:creationId xmlns:a16="http://schemas.microsoft.com/office/drawing/2014/main" id="{811DCD0C-C0A3-72DF-876A-F67A4FF75A5E}"/>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1155245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B4F2A3-693A-5EE0-4F3B-E173C0F9E999}"/>
              </a:ext>
            </a:extLst>
          </p:cNvPr>
          <p:cNvSpPr txBox="1">
            <a:spLocks noGrp="1"/>
          </p:cNvSpPr>
          <p:nvPr>
            <p:ph type="title" idx="4294967295"/>
          </p:nvPr>
        </p:nvSpPr>
        <p:spPr>
          <a:xfrm>
            <a:off x="539550"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Financial Strength</a:t>
            </a:r>
          </a:p>
        </p:txBody>
      </p:sp>
      <p:sp>
        <p:nvSpPr>
          <p:cNvPr id="6" name="TextBox 5">
            <a:extLst>
              <a:ext uri="{FF2B5EF4-FFF2-40B4-BE49-F238E27FC236}">
                <a16:creationId xmlns:a16="http://schemas.microsoft.com/office/drawing/2014/main" id="{0CAD1359-BAD7-7547-F83E-65E3C0CF7E8A}"/>
              </a:ext>
            </a:extLst>
          </p:cNvPr>
          <p:cNvSpPr txBox="1"/>
          <p:nvPr/>
        </p:nvSpPr>
        <p:spPr>
          <a:xfrm>
            <a:off x="539550" y="3715243"/>
            <a:ext cx="8064000" cy="961802"/>
          </a:xfrm>
          <a:prstGeom prst="rect">
            <a:avLst/>
          </a:prstGeom>
          <a:noFill/>
        </p:spPr>
        <p:txBody>
          <a:bodyPr wrap="square" lIns="0" tIns="0" rIns="0" bIns="0" rtlCol="0" anchor="t">
            <a:spAutoFit/>
          </a:bodyPr>
          <a:lstStyle/>
          <a:p>
            <a:pPr algn="l">
              <a:spcAft>
                <a:spcPts val="1000"/>
              </a:spcAft>
            </a:pPr>
            <a:r>
              <a:rPr lang="en-AU" dirty="0">
                <a:cs typeface="Calibri"/>
              </a:rPr>
              <a:t>Providers receive a score of 1.5, 3.0 or 4.5 for each ratio, which are summed together to give an overall financial strength score</a:t>
            </a:r>
          </a:p>
          <a:p>
            <a:pPr algn="l">
              <a:spcAft>
                <a:spcPts val="1000"/>
              </a:spcAft>
            </a:pPr>
            <a:r>
              <a:rPr lang="en-AU" dirty="0">
                <a:cs typeface="Calibri"/>
              </a:rPr>
              <a:t>Financial strength scores determine providers’ financial strength risk factor values</a:t>
            </a:r>
          </a:p>
        </p:txBody>
      </p:sp>
      <p:graphicFrame>
        <p:nvGraphicFramePr>
          <p:cNvPr id="14" name="Table 14">
            <a:extLst>
              <a:ext uri="{FF2B5EF4-FFF2-40B4-BE49-F238E27FC236}">
                <a16:creationId xmlns:a16="http://schemas.microsoft.com/office/drawing/2014/main" id="{DC4B2E6F-3A72-25AD-196A-1DC71DCE30E5}"/>
              </a:ext>
            </a:extLst>
          </p:cNvPr>
          <p:cNvGraphicFramePr>
            <a:graphicFrameLocks noGrp="1"/>
          </p:cNvGraphicFramePr>
          <p:nvPr>
            <p:extLst>
              <p:ext uri="{D42A27DB-BD31-4B8C-83A1-F6EECF244321}">
                <p14:modId xmlns:p14="http://schemas.microsoft.com/office/powerpoint/2010/main" val="2062417276"/>
              </p:ext>
            </p:extLst>
          </p:nvPr>
        </p:nvGraphicFramePr>
        <p:xfrm>
          <a:off x="539551" y="1428365"/>
          <a:ext cx="8064001" cy="2270760"/>
        </p:xfrm>
        <a:graphic>
          <a:graphicData uri="http://schemas.openxmlformats.org/drawingml/2006/table">
            <a:tbl>
              <a:tblPr firstRow="1" bandRow="1">
                <a:tableStyleId>{5C22544A-7EE6-4342-B048-85BDC9FD1C3A}</a:tableStyleId>
              </a:tblPr>
              <a:tblGrid>
                <a:gridCol w="2554179">
                  <a:extLst>
                    <a:ext uri="{9D8B030D-6E8A-4147-A177-3AD203B41FA5}">
                      <a16:colId xmlns:a16="http://schemas.microsoft.com/office/drawing/2014/main" val="3800551767"/>
                    </a:ext>
                  </a:extLst>
                </a:gridCol>
                <a:gridCol w="2653686">
                  <a:extLst>
                    <a:ext uri="{9D8B030D-6E8A-4147-A177-3AD203B41FA5}">
                      <a16:colId xmlns:a16="http://schemas.microsoft.com/office/drawing/2014/main" val="2122126274"/>
                    </a:ext>
                  </a:extLst>
                </a:gridCol>
                <a:gridCol w="2856136">
                  <a:extLst>
                    <a:ext uri="{9D8B030D-6E8A-4147-A177-3AD203B41FA5}">
                      <a16:colId xmlns:a16="http://schemas.microsoft.com/office/drawing/2014/main" val="326678553"/>
                    </a:ext>
                  </a:extLst>
                </a:gridCol>
              </a:tblGrid>
              <a:tr h="396000">
                <a:tc>
                  <a:txBody>
                    <a:bodyPr/>
                    <a:lstStyle/>
                    <a:p>
                      <a:r>
                        <a:rPr lang="en-AU" sz="1700" dirty="0"/>
                        <a:t>Financial strength score</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tc>
                  <a:txBody>
                    <a:bodyPr/>
                    <a:lstStyle/>
                    <a:p>
                      <a:pPr algn="ctr"/>
                      <a:r>
                        <a:rPr lang="en-AU" sz="1700" dirty="0"/>
                        <a:t>Risk factor value </a:t>
                      </a:r>
                      <a:br>
                        <a:rPr lang="en-AU" sz="1700" dirty="0"/>
                      </a:br>
                      <a:r>
                        <a:rPr lang="en-AU" sz="1700" dirty="0"/>
                        <a:t>(2022-24)</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700" dirty="0"/>
                        <a:t>Proposed risk factor value</a:t>
                      </a:r>
                      <a:br>
                        <a:rPr lang="en-AU" sz="1700" dirty="0"/>
                      </a:br>
                      <a:r>
                        <a:rPr lang="en-AU" sz="1700" dirty="0"/>
                        <a:t>(2025)</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extLst>
                  <a:ext uri="{0D108BD9-81ED-4DB2-BD59-A6C34878D82A}">
                    <a16:rowId xmlns:a16="http://schemas.microsoft.com/office/drawing/2014/main" val="4020998688"/>
                  </a:ext>
                </a:extLst>
              </a:tr>
              <a:tr h="342000">
                <a:tc>
                  <a:txBody>
                    <a:bodyPr/>
                    <a:lstStyle/>
                    <a:p>
                      <a:r>
                        <a:rPr lang="en-AU" sz="1700" dirty="0">
                          <a:latin typeface="+mn-lt"/>
                        </a:rPr>
                        <a:t>8 or 9</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algn="ctr"/>
                      <a:r>
                        <a:rPr lang="en-AU" sz="1700" dirty="0">
                          <a:latin typeface="+mn-lt"/>
                        </a:rPr>
                        <a:t>0.0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algn="ctr"/>
                      <a:r>
                        <a:rPr lang="en-AU" sz="1700">
                          <a:latin typeface="+mn-lt"/>
                        </a:rPr>
                        <a:t>0.0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extLst>
                  <a:ext uri="{0D108BD9-81ED-4DB2-BD59-A6C34878D82A}">
                    <a16:rowId xmlns:a16="http://schemas.microsoft.com/office/drawing/2014/main" val="1387229349"/>
                  </a:ext>
                </a:extLst>
              </a:tr>
              <a:tr h="342000">
                <a:tc>
                  <a:txBody>
                    <a:bodyPr/>
                    <a:lstStyle/>
                    <a:p>
                      <a:r>
                        <a:rPr lang="en-AU" sz="1700">
                          <a:latin typeface="+mn-lt"/>
                        </a:rPr>
                        <a:t>6 or 7</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algn="ctr"/>
                      <a:r>
                        <a:rPr lang="en-AU" sz="1700" dirty="0">
                          <a:latin typeface="+mn-lt"/>
                        </a:rPr>
                        <a:t>1.0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algn="ctr"/>
                      <a:r>
                        <a:rPr lang="en-AU" sz="1700" dirty="0">
                          <a:latin typeface="+mn-lt"/>
                        </a:rPr>
                        <a:t>1.0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extLst>
                  <a:ext uri="{0D108BD9-81ED-4DB2-BD59-A6C34878D82A}">
                    <a16:rowId xmlns:a16="http://schemas.microsoft.com/office/drawing/2014/main" val="3108736674"/>
                  </a:ext>
                </a:extLst>
              </a:tr>
              <a:tr h="342000">
                <a:tc>
                  <a:txBody>
                    <a:bodyPr/>
                    <a:lstStyle/>
                    <a:p>
                      <a:r>
                        <a:rPr lang="en-AU" sz="1700">
                          <a:latin typeface="+mn-lt"/>
                        </a:rPr>
                        <a:t>1 to 5</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algn="ctr"/>
                      <a:r>
                        <a:rPr lang="en-AU" sz="1700">
                          <a:latin typeface="+mn-lt"/>
                        </a:rPr>
                        <a:t>2.0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algn="ctr"/>
                      <a:r>
                        <a:rPr lang="en-AU" sz="1700" dirty="0">
                          <a:latin typeface="+mn-lt"/>
                        </a:rPr>
                        <a:t>2.0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extLst>
                  <a:ext uri="{0D108BD9-81ED-4DB2-BD59-A6C34878D82A}">
                    <a16:rowId xmlns:a16="http://schemas.microsoft.com/office/drawing/2014/main" val="2961363851"/>
                  </a:ext>
                </a:extLst>
              </a:tr>
              <a:tr h="341999">
                <a:tc>
                  <a:txBody>
                    <a:bodyPr/>
                    <a:lstStyle/>
                    <a:p>
                      <a:pPr lvl="0">
                        <a:buNone/>
                      </a:pPr>
                      <a:r>
                        <a:rPr lang="en-AU" sz="1700" b="1" i="0" u="none" strike="noStrike" noProof="0">
                          <a:solidFill>
                            <a:srgbClr val="000000"/>
                          </a:solidFill>
                          <a:latin typeface="+mn-lt"/>
                        </a:rPr>
                        <a:t>Provider does not submit financial statements</a:t>
                      </a:r>
                      <a:endParaRPr lang="en-US" sz="1700">
                        <a:latin typeface="+mn-lt"/>
                      </a:endParaRP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lvl="0" algn="ctr">
                        <a:buNone/>
                      </a:pPr>
                      <a:r>
                        <a:rPr lang="en-AU" sz="1700">
                          <a:latin typeface="+mn-lt"/>
                        </a:rPr>
                        <a:t>2.5</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lvl="0" algn="ctr">
                        <a:buNone/>
                      </a:pPr>
                      <a:r>
                        <a:rPr lang="en-AU" sz="1700" dirty="0">
                          <a:latin typeface="+mn-lt"/>
                        </a:rPr>
                        <a:t>2.5</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extLst>
                  <a:ext uri="{0D108BD9-81ED-4DB2-BD59-A6C34878D82A}">
                    <a16:rowId xmlns:a16="http://schemas.microsoft.com/office/drawing/2014/main" val="75025401"/>
                  </a:ext>
                </a:extLst>
              </a:tr>
            </a:tbl>
          </a:graphicData>
        </a:graphic>
      </p:graphicFrame>
      <p:grpSp>
        <p:nvGrpSpPr>
          <p:cNvPr id="11" name="Group 10">
            <a:extLst>
              <a:ext uri="{FF2B5EF4-FFF2-40B4-BE49-F238E27FC236}">
                <a16:creationId xmlns:a16="http://schemas.microsoft.com/office/drawing/2014/main" id="{F2B9933E-EF90-C8B8-9A33-6C9BF85C076D}"/>
              </a:ext>
              <a:ext uri="{C183D7F6-B498-43B3-948B-1728B52AA6E4}">
                <adec:decorative xmlns:adec="http://schemas.microsoft.com/office/drawing/2017/decorative" val="1"/>
              </a:ext>
            </a:extLst>
          </p:cNvPr>
          <p:cNvGrpSpPr/>
          <p:nvPr/>
        </p:nvGrpSpPr>
        <p:grpSpPr>
          <a:xfrm>
            <a:off x="8334770" y="1"/>
            <a:ext cx="672053" cy="1027616"/>
            <a:chOff x="8334770" y="1"/>
            <a:chExt cx="672053" cy="1027616"/>
          </a:xfrm>
        </p:grpSpPr>
        <p:sp>
          <p:nvSpPr>
            <p:cNvPr id="8" name="Flowchart: Off-page Connector 7">
              <a:extLst>
                <a:ext uri="{FF2B5EF4-FFF2-40B4-BE49-F238E27FC236}">
                  <a16:creationId xmlns:a16="http://schemas.microsoft.com/office/drawing/2014/main" id="{4BB0BAE9-71D2-A2AF-E2A7-FE63C478E1C8}"/>
                </a:ext>
              </a:extLst>
            </p:cNvPr>
            <p:cNvSpPr>
              <a:spLocks noChangeAspect="1"/>
            </p:cNvSpPr>
            <p:nvPr/>
          </p:nvSpPr>
          <p:spPr>
            <a:xfrm>
              <a:off x="8334770" y="1"/>
              <a:ext cx="672053" cy="1027616"/>
            </a:xfrm>
            <a:prstGeom prst="flowChartOffpageConnector">
              <a:avLst/>
            </a:prstGeom>
            <a:solidFill>
              <a:srgbClr val="520AA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Graphic 9">
              <a:extLst>
                <a:ext uri="{FF2B5EF4-FFF2-40B4-BE49-F238E27FC236}">
                  <a16:creationId xmlns:a16="http://schemas.microsoft.com/office/drawing/2014/main" id="{ADF41949-D6A3-BB3D-F49D-AF01EE7B08E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796" y="281818"/>
              <a:ext cx="576000" cy="472132"/>
            </a:xfrm>
            <a:prstGeom prst="rect">
              <a:avLst/>
            </a:prstGeom>
          </p:spPr>
        </p:pic>
      </p:grpSp>
      <p:sp>
        <p:nvSpPr>
          <p:cNvPr id="15" name="TextBox 14">
            <a:extLst>
              <a:ext uri="{FF2B5EF4-FFF2-40B4-BE49-F238E27FC236}">
                <a16:creationId xmlns:a16="http://schemas.microsoft.com/office/drawing/2014/main" id="{22124416-98A7-6D97-940F-283D528036F9}"/>
              </a:ext>
            </a:extLst>
          </p:cNvPr>
          <p:cNvSpPr txBox="1"/>
          <p:nvPr/>
        </p:nvSpPr>
        <p:spPr>
          <a:xfrm>
            <a:off x="539550" y="1116000"/>
            <a:ext cx="8064000" cy="276999"/>
          </a:xfrm>
          <a:prstGeom prst="rect">
            <a:avLst/>
          </a:prstGeom>
          <a:noFill/>
        </p:spPr>
        <p:txBody>
          <a:bodyPr wrap="square" lIns="0" tIns="0" rIns="0" bIns="0" rtlCol="0" anchor="t">
            <a:spAutoFit/>
          </a:bodyPr>
          <a:lstStyle/>
          <a:p>
            <a:pPr>
              <a:spcAft>
                <a:spcPts val="1200"/>
              </a:spcAft>
            </a:pPr>
            <a:r>
              <a:rPr lang="en-AU" dirty="0"/>
              <a:t>Proposed 2025 risk factor values unchanged from 2024 (and since 2022)</a:t>
            </a:r>
          </a:p>
        </p:txBody>
      </p:sp>
      <p:grpSp>
        <p:nvGrpSpPr>
          <p:cNvPr id="2" name="Group 1">
            <a:extLst>
              <a:ext uri="{FF2B5EF4-FFF2-40B4-BE49-F238E27FC236}">
                <a16:creationId xmlns:a16="http://schemas.microsoft.com/office/drawing/2014/main" id="{4573C6F7-30DF-E5D5-FC6D-B4B6E6BC9186}"/>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7" name="Rectangle 6">
              <a:extLst>
                <a:ext uri="{FF2B5EF4-FFF2-40B4-BE49-F238E27FC236}">
                  <a16:creationId xmlns:a16="http://schemas.microsoft.com/office/drawing/2014/main" id="{2212275D-F5B3-D03F-C1CD-12A80B73F447}"/>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16" name="Oval 15">
              <a:extLst>
                <a:ext uri="{FF2B5EF4-FFF2-40B4-BE49-F238E27FC236}">
                  <a16:creationId xmlns:a16="http://schemas.microsoft.com/office/drawing/2014/main" id="{B76C40AB-36D0-0146-3127-FEC04A447A4C}"/>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7" name="Graphic 10">
              <a:extLst>
                <a:ext uri="{FF2B5EF4-FFF2-40B4-BE49-F238E27FC236}">
                  <a16:creationId xmlns:a16="http://schemas.microsoft.com/office/drawing/2014/main" id="{C65B4846-00FD-C026-9D4C-158230D81B9D}"/>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3752292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B4F2A3-693A-5EE0-4F3B-E173C0F9E999}"/>
              </a:ext>
            </a:extLst>
          </p:cNvPr>
          <p:cNvSpPr txBox="1">
            <a:spLocks noGrp="1"/>
          </p:cNvSpPr>
          <p:nvPr>
            <p:ph type="title" idx="4294967295"/>
          </p:nvPr>
        </p:nvSpPr>
        <p:spPr>
          <a:xfrm>
            <a:off x="539550"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Completion Rate: Change to calculation</a:t>
            </a:r>
          </a:p>
        </p:txBody>
      </p:sp>
      <p:sp>
        <p:nvSpPr>
          <p:cNvPr id="6" name="TextBox 5">
            <a:extLst>
              <a:ext uri="{FF2B5EF4-FFF2-40B4-BE49-F238E27FC236}">
                <a16:creationId xmlns:a16="http://schemas.microsoft.com/office/drawing/2014/main" id="{0CAD1359-BAD7-7547-F83E-65E3C0CF7E8A}"/>
              </a:ext>
            </a:extLst>
          </p:cNvPr>
          <p:cNvSpPr txBox="1"/>
          <p:nvPr/>
        </p:nvSpPr>
        <p:spPr>
          <a:xfrm>
            <a:off x="539550" y="1116000"/>
            <a:ext cx="8100000" cy="3262432"/>
          </a:xfrm>
          <a:prstGeom prst="rect">
            <a:avLst/>
          </a:prstGeom>
          <a:noFill/>
        </p:spPr>
        <p:txBody>
          <a:bodyPr wrap="square" lIns="0" tIns="0" rIns="0" bIns="0" rtlCol="0" anchor="t">
            <a:spAutoFit/>
          </a:bodyPr>
          <a:lstStyle/>
          <a:p>
            <a:pPr>
              <a:spcAft>
                <a:spcPts val="1800"/>
              </a:spcAft>
            </a:pPr>
            <a:r>
              <a:rPr lang="en-AU" dirty="0">
                <a:cs typeface="Calibri"/>
              </a:rPr>
              <a:t>Consultation feedback in 2024 included concerns raised by some providers about the use of ‘withdrawn EFTSL’ and ‘ongoing EFTSL’ in the unit completion rate calculation</a:t>
            </a:r>
          </a:p>
          <a:p>
            <a:pPr>
              <a:spcAft>
                <a:spcPts val="1800"/>
              </a:spcAft>
            </a:pPr>
            <a:r>
              <a:rPr lang="en-AU" dirty="0">
                <a:cs typeface="Calibri"/>
              </a:rPr>
              <a:t>In response to this feedback, the AGA tested alternative calculation methods</a:t>
            </a:r>
          </a:p>
          <a:p>
            <a:pPr>
              <a:spcAft>
                <a:spcPts val="1200"/>
              </a:spcAft>
            </a:pPr>
            <a:r>
              <a:rPr lang="en-AU" b="1" dirty="0">
                <a:cs typeface="Calibri"/>
              </a:rPr>
              <a:t>AGA recommendations supported by the TPS Advisory Board</a:t>
            </a:r>
            <a:r>
              <a:rPr lang="en-AU" dirty="0">
                <a:cs typeface="Calibri"/>
              </a:rPr>
              <a:t> for 2025:</a:t>
            </a:r>
          </a:p>
          <a:p>
            <a:pPr marL="285750" indent="-285750">
              <a:spcAft>
                <a:spcPts val="1200"/>
              </a:spcAft>
              <a:buFont typeface="Arial" panose="020B0604020202020204" pitchFamily="34" charset="0"/>
              <a:buChar char="•"/>
            </a:pPr>
            <a:r>
              <a:rPr lang="en-AU" b="1" dirty="0">
                <a:cs typeface="Calibri"/>
              </a:rPr>
              <a:t>Remove ‘withdrawn EFTSL’</a:t>
            </a:r>
            <a:r>
              <a:rPr lang="en-AU" dirty="0">
                <a:cs typeface="Calibri"/>
              </a:rPr>
              <a:t> from the calculation, as withdrawn students no longer qualify for TPS assistance following a closure</a:t>
            </a:r>
          </a:p>
          <a:p>
            <a:pPr marL="285750" indent="-285750">
              <a:spcAft>
                <a:spcPts val="1200"/>
              </a:spcAft>
              <a:buFont typeface="Arial" panose="020B0604020202020204" pitchFamily="34" charset="0"/>
              <a:buChar char="•"/>
            </a:pPr>
            <a:r>
              <a:rPr lang="en-AU" b="1" dirty="0">
                <a:cs typeface="Calibri"/>
              </a:rPr>
              <a:t>Maintain ‘ongoing EFTSL’</a:t>
            </a:r>
            <a:r>
              <a:rPr lang="en-AU" dirty="0">
                <a:cs typeface="Calibri"/>
              </a:rPr>
              <a:t> in the calculation. In the event of a closure, providers with a higher number of ongoing students pose a greater cost to the levy funds as it is students with incomplete units that are eligible for TPS assistance</a:t>
            </a:r>
          </a:p>
        </p:txBody>
      </p:sp>
      <p:grpSp>
        <p:nvGrpSpPr>
          <p:cNvPr id="10" name="Group 9">
            <a:extLst>
              <a:ext uri="{FF2B5EF4-FFF2-40B4-BE49-F238E27FC236}">
                <a16:creationId xmlns:a16="http://schemas.microsoft.com/office/drawing/2014/main" id="{9D73C926-064E-52AC-A8A1-DCC670C15DE3}"/>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11" name="Rectangle 10">
              <a:extLst>
                <a:ext uri="{FF2B5EF4-FFF2-40B4-BE49-F238E27FC236}">
                  <a16:creationId xmlns:a16="http://schemas.microsoft.com/office/drawing/2014/main" id="{5D7B08F4-3A07-23FF-EE6E-7395B213257B}"/>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14" name="Oval 13">
              <a:extLst>
                <a:ext uri="{FF2B5EF4-FFF2-40B4-BE49-F238E27FC236}">
                  <a16:creationId xmlns:a16="http://schemas.microsoft.com/office/drawing/2014/main" id="{3D9C4517-5358-6F69-9940-AD94009A20C7}"/>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Graphic 10">
              <a:extLst>
                <a:ext uri="{FF2B5EF4-FFF2-40B4-BE49-F238E27FC236}">
                  <a16:creationId xmlns:a16="http://schemas.microsoft.com/office/drawing/2014/main" id="{9F0D87D9-01FE-ECF8-3FA2-A68D5301B2F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grpSp>
        <p:nvGrpSpPr>
          <p:cNvPr id="3" name="Group 2">
            <a:extLst>
              <a:ext uri="{FF2B5EF4-FFF2-40B4-BE49-F238E27FC236}">
                <a16:creationId xmlns:a16="http://schemas.microsoft.com/office/drawing/2014/main" id="{95C8A9B9-9D84-970A-7E2B-92A72CAD62B5}"/>
              </a:ext>
              <a:ext uri="{C183D7F6-B498-43B3-948B-1728B52AA6E4}">
                <adec:decorative xmlns:adec="http://schemas.microsoft.com/office/drawing/2017/decorative" val="1"/>
              </a:ext>
            </a:extLst>
          </p:cNvPr>
          <p:cNvGrpSpPr/>
          <p:nvPr/>
        </p:nvGrpSpPr>
        <p:grpSpPr>
          <a:xfrm>
            <a:off x="8334770" y="1"/>
            <a:ext cx="672053" cy="1027616"/>
            <a:chOff x="8334770" y="1"/>
            <a:chExt cx="672053" cy="1027616"/>
          </a:xfrm>
        </p:grpSpPr>
        <p:sp>
          <p:nvSpPr>
            <p:cNvPr id="4" name="Flowchart: Off-page Connector 3">
              <a:extLst>
                <a:ext uri="{FF2B5EF4-FFF2-40B4-BE49-F238E27FC236}">
                  <a16:creationId xmlns:a16="http://schemas.microsoft.com/office/drawing/2014/main" id="{F2EC28F0-903C-04A9-DB1A-F5B203D9E260}"/>
                </a:ext>
              </a:extLst>
            </p:cNvPr>
            <p:cNvSpPr>
              <a:spLocks noChangeAspect="1"/>
            </p:cNvSpPr>
            <p:nvPr/>
          </p:nvSpPr>
          <p:spPr>
            <a:xfrm>
              <a:off x="8334770" y="1"/>
              <a:ext cx="672053" cy="1027616"/>
            </a:xfrm>
            <a:prstGeom prst="flowChartOffpageConnector">
              <a:avLst/>
            </a:prstGeom>
            <a:solidFill>
              <a:srgbClr val="E5AC0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Graphic 8">
              <a:extLst>
                <a:ext uri="{FF2B5EF4-FFF2-40B4-BE49-F238E27FC236}">
                  <a16:creationId xmlns:a16="http://schemas.microsoft.com/office/drawing/2014/main" id="{1841279D-43DB-39C1-6474-1A1BA6F2BEAC}"/>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73796" y="251459"/>
              <a:ext cx="594000" cy="524700"/>
            </a:xfrm>
            <a:prstGeom prst="rect">
              <a:avLst/>
            </a:prstGeom>
          </p:spPr>
        </p:pic>
      </p:grpSp>
    </p:spTree>
    <p:extLst>
      <p:ext uri="{BB962C8B-B14F-4D97-AF65-F5344CB8AC3E}">
        <p14:creationId xmlns:p14="http://schemas.microsoft.com/office/powerpoint/2010/main" val="3103571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B4F2A3-693A-5EE0-4F3B-E173C0F9E999}"/>
              </a:ext>
            </a:extLst>
          </p:cNvPr>
          <p:cNvSpPr txBox="1">
            <a:spLocks noGrp="1"/>
          </p:cNvSpPr>
          <p:nvPr>
            <p:ph type="title" idx="4294967295"/>
          </p:nvPr>
        </p:nvSpPr>
        <p:spPr>
          <a:xfrm>
            <a:off x="539550"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Completion Rate</a:t>
            </a:r>
          </a:p>
        </p:txBody>
      </p:sp>
      <p:sp>
        <p:nvSpPr>
          <p:cNvPr id="6" name="TextBox 5">
            <a:extLst>
              <a:ext uri="{FF2B5EF4-FFF2-40B4-BE49-F238E27FC236}">
                <a16:creationId xmlns:a16="http://schemas.microsoft.com/office/drawing/2014/main" id="{0CAD1359-BAD7-7547-F83E-65E3C0CF7E8A}"/>
              </a:ext>
            </a:extLst>
          </p:cNvPr>
          <p:cNvSpPr txBox="1"/>
          <p:nvPr/>
        </p:nvSpPr>
        <p:spPr>
          <a:xfrm>
            <a:off x="539550" y="1116000"/>
            <a:ext cx="8064000" cy="1061829"/>
          </a:xfrm>
          <a:prstGeom prst="rect">
            <a:avLst/>
          </a:prstGeom>
          <a:noFill/>
        </p:spPr>
        <p:txBody>
          <a:bodyPr wrap="square" lIns="0" tIns="0" rIns="0" bIns="0" rtlCol="0" anchor="t">
            <a:spAutoFit/>
          </a:bodyPr>
          <a:lstStyle/>
          <a:p>
            <a:pPr>
              <a:spcAft>
                <a:spcPts val="1800"/>
              </a:spcAft>
            </a:pPr>
            <a:r>
              <a:rPr lang="en-AU" dirty="0"/>
              <a:t>Low student unit completion rates are correlated with an increased likelihood of closure</a:t>
            </a:r>
          </a:p>
          <a:p>
            <a:pPr>
              <a:spcAft>
                <a:spcPts val="1800"/>
              </a:spcAft>
            </a:pPr>
            <a:r>
              <a:rPr lang="en-AU" dirty="0"/>
              <a:t>Unit completion rate percentage calculation:</a:t>
            </a:r>
          </a:p>
        </p:txBody>
      </p:sp>
      <p:sp>
        <p:nvSpPr>
          <p:cNvPr id="8" name="TextBox 7">
            <a:extLst>
              <a:ext uri="{FF2B5EF4-FFF2-40B4-BE49-F238E27FC236}">
                <a16:creationId xmlns:a16="http://schemas.microsoft.com/office/drawing/2014/main" id="{91F65056-0482-E8C6-1A75-36B50D95066C}"/>
              </a:ext>
            </a:extLst>
          </p:cNvPr>
          <p:cNvSpPr txBox="1"/>
          <p:nvPr/>
        </p:nvSpPr>
        <p:spPr>
          <a:xfrm>
            <a:off x="511495" y="3423293"/>
            <a:ext cx="7740000" cy="230832"/>
          </a:xfrm>
          <a:prstGeom prst="rect">
            <a:avLst/>
          </a:prstGeom>
          <a:noFill/>
        </p:spPr>
        <p:txBody>
          <a:bodyPr wrap="square" lIns="0" tIns="0" rIns="0" bIns="0" rtlCol="0" anchor="t">
            <a:spAutoFit/>
          </a:bodyPr>
          <a:lstStyle/>
          <a:p>
            <a:pPr>
              <a:spcAft>
                <a:spcPts val="1500"/>
              </a:spcAft>
            </a:pPr>
            <a:r>
              <a:rPr lang="en-AU" sz="1500" b="1"/>
              <a:t>EFTSL</a:t>
            </a:r>
            <a:r>
              <a:rPr lang="en-AU" sz="1500"/>
              <a:t>: Equivalent full-time student load for a year</a:t>
            </a:r>
          </a:p>
        </p:txBody>
      </p:sp>
      <p:grpSp>
        <p:nvGrpSpPr>
          <p:cNvPr id="17" name="Group 16">
            <a:extLst>
              <a:ext uri="{FF2B5EF4-FFF2-40B4-BE49-F238E27FC236}">
                <a16:creationId xmlns:a16="http://schemas.microsoft.com/office/drawing/2014/main" id="{C0190BE0-054C-E94A-1A85-AB73A36D2384}"/>
              </a:ext>
              <a:ext uri="{C183D7F6-B498-43B3-948B-1728B52AA6E4}">
                <adec:decorative xmlns:adec="http://schemas.microsoft.com/office/drawing/2017/decorative" val="1"/>
              </a:ext>
            </a:extLst>
          </p:cNvPr>
          <p:cNvGrpSpPr/>
          <p:nvPr/>
        </p:nvGrpSpPr>
        <p:grpSpPr>
          <a:xfrm>
            <a:off x="8334770" y="1"/>
            <a:ext cx="672053" cy="1027616"/>
            <a:chOff x="8334770" y="1"/>
            <a:chExt cx="672053" cy="1027616"/>
          </a:xfrm>
        </p:grpSpPr>
        <p:sp>
          <p:nvSpPr>
            <p:cNvPr id="10" name="Flowchart: Off-page Connector 9">
              <a:extLst>
                <a:ext uri="{FF2B5EF4-FFF2-40B4-BE49-F238E27FC236}">
                  <a16:creationId xmlns:a16="http://schemas.microsoft.com/office/drawing/2014/main" id="{2F1D0CCB-B870-FD89-14AA-A2C76A8DE7F4}"/>
                </a:ext>
              </a:extLst>
            </p:cNvPr>
            <p:cNvSpPr>
              <a:spLocks noChangeAspect="1"/>
            </p:cNvSpPr>
            <p:nvPr/>
          </p:nvSpPr>
          <p:spPr>
            <a:xfrm>
              <a:off x="8334770" y="1"/>
              <a:ext cx="672053" cy="1027616"/>
            </a:xfrm>
            <a:prstGeom prst="flowChartOffpageConnector">
              <a:avLst/>
            </a:prstGeom>
            <a:solidFill>
              <a:srgbClr val="E5AC0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4" name="Graphic 13">
              <a:extLst>
                <a:ext uri="{FF2B5EF4-FFF2-40B4-BE49-F238E27FC236}">
                  <a16:creationId xmlns:a16="http://schemas.microsoft.com/office/drawing/2014/main" id="{9435290C-6EF1-1CC1-D455-F70F24A0C34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73796" y="251459"/>
              <a:ext cx="594000" cy="524700"/>
            </a:xfrm>
            <a:prstGeom prst="rect">
              <a:avLst/>
            </a:prstGeom>
          </p:spPr>
        </p:pic>
      </p:grpSp>
      <p:grpSp>
        <p:nvGrpSpPr>
          <p:cNvPr id="28" name="Group 27" descr="Unit completion rate is calculated as 'Passed EFTSL' as a percentage of 'Passed EFTSL' plus 'Failed EFTSL' plus 'Ongoing EFTSL' plus 'Data Missing EFTSL'.">
            <a:extLst>
              <a:ext uri="{FF2B5EF4-FFF2-40B4-BE49-F238E27FC236}">
                <a16:creationId xmlns:a16="http://schemas.microsoft.com/office/drawing/2014/main" id="{F1DDB9AC-A196-9B7C-BF6F-4B6B5F26EACB}"/>
              </a:ext>
            </a:extLst>
          </p:cNvPr>
          <p:cNvGrpSpPr/>
          <p:nvPr/>
        </p:nvGrpSpPr>
        <p:grpSpPr>
          <a:xfrm>
            <a:off x="540000" y="2289815"/>
            <a:ext cx="7941287" cy="1009387"/>
            <a:chOff x="540000" y="1792800"/>
            <a:chExt cx="7941287" cy="1009387"/>
          </a:xfrm>
        </p:grpSpPr>
        <p:sp>
          <p:nvSpPr>
            <p:cNvPr id="18" name="TextBox 17">
              <a:extLst>
                <a:ext uri="{FF2B5EF4-FFF2-40B4-BE49-F238E27FC236}">
                  <a16:creationId xmlns:a16="http://schemas.microsoft.com/office/drawing/2014/main" id="{E4D4556E-A011-3011-DFAF-466E4499EFE0}"/>
                </a:ext>
              </a:extLst>
            </p:cNvPr>
            <p:cNvSpPr txBox="1"/>
            <p:nvPr/>
          </p:nvSpPr>
          <p:spPr>
            <a:xfrm>
              <a:off x="3055501" y="1798241"/>
              <a:ext cx="1676399" cy="384721"/>
            </a:xfrm>
            <a:prstGeom prst="rect">
              <a:avLst/>
            </a:prstGeom>
            <a:noFill/>
          </p:spPr>
          <p:txBody>
            <a:bodyPr wrap="square" rtlCol="0">
              <a:spAutoFit/>
            </a:bodyPr>
            <a:lstStyle/>
            <a:p>
              <a:pPr algn="ctr"/>
              <a:r>
                <a:rPr lang="en-AU" sz="1900"/>
                <a:t>Passed EFTSL</a:t>
              </a:r>
            </a:p>
          </p:txBody>
        </p:sp>
        <p:cxnSp>
          <p:nvCxnSpPr>
            <p:cNvPr id="20" name="Straight Connector 19">
              <a:extLst>
                <a:ext uri="{FF2B5EF4-FFF2-40B4-BE49-F238E27FC236}">
                  <a16:creationId xmlns:a16="http://schemas.microsoft.com/office/drawing/2014/main" id="{EAD67584-DDBF-0B06-255B-D704026D8D56}"/>
                </a:ext>
              </a:extLst>
            </p:cNvPr>
            <p:cNvCxnSpPr/>
            <p:nvPr/>
          </p:nvCxnSpPr>
          <p:spPr>
            <a:xfrm>
              <a:off x="818415" y="2269626"/>
              <a:ext cx="6150573"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FF6C66A3-D8A3-6ADD-38B9-190BF7C99FFB}"/>
                </a:ext>
              </a:extLst>
            </p:cNvPr>
            <p:cNvSpPr txBox="1"/>
            <p:nvPr/>
          </p:nvSpPr>
          <p:spPr>
            <a:xfrm>
              <a:off x="753148" y="2345466"/>
              <a:ext cx="6281109" cy="384721"/>
            </a:xfrm>
            <a:prstGeom prst="rect">
              <a:avLst/>
            </a:prstGeom>
            <a:noFill/>
          </p:spPr>
          <p:txBody>
            <a:bodyPr wrap="square" rtlCol="0">
              <a:spAutoFit/>
            </a:bodyPr>
            <a:lstStyle/>
            <a:p>
              <a:pPr algn="ctr"/>
              <a:r>
                <a:rPr lang="en-AU" sz="1900"/>
                <a:t>(Passed + Failed + Ongoing + Data missing EFTSL)</a:t>
              </a:r>
            </a:p>
          </p:txBody>
        </p:sp>
        <p:sp>
          <p:nvSpPr>
            <p:cNvPr id="24" name="TextBox 23">
              <a:extLst>
                <a:ext uri="{FF2B5EF4-FFF2-40B4-BE49-F238E27FC236}">
                  <a16:creationId xmlns:a16="http://schemas.microsoft.com/office/drawing/2014/main" id="{97F9B1FE-DA55-9BA6-B8E4-62E2CE5EF3AD}"/>
                </a:ext>
              </a:extLst>
            </p:cNvPr>
            <p:cNvSpPr txBox="1"/>
            <p:nvPr/>
          </p:nvSpPr>
          <p:spPr>
            <a:xfrm>
              <a:off x="7357110" y="2077265"/>
              <a:ext cx="1124177" cy="384721"/>
            </a:xfrm>
            <a:prstGeom prst="rect">
              <a:avLst/>
            </a:prstGeom>
            <a:noFill/>
          </p:spPr>
          <p:txBody>
            <a:bodyPr wrap="square" rtlCol="0">
              <a:spAutoFit/>
            </a:bodyPr>
            <a:lstStyle/>
            <a:p>
              <a:r>
                <a:rPr lang="en-AU" sz="1900"/>
                <a:t>X 100</a:t>
              </a:r>
            </a:p>
          </p:txBody>
        </p:sp>
        <p:sp>
          <p:nvSpPr>
            <p:cNvPr id="26" name="Left Bracket 25">
              <a:extLst>
                <a:ext uri="{FF2B5EF4-FFF2-40B4-BE49-F238E27FC236}">
                  <a16:creationId xmlns:a16="http://schemas.microsoft.com/office/drawing/2014/main" id="{467547F6-FD9C-BE1E-5220-3B11E696BF49}"/>
                </a:ext>
              </a:extLst>
            </p:cNvPr>
            <p:cNvSpPr/>
            <p:nvPr/>
          </p:nvSpPr>
          <p:spPr>
            <a:xfrm>
              <a:off x="540000" y="1794187"/>
              <a:ext cx="126000" cy="1008000"/>
            </a:xfrm>
            <a:prstGeom prst="leftBracket">
              <a:avLst>
                <a:gd name="adj" fmla="val 0"/>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27" name="Right Bracket 26">
              <a:extLst>
                <a:ext uri="{FF2B5EF4-FFF2-40B4-BE49-F238E27FC236}">
                  <a16:creationId xmlns:a16="http://schemas.microsoft.com/office/drawing/2014/main" id="{ACE8AF35-19F7-B884-255B-C72DE7E90E67}"/>
                </a:ext>
              </a:extLst>
            </p:cNvPr>
            <p:cNvSpPr/>
            <p:nvPr/>
          </p:nvSpPr>
          <p:spPr>
            <a:xfrm>
              <a:off x="7118711" y="1792800"/>
              <a:ext cx="126000" cy="1008000"/>
            </a:xfrm>
            <a:prstGeom prst="rightBracket">
              <a:avLst>
                <a:gd name="adj" fmla="val 0"/>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grpSp>
      <p:grpSp>
        <p:nvGrpSpPr>
          <p:cNvPr id="2" name="Group 1">
            <a:extLst>
              <a:ext uri="{FF2B5EF4-FFF2-40B4-BE49-F238E27FC236}">
                <a16:creationId xmlns:a16="http://schemas.microsoft.com/office/drawing/2014/main" id="{3D403DD4-B20C-53EA-B918-2455B1DF4189}"/>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7" name="Rectangle 6">
              <a:extLst>
                <a:ext uri="{FF2B5EF4-FFF2-40B4-BE49-F238E27FC236}">
                  <a16:creationId xmlns:a16="http://schemas.microsoft.com/office/drawing/2014/main" id="{706B808D-BB86-B8FD-A996-D559CC7C8BF9}"/>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11" name="Oval 10">
              <a:extLst>
                <a:ext uri="{FF2B5EF4-FFF2-40B4-BE49-F238E27FC236}">
                  <a16:creationId xmlns:a16="http://schemas.microsoft.com/office/drawing/2014/main" id="{6916BEB5-483F-CBC4-8B66-13C4C54A8DA5}"/>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2" name="Graphic 10">
              <a:extLst>
                <a:ext uri="{FF2B5EF4-FFF2-40B4-BE49-F238E27FC236}">
                  <a16:creationId xmlns:a16="http://schemas.microsoft.com/office/drawing/2014/main" id="{9304BC5D-8F5E-8EAC-1FD5-CF8FD2550B9D}"/>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19200" y="4650091"/>
              <a:ext cx="238264" cy="237600"/>
            </a:xfrm>
            <a:prstGeom prst="rect">
              <a:avLst/>
            </a:prstGeom>
          </p:spPr>
        </p:pic>
      </p:grpSp>
      <p:sp>
        <p:nvSpPr>
          <p:cNvPr id="3" name="TextBox 2">
            <a:extLst>
              <a:ext uri="{FF2B5EF4-FFF2-40B4-BE49-F238E27FC236}">
                <a16:creationId xmlns:a16="http://schemas.microsoft.com/office/drawing/2014/main" id="{69F48608-1406-805F-52ED-9127FD5BA9EB}"/>
              </a:ext>
            </a:extLst>
          </p:cNvPr>
          <p:cNvSpPr txBox="1"/>
          <p:nvPr/>
        </p:nvSpPr>
        <p:spPr>
          <a:xfrm>
            <a:off x="540000" y="3948352"/>
            <a:ext cx="8064000" cy="553998"/>
          </a:xfrm>
          <a:prstGeom prst="rect">
            <a:avLst/>
          </a:prstGeom>
          <a:noFill/>
        </p:spPr>
        <p:txBody>
          <a:bodyPr wrap="square" lIns="0" tIns="0" rIns="0" bIns="0" rtlCol="0" anchor="t">
            <a:spAutoFit/>
          </a:bodyPr>
          <a:lstStyle/>
          <a:p>
            <a:pPr>
              <a:spcAft>
                <a:spcPts val="1800"/>
              </a:spcAft>
            </a:pPr>
            <a:r>
              <a:rPr lang="en-AU" dirty="0"/>
              <a:t>‘Withdrawn EFTSL’ was included in the calculation denominator in previous years, but is recommended for removal in accordance with AGA and Board advice for 2025</a:t>
            </a:r>
          </a:p>
        </p:txBody>
      </p:sp>
    </p:spTree>
    <p:extLst>
      <p:ext uri="{BB962C8B-B14F-4D97-AF65-F5344CB8AC3E}">
        <p14:creationId xmlns:p14="http://schemas.microsoft.com/office/powerpoint/2010/main" val="376915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B4F2A3-693A-5EE0-4F3B-E173C0F9E999}"/>
              </a:ext>
            </a:extLst>
          </p:cNvPr>
          <p:cNvSpPr txBox="1">
            <a:spLocks noGrp="1"/>
          </p:cNvSpPr>
          <p:nvPr>
            <p:ph type="title" idx="4294967295"/>
          </p:nvPr>
        </p:nvSpPr>
        <p:spPr>
          <a:xfrm>
            <a:off x="539550"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Completion Rate</a:t>
            </a:r>
          </a:p>
        </p:txBody>
      </p:sp>
      <p:sp>
        <p:nvSpPr>
          <p:cNvPr id="6" name="TextBox 5">
            <a:extLst>
              <a:ext uri="{FF2B5EF4-FFF2-40B4-BE49-F238E27FC236}">
                <a16:creationId xmlns:a16="http://schemas.microsoft.com/office/drawing/2014/main" id="{0CAD1359-BAD7-7547-F83E-65E3C0CF7E8A}"/>
              </a:ext>
            </a:extLst>
          </p:cNvPr>
          <p:cNvSpPr txBox="1"/>
          <p:nvPr/>
        </p:nvSpPr>
        <p:spPr>
          <a:xfrm>
            <a:off x="539550" y="1116000"/>
            <a:ext cx="8064000" cy="276999"/>
          </a:xfrm>
          <a:prstGeom prst="rect">
            <a:avLst/>
          </a:prstGeom>
          <a:noFill/>
        </p:spPr>
        <p:txBody>
          <a:bodyPr wrap="square" lIns="0" tIns="0" rIns="0" bIns="0" rtlCol="0" anchor="t">
            <a:spAutoFit/>
          </a:bodyPr>
          <a:lstStyle/>
          <a:p>
            <a:pPr>
              <a:spcAft>
                <a:spcPts val="1200"/>
              </a:spcAft>
            </a:pPr>
            <a:r>
              <a:rPr lang="en-AU" dirty="0"/>
              <a:t>Proposed 2025 risk factor values unchanged from 2024 (and since 2023)</a:t>
            </a:r>
          </a:p>
        </p:txBody>
      </p:sp>
      <p:graphicFrame>
        <p:nvGraphicFramePr>
          <p:cNvPr id="14" name="Table 14">
            <a:extLst>
              <a:ext uri="{FF2B5EF4-FFF2-40B4-BE49-F238E27FC236}">
                <a16:creationId xmlns:a16="http://schemas.microsoft.com/office/drawing/2014/main" id="{DC4B2E6F-3A72-25AD-196A-1DC71DCE30E5}"/>
              </a:ext>
            </a:extLst>
          </p:cNvPr>
          <p:cNvGraphicFramePr>
            <a:graphicFrameLocks noGrp="1"/>
          </p:cNvGraphicFramePr>
          <p:nvPr>
            <p:extLst>
              <p:ext uri="{D42A27DB-BD31-4B8C-83A1-F6EECF244321}">
                <p14:modId xmlns:p14="http://schemas.microsoft.com/office/powerpoint/2010/main" val="3265331815"/>
              </p:ext>
            </p:extLst>
          </p:nvPr>
        </p:nvGraphicFramePr>
        <p:xfrm>
          <a:off x="539550" y="1597022"/>
          <a:ext cx="8064000" cy="2193600"/>
        </p:xfrm>
        <a:graphic>
          <a:graphicData uri="http://schemas.openxmlformats.org/drawingml/2006/table">
            <a:tbl>
              <a:tblPr firstRow="1" bandRow="1">
                <a:tableStyleId>{5C22544A-7EE6-4342-B048-85BDC9FD1C3A}</a:tableStyleId>
              </a:tblPr>
              <a:tblGrid>
                <a:gridCol w="1770114">
                  <a:extLst>
                    <a:ext uri="{9D8B030D-6E8A-4147-A177-3AD203B41FA5}">
                      <a16:colId xmlns:a16="http://schemas.microsoft.com/office/drawing/2014/main" val="3800551767"/>
                    </a:ext>
                  </a:extLst>
                </a:gridCol>
                <a:gridCol w="1382422">
                  <a:extLst>
                    <a:ext uri="{9D8B030D-6E8A-4147-A177-3AD203B41FA5}">
                      <a16:colId xmlns:a16="http://schemas.microsoft.com/office/drawing/2014/main" val="2122126274"/>
                    </a:ext>
                  </a:extLst>
                </a:gridCol>
                <a:gridCol w="1382422">
                  <a:extLst>
                    <a:ext uri="{9D8B030D-6E8A-4147-A177-3AD203B41FA5}">
                      <a16:colId xmlns:a16="http://schemas.microsoft.com/office/drawing/2014/main" val="326678553"/>
                    </a:ext>
                  </a:extLst>
                </a:gridCol>
                <a:gridCol w="1647568">
                  <a:extLst>
                    <a:ext uri="{9D8B030D-6E8A-4147-A177-3AD203B41FA5}">
                      <a16:colId xmlns:a16="http://schemas.microsoft.com/office/drawing/2014/main" val="2808741357"/>
                    </a:ext>
                  </a:extLst>
                </a:gridCol>
                <a:gridCol w="1881474">
                  <a:extLst>
                    <a:ext uri="{9D8B030D-6E8A-4147-A177-3AD203B41FA5}">
                      <a16:colId xmlns:a16="http://schemas.microsoft.com/office/drawing/2014/main" val="2017755870"/>
                    </a:ext>
                  </a:extLst>
                </a:gridCol>
              </a:tblGrid>
              <a:tr h="396000">
                <a:tc>
                  <a:txBody>
                    <a:bodyPr/>
                    <a:lstStyle/>
                    <a:p>
                      <a:pPr algn="l"/>
                      <a:r>
                        <a:rPr lang="en-AU" sz="1700" dirty="0"/>
                        <a:t>Completion rate percentage</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tc>
                  <a:txBody>
                    <a:bodyPr/>
                    <a:lstStyle/>
                    <a:p>
                      <a:pPr algn="ctr"/>
                      <a:r>
                        <a:rPr lang="en-AU" sz="1700" dirty="0"/>
                        <a:t>Risk factor value (2020)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tc>
                  <a:txBody>
                    <a:bodyPr/>
                    <a:lstStyle/>
                    <a:p>
                      <a:pPr algn="ctr"/>
                      <a:r>
                        <a:rPr lang="en-AU" sz="1700" dirty="0"/>
                        <a:t>Risk factor value (2022)</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tc>
                  <a:txBody>
                    <a:bodyPr/>
                    <a:lstStyle/>
                    <a:p>
                      <a:pPr algn="ctr"/>
                      <a:r>
                        <a:rPr lang="en-AU" sz="1700" dirty="0"/>
                        <a:t>Risk factor value (2023-24)</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700" dirty="0"/>
                        <a:t>Proposed risk factor value (2025)</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extLst>
                  <a:ext uri="{0D108BD9-81ED-4DB2-BD59-A6C34878D82A}">
                    <a16:rowId xmlns:a16="http://schemas.microsoft.com/office/drawing/2014/main" val="4020998688"/>
                  </a:ext>
                </a:extLst>
              </a:tr>
              <a:tr h="396000">
                <a:tc>
                  <a:txBody>
                    <a:bodyPr/>
                    <a:lstStyle/>
                    <a:p>
                      <a:r>
                        <a:rPr lang="en-AU" sz="1700" dirty="0"/>
                        <a:t>85% or higher</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algn="ctr"/>
                      <a:r>
                        <a:rPr lang="en-AU" sz="1700"/>
                        <a:t>0.0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algn="ctr"/>
                      <a:r>
                        <a:rPr lang="en-AU" sz="1700"/>
                        <a:t>0.0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algn="ctr"/>
                      <a:r>
                        <a:rPr lang="en-AU" sz="1700" dirty="0"/>
                        <a:t>0.0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algn="ctr"/>
                      <a:r>
                        <a:rPr lang="en-AU" sz="1700"/>
                        <a:t>0.0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extLst>
                  <a:ext uri="{0D108BD9-81ED-4DB2-BD59-A6C34878D82A}">
                    <a16:rowId xmlns:a16="http://schemas.microsoft.com/office/drawing/2014/main" val="1387229349"/>
                  </a:ext>
                </a:extLst>
              </a:tr>
              <a:tr h="396000">
                <a:tc>
                  <a:txBody>
                    <a:bodyPr/>
                    <a:lstStyle/>
                    <a:p>
                      <a:r>
                        <a:rPr lang="en-AU" sz="1700"/>
                        <a:t>60% to &lt;85%</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algn="ctr"/>
                      <a:r>
                        <a:rPr lang="en-AU" sz="1700"/>
                        <a:t>0.0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algn="ctr"/>
                      <a:r>
                        <a:rPr lang="en-AU" sz="1700"/>
                        <a:t>0.0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algn="ctr"/>
                      <a:r>
                        <a:rPr lang="en-AU" sz="1700" dirty="0"/>
                        <a:t>1.0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algn="ctr"/>
                      <a:r>
                        <a:rPr lang="en-AU" sz="1700"/>
                        <a:t>1.0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extLst>
                  <a:ext uri="{0D108BD9-81ED-4DB2-BD59-A6C34878D82A}">
                    <a16:rowId xmlns:a16="http://schemas.microsoft.com/office/drawing/2014/main" val="3108736674"/>
                  </a:ext>
                </a:extLst>
              </a:tr>
              <a:tr h="396000">
                <a:tc>
                  <a:txBody>
                    <a:bodyPr/>
                    <a:lstStyle/>
                    <a:p>
                      <a:r>
                        <a:rPr lang="en-AU" sz="1700"/>
                        <a:t>35% to &lt;60%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algn="ctr"/>
                      <a:r>
                        <a:rPr lang="en-AU" sz="1700"/>
                        <a:t>3.5</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algn="ctr"/>
                      <a:r>
                        <a:rPr lang="en-AU" sz="1700"/>
                        <a:t>1.7</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algn="ctr"/>
                      <a:r>
                        <a:rPr lang="en-AU" sz="1700"/>
                        <a:t>2.5</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algn="ctr"/>
                      <a:r>
                        <a:rPr lang="en-AU" sz="1700" dirty="0"/>
                        <a:t>2.5</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extLst>
                  <a:ext uri="{0D108BD9-81ED-4DB2-BD59-A6C34878D82A}">
                    <a16:rowId xmlns:a16="http://schemas.microsoft.com/office/drawing/2014/main" val="2961363851"/>
                  </a:ext>
                </a:extLst>
              </a:tr>
              <a:tr h="396000">
                <a:tc>
                  <a:txBody>
                    <a:bodyPr/>
                    <a:lstStyle/>
                    <a:p>
                      <a:r>
                        <a:rPr lang="en-AU" sz="1700"/>
                        <a:t>0% to &lt;35%</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algn="ctr"/>
                      <a:r>
                        <a:rPr lang="en-AU" sz="1700"/>
                        <a:t>5.5</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algn="ctr"/>
                      <a:r>
                        <a:rPr lang="en-AU" sz="1700"/>
                        <a:t>2.7</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algn="ctr"/>
                      <a:r>
                        <a:rPr lang="en-AU" sz="1700"/>
                        <a:t>3.5</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algn="ctr"/>
                      <a:r>
                        <a:rPr lang="en-AU" sz="1700" dirty="0"/>
                        <a:t>3.5</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extLst>
                  <a:ext uri="{0D108BD9-81ED-4DB2-BD59-A6C34878D82A}">
                    <a16:rowId xmlns:a16="http://schemas.microsoft.com/office/drawing/2014/main" val="260655323"/>
                  </a:ext>
                </a:extLst>
              </a:tr>
            </a:tbl>
          </a:graphicData>
        </a:graphic>
      </p:graphicFrame>
      <p:grpSp>
        <p:nvGrpSpPr>
          <p:cNvPr id="8" name="Group 7">
            <a:extLst>
              <a:ext uri="{FF2B5EF4-FFF2-40B4-BE49-F238E27FC236}">
                <a16:creationId xmlns:a16="http://schemas.microsoft.com/office/drawing/2014/main" id="{BA11D1F6-27CF-6B76-6C33-648F2ABFDA9A}"/>
              </a:ext>
              <a:ext uri="{C183D7F6-B498-43B3-948B-1728B52AA6E4}">
                <adec:decorative xmlns:adec="http://schemas.microsoft.com/office/drawing/2017/decorative" val="1"/>
              </a:ext>
            </a:extLst>
          </p:cNvPr>
          <p:cNvGrpSpPr/>
          <p:nvPr/>
        </p:nvGrpSpPr>
        <p:grpSpPr>
          <a:xfrm>
            <a:off x="8334770" y="1"/>
            <a:ext cx="672053" cy="1027616"/>
            <a:chOff x="8334770" y="1"/>
            <a:chExt cx="672053" cy="1027616"/>
          </a:xfrm>
        </p:grpSpPr>
        <p:sp>
          <p:nvSpPr>
            <p:cNvPr id="2" name="Flowchart: Off-page Connector 1">
              <a:extLst>
                <a:ext uri="{FF2B5EF4-FFF2-40B4-BE49-F238E27FC236}">
                  <a16:creationId xmlns:a16="http://schemas.microsoft.com/office/drawing/2014/main" id="{C5CCB5BE-85FE-ECC4-CE56-1A1D0C37898E}"/>
                </a:ext>
              </a:extLst>
            </p:cNvPr>
            <p:cNvSpPr>
              <a:spLocks noChangeAspect="1"/>
            </p:cNvSpPr>
            <p:nvPr/>
          </p:nvSpPr>
          <p:spPr>
            <a:xfrm>
              <a:off x="8334770" y="1"/>
              <a:ext cx="672053" cy="1027616"/>
            </a:xfrm>
            <a:prstGeom prst="flowChartOffpageConnector">
              <a:avLst/>
            </a:prstGeom>
            <a:solidFill>
              <a:srgbClr val="E5AC0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Graphic 6">
              <a:extLst>
                <a:ext uri="{FF2B5EF4-FFF2-40B4-BE49-F238E27FC236}">
                  <a16:creationId xmlns:a16="http://schemas.microsoft.com/office/drawing/2014/main" id="{AF2987E6-0638-C099-D316-DB16151D0DA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73796" y="251459"/>
              <a:ext cx="594000" cy="524700"/>
            </a:xfrm>
            <a:prstGeom prst="rect">
              <a:avLst/>
            </a:prstGeom>
          </p:spPr>
        </p:pic>
      </p:grpSp>
      <p:grpSp>
        <p:nvGrpSpPr>
          <p:cNvPr id="10" name="Group 9">
            <a:extLst>
              <a:ext uri="{FF2B5EF4-FFF2-40B4-BE49-F238E27FC236}">
                <a16:creationId xmlns:a16="http://schemas.microsoft.com/office/drawing/2014/main" id="{05E2A24A-9FB6-F2C3-431C-C793BFEA1C56}"/>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11" name="Rectangle 10">
              <a:extLst>
                <a:ext uri="{FF2B5EF4-FFF2-40B4-BE49-F238E27FC236}">
                  <a16:creationId xmlns:a16="http://schemas.microsoft.com/office/drawing/2014/main" id="{D22F1845-EBFC-3C0F-A75E-08270A2A38C3}"/>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12" name="Oval 11">
              <a:extLst>
                <a:ext uri="{FF2B5EF4-FFF2-40B4-BE49-F238E27FC236}">
                  <a16:creationId xmlns:a16="http://schemas.microsoft.com/office/drawing/2014/main" id="{4FF8DE65-FE8B-5EC2-9271-8B93F7B95CFF}"/>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3" name="Graphic 10">
              <a:extLst>
                <a:ext uri="{FF2B5EF4-FFF2-40B4-BE49-F238E27FC236}">
                  <a16:creationId xmlns:a16="http://schemas.microsoft.com/office/drawing/2014/main" id="{38E43880-541B-5C9A-1A30-5AD8FE04925E}"/>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2436889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649C1FB-61AF-8256-55AB-3E274C316002}"/>
              </a:ext>
              <a:ext uri="{C183D7F6-B498-43B3-948B-1728B52AA6E4}">
                <adec:decorative xmlns:adec="http://schemas.microsoft.com/office/drawing/2017/decorative" val="1"/>
              </a:ext>
            </a:extLst>
          </p:cNvPr>
          <p:cNvSpPr/>
          <p:nvPr/>
        </p:nvSpPr>
        <p:spPr>
          <a:xfrm>
            <a:off x="-1" y="0"/>
            <a:ext cx="9144001" cy="4667794"/>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5" name="Group 4">
            <a:extLst>
              <a:ext uri="{FF2B5EF4-FFF2-40B4-BE49-F238E27FC236}">
                <a16:creationId xmlns:a16="http://schemas.microsoft.com/office/drawing/2014/main" id="{7D35CCDC-A978-DA04-55B7-DB429D01DEA3}"/>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6" name="Rectangle 5">
              <a:extLst>
                <a:ext uri="{FF2B5EF4-FFF2-40B4-BE49-F238E27FC236}">
                  <a16:creationId xmlns:a16="http://schemas.microsoft.com/office/drawing/2014/main" id="{B45105F8-17B9-1575-9B22-EC03E1CD9B20}"/>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7" name="Oval 6">
              <a:extLst>
                <a:ext uri="{FF2B5EF4-FFF2-40B4-BE49-F238E27FC236}">
                  <a16:creationId xmlns:a16="http://schemas.microsoft.com/office/drawing/2014/main" id="{92BCA3AF-5533-4BE7-02A8-5D5D712E21BA}"/>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Graphic 10">
              <a:extLst>
                <a:ext uri="{FF2B5EF4-FFF2-40B4-BE49-F238E27FC236}">
                  <a16:creationId xmlns:a16="http://schemas.microsoft.com/office/drawing/2014/main" id="{E27DD141-7E72-2FC5-219B-4AC794B3522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
        <p:nvSpPr>
          <p:cNvPr id="12" name="Title 3">
            <a:extLst>
              <a:ext uri="{FF2B5EF4-FFF2-40B4-BE49-F238E27FC236}">
                <a16:creationId xmlns:a16="http://schemas.microsoft.com/office/drawing/2014/main" id="{4312451A-3931-0591-6792-E66D4D556FD8}"/>
              </a:ext>
            </a:extLst>
          </p:cNvPr>
          <p:cNvSpPr txBox="1">
            <a:spLocks noGrp="1"/>
          </p:cNvSpPr>
          <p:nvPr>
            <p:ph type="title" idx="4294967295"/>
          </p:nvPr>
        </p:nvSpPr>
        <p:spPr>
          <a:xfrm>
            <a:off x="826488" y="2143244"/>
            <a:ext cx="7707912" cy="49244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3200" b="1" i="0" u="none" strike="noStrike" kern="1200" cap="none" spc="0" normalizeH="0" baseline="0" noProof="0" dirty="0">
                <a:ln>
                  <a:noFill/>
                </a:ln>
                <a:solidFill>
                  <a:schemeClr val="bg1"/>
                </a:solidFill>
                <a:effectLst/>
                <a:uLnTx/>
                <a:uFillTx/>
                <a:latin typeface="+mn-lt"/>
                <a:ea typeface="+mn-ea"/>
                <a:cs typeface="+mn-cs"/>
              </a:rPr>
              <a:t>Tuition Protection Service (TPS)</a:t>
            </a:r>
            <a:endParaRPr kumimoji="0" lang="en-AU" sz="2400" b="1" i="0" u="none" strike="noStrike" kern="1200" cap="none" spc="0" normalizeH="0" baseline="0" noProof="0" dirty="0">
              <a:ln>
                <a:noFill/>
              </a:ln>
              <a:solidFill>
                <a:schemeClr val="bg1"/>
              </a:solidFill>
              <a:effectLst/>
              <a:uLnTx/>
              <a:uFillTx/>
              <a:latin typeface="+mn-lt"/>
              <a:ea typeface="+mn-ea"/>
              <a:cs typeface="+mn-cs"/>
            </a:endParaRPr>
          </a:p>
        </p:txBody>
      </p:sp>
      <p:sp>
        <p:nvSpPr>
          <p:cNvPr id="14" name="Title 3">
            <a:extLst>
              <a:ext uri="{FF2B5EF4-FFF2-40B4-BE49-F238E27FC236}">
                <a16:creationId xmlns:a16="http://schemas.microsoft.com/office/drawing/2014/main" id="{EF6A9615-FAA7-4759-4663-C5F12F2878A3}"/>
              </a:ext>
            </a:extLst>
          </p:cNvPr>
          <p:cNvSpPr txBox="1">
            <a:spLocks/>
          </p:cNvSpPr>
          <p:nvPr/>
        </p:nvSpPr>
        <p:spPr>
          <a:xfrm>
            <a:off x="826488" y="2635687"/>
            <a:ext cx="7707912" cy="36933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defTabSz="914400">
              <a:lnSpc>
                <a:spcPct val="100000"/>
              </a:lnSpc>
              <a:spcBef>
                <a:spcPts val="0"/>
              </a:spcBef>
              <a:spcAft>
                <a:spcPts val="200"/>
              </a:spcAft>
              <a:defRPr/>
            </a:pPr>
            <a:r>
              <a:rPr lang="en-AU" sz="2400" b="1" dirty="0">
                <a:solidFill>
                  <a:schemeClr val="bg1"/>
                </a:solidFill>
                <a:latin typeface="+mn-lt"/>
                <a:ea typeface="+mn-ea"/>
                <a:cs typeface="+mn-cs"/>
              </a:rPr>
              <a:t>TPS Director, team and Advisory Board</a:t>
            </a:r>
          </a:p>
        </p:txBody>
      </p:sp>
    </p:spTree>
    <p:extLst>
      <p:ext uri="{BB962C8B-B14F-4D97-AF65-F5344CB8AC3E}">
        <p14:creationId xmlns:p14="http://schemas.microsoft.com/office/powerpoint/2010/main" val="33545844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1865FCF-3FAE-ED7D-AAF9-8D6705DA0546}"/>
              </a:ext>
            </a:extLst>
          </p:cNvPr>
          <p:cNvSpPr txBox="1">
            <a:spLocks noGrp="1"/>
          </p:cNvSpPr>
          <p:nvPr>
            <p:ph type="title" idx="4294967295"/>
          </p:nvPr>
        </p:nvSpPr>
        <p:spPr>
          <a:xfrm>
            <a:off x="539551"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Non-Compliance History and Registration Renewal</a:t>
            </a:r>
          </a:p>
        </p:txBody>
      </p:sp>
      <p:sp>
        <p:nvSpPr>
          <p:cNvPr id="3" name="TextBox 2">
            <a:extLst>
              <a:ext uri="{FF2B5EF4-FFF2-40B4-BE49-F238E27FC236}">
                <a16:creationId xmlns:a16="http://schemas.microsoft.com/office/drawing/2014/main" id="{29B22391-4C2C-639C-60DB-925218729432}"/>
              </a:ext>
            </a:extLst>
          </p:cNvPr>
          <p:cNvSpPr txBox="1"/>
          <p:nvPr/>
        </p:nvSpPr>
        <p:spPr>
          <a:xfrm>
            <a:off x="539550" y="1116000"/>
            <a:ext cx="8064000" cy="3185487"/>
          </a:xfrm>
          <a:prstGeom prst="rect">
            <a:avLst/>
          </a:prstGeom>
          <a:noFill/>
        </p:spPr>
        <p:txBody>
          <a:bodyPr wrap="square" lIns="0" tIns="0" rIns="0" bIns="0" rtlCol="0" anchor="t">
            <a:spAutoFit/>
          </a:bodyPr>
          <a:lstStyle/>
          <a:p>
            <a:pPr>
              <a:spcAft>
                <a:spcPts val="2400"/>
              </a:spcAft>
            </a:pPr>
            <a:r>
              <a:rPr lang="en-AU"/>
              <a:t>Assesses the risk of a provider based on their </a:t>
            </a:r>
            <a:r>
              <a:rPr lang="en-AU" b="1"/>
              <a:t>history of non-compliance and lack of risk management practices</a:t>
            </a:r>
          </a:p>
          <a:p>
            <a:pPr>
              <a:spcAft>
                <a:spcPts val="300"/>
              </a:spcAft>
            </a:pPr>
            <a:r>
              <a:rPr lang="en-AU" b="1"/>
              <a:t>Non-compliance history</a:t>
            </a:r>
          </a:p>
          <a:p>
            <a:pPr marL="285750" indent="-285750">
              <a:spcAft>
                <a:spcPts val="2400"/>
              </a:spcAft>
              <a:buFont typeface="Arial" panose="020B0604020202020204" pitchFamily="34" charset="0"/>
              <a:buChar char="•"/>
            </a:pPr>
            <a:r>
              <a:rPr lang="en-AU"/>
              <a:t>Penalises providers for </a:t>
            </a:r>
            <a:r>
              <a:rPr lang="en-US" altLang="zh-CN" kern="0">
                <a:ea typeface="宋体"/>
                <a:cs typeface="Arial"/>
                <a:sym typeface="Calibri" pitchFamily="34" charset="0"/>
              </a:rPr>
              <a:t>a late payment history of the relevant levy and annual registration provider charges over the previous 3 years (i.e. 2022-2024)</a:t>
            </a:r>
          </a:p>
          <a:p>
            <a:pPr>
              <a:spcAft>
                <a:spcPts val="300"/>
              </a:spcAft>
            </a:pPr>
            <a:r>
              <a:rPr lang="en-US" altLang="zh-CN" b="1" kern="0">
                <a:ea typeface="宋体"/>
                <a:cs typeface="Arial"/>
                <a:sym typeface="Calibri" pitchFamily="34" charset="0"/>
              </a:rPr>
              <a:t>Registration renewal</a:t>
            </a:r>
          </a:p>
          <a:p>
            <a:pPr marL="285750" indent="-285750">
              <a:spcAft>
                <a:spcPts val="2400"/>
              </a:spcAft>
              <a:buFont typeface="Arial" panose="020B0604020202020204" pitchFamily="34" charset="0"/>
              <a:buChar char="•"/>
            </a:pPr>
            <a:r>
              <a:rPr lang="en-US" altLang="zh-CN" kern="0">
                <a:ea typeface="宋体"/>
                <a:cs typeface="Arial"/>
                <a:sym typeface="Calibri" pitchFamily="34" charset="0"/>
              </a:rPr>
              <a:t>Penalises providers that applied for renewal of its registration and, </a:t>
            </a:r>
            <a:r>
              <a:rPr lang="en-US" altLang="zh-CN" b="1" kern="0">
                <a:ea typeface="宋体"/>
                <a:cs typeface="Arial"/>
                <a:sym typeface="Calibri" pitchFamily="34" charset="0"/>
              </a:rPr>
              <a:t>for risk management reasons</a:t>
            </a:r>
            <a:r>
              <a:rPr lang="en-US" altLang="zh-CN" kern="0">
                <a:ea typeface="宋体"/>
                <a:cs typeface="Arial"/>
                <a:sym typeface="Calibri" pitchFamily="34" charset="0"/>
              </a:rPr>
              <a:t>, had its registration renewed for a period less than the maximum allowable</a:t>
            </a:r>
          </a:p>
        </p:txBody>
      </p:sp>
      <p:grpSp>
        <p:nvGrpSpPr>
          <p:cNvPr id="15" name="Group 14">
            <a:extLst>
              <a:ext uri="{FF2B5EF4-FFF2-40B4-BE49-F238E27FC236}">
                <a16:creationId xmlns:a16="http://schemas.microsoft.com/office/drawing/2014/main" id="{ACAA5BCD-3EC8-0221-C4AB-C9647FE710E5}"/>
              </a:ext>
              <a:ext uri="{C183D7F6-B498-43B3-948B-1728B52AA6E4}">
                <adec:decorative xmlns:adec="http://schemas.microsoft.com/office/drawing/2017/decorative" val="1"/>
              </a:ext>
            </a:extLst>
          </p:cNvPr>
          <p:cNvGrpSpPr/>
          <p:nvPr/>
        </p:nvGrpSpPr>
        <p:grpSpPr>
          <a:xfrm>
            <a:off x="8334770" y="1"/>
            <a:ext cx="672053" cy="1027616"/>
            <a:chOff x="8334770" y="1"/>
            <a:chExt cx="672053" cy="1027616"/>
          </a:xfrm>
        </p:grpSpPr>
        <p:sp>
          <p:nvSpPr>
            <p:cNvPr id="4" name="Flowchart: Off-page Connector 3">
              <a:extLst>
                <a:ext uri="{FF2B5EF4-FFF2-40B4-BE49-F238E27FC236}">
                  <a16:creationId xmlns:a16="http://schemas.microsoft.com/office/drawing/2014/main" id="{E4DFE919-52A4-F1A4-C18F-0644B965F947}"/>
                </a:ext>
              </a:extLst>
            </p:cNvPr>
            <p:cNvSpPr>
              <a:spLocks noChangeAspect="1"/>
            </p:cNvSpPr>
            <p:nvPr/>
          </p:nvSpPr>
          <p:spPr>
            <a:xfrm>
              <a:off x="8334770" y="1"/>
              <a:ext cx="672053" cy="1027616"/>
            </a:xfrm>
            <a:prstGeom prst="flowChartOffpageConnector">
              <a:avLst/>
            </a:prstGeom>
            <a:solidFill>
              <a:schemeClr val="accent3">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4" name="Graphic 13" descr="Clipboard Partially Crossed with solid fill">
              <a:extLst>
                <a:ext uri="{FF2B5EF4-FFF2-40B4-BE49-F238E27FC236}">
                  <a16:creationId xmlns:a16="http://schemas.microsoft.com/office/drawing/2014/main" id="{47937691-B414-0A1F-E717-96EB70A9A1F6}"/>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5654" t="6766" r="15481" b="6421"/>
            <a:stretch/>
          </p:blipFill>
          <p:spPr>
            <a:xfrm>
              <a:off x="8456612" y="243809"/>
              <a:ext cx="428367" cy="540000"/>
            </a:xfrm>
            <a:prstGeom prst="rect">
              <a:avLst/>
            </a:prstGeom>
          </p:spPr>
        </p:pic>
      </p:grpSp>
      <p:grpSp>
        <p:nvGrpSpPr>
          <p:cNvPr id="6" name="Group 5">
            <a:extLst>
              <a:ext uri="{FF2B5EF4-FFF2-40B4-BE49-F238E27FC236}">
                <a16:creationId xmlns:a16="http://schemas.microsoft.com/office/drawing/2014/main" id="{3DF4C718-A3C9-F5D9-0F28-5445EE6E7258}"/>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7" name="Rectangle 6">
              <a:extLst>
                <a:ext uri="{FF2B5EF4-FFF2-40B4-BE49-F238E27FC236}">
                  <a16:creationId xmlns:a16="http://schemas.microsoft.com/office/drawing/2014/main" id="{3B9E9E9B-FE4F-67B0-2BE0-9FE11EE23D66}"/>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10" name="Oval 9">
              <a:extLst>
                <a:ext uri="{FF2B5EF4-FFF2-40B4-BE49-F238E27FC236}">
                  <a16:creationId xmlns:a16="http://schemas.microsoft.com/office/drawing/2014/main" id="{890FE395-9EB4-96C4-5B4C-BE9667869B84}"/>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Graphic 10">
              <a:extLst>
                <a:ext uri="{FF2B5EF4-FFF2-40B4-BE49-F238E27FC236}">
                  <a16:creationId xmlns:a16="http://schemas.microsoft.com/office/drawing/2014/main" id="{C9B9BD52-F35F-392C-1F09-3CFAF239286D}"/>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160063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1865FCF-3FAE-ED7D-AAF9-8D6705DA0546}"/>
              </a:ext>
            </a:extLst>
          </p:cNvPr>
          <p:cNvSpPr txBox="1">
            <a:spLocks noGrp="1"/>
          </p:cNvSpPr>
          <p:nvPr>
            <p:ph type="title" idx="4294967295"/>
          </p:nvPr>
        </p:nvSpPr>
        <p:spPr>
          <a:xfrm>
            <a:off x="539551"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Non-Compliance History and Registration Renewal</a:t>
            </a:r>
          </a:p>
        </p:txBody>
      </p:sp>
      <p:graphicFrame>
        <p:nvGraphicFramePr>
          <p:cNvPr id="4" name="Table 4">
            <a:extLst>
              <a:ext uri="{FF2B5EF4-FFF2-40B4-BE49-F238E27FC236}">
                <a16:creationId xmlns:a16="http://schemas.microsoft.com/office/drawing/2014/main" id="{CDC3256E-DC00-4606-A83C-EAD1BDB9B5F5}"/>
              </a:ext>
            </a:extLst>
          </p:cNvPr>
          <p:cNvGraphicFramePr>
            <a:graphicFrameLocks noGrp="1"/>
          </p:cNvGraphicFramePr>
          <p:nvPr>
            <p:extLst>
              <p:ext uri="{D42A27DB-BD31-4B8C-83A1-F6EECF244321}">
                <p14:modId xmlns:p14="http://schemas.microsoft.com/office/powerpoint/2010/main" val="2266010541"/>
              </p:ext>
            </p:extLst>
          </p:nvPr>
        </p:nvGraphicFramePr>
        <p:xfrm>
          <a:off x="540000" y="1502857"/>
          <a:ext cx="8055260" cy="3142560"/>
        </p:xfrm>
        <a:graphic>
          <a:graphicData uri="http://schemas.openxmlformats.org/drawingml/2006/table">
            <a:tbl>
              <a:tblPr firstRow="1" bandRow="1">
                <a:tableStyleId>{5C22544A-7EE6-4342-B048-85BDC9FD1C3A}</a:tableStyleId>
              </a:tblPr>
              <a:tblGrid>
                <a:gridCol w="4583793">
                  <a:extLst>
                    <a:ext uri="{9D8B030D-6E8A-4147-A177-3AD203B41FA5}">
                      <a16:colId xmlns:a16="http://schemas.microsoft.com/office/drawing/2014/main" val="3210531022"/>
                    </a:ext>
                  </a:extLst>
                </a:gridCol>
                <a:gridCol w="1584435">
                  <a:extLst>
                    <a:ext uri="{9D8B030D-6E8A-4147-A177-3AD203B41FA5}">
                      <a16:colId xmlns:a16="http://schemas.microsoft.com/office/drawing/2014/main" val="3698033848"/>
                    </a:ext>
                  </a:extLst>
                </a:gridCol>
                <a:gridCol w="1887032">
                  <a:extLst>
                    <a:ext uri="{9D8B030D-6E8A-4147-A177-3AD203B41FA5}">
                      <a16:colId xmlns:a16="http://schemas.microsoft.com/office/drawing/2014/main" val="1227897729"/>
                    </a:ext>
                  </a:extLst>
                </a:gridCol>
              </a:tblGrid>
              <a:tr h="558924">
                <a:tc>
                  <a:txBody>
                    <a:bodyPr/>
                    <a:lstStyle/>
                    <a:p>
                      <a:pPr algn="l"/>
                      <a:r>
                        <a:rPr lang="en-AU" sz="1700" dirty="0"/>
                        <a:t>Non-compliance history and registration renewal</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700" dirty="0"/>
                        <a:t>Risk factor value (2022-24)</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700" dirty="0"/>
                        <a:t>Proposed risk factor value (2025)</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extLst>
                  <a:ext uri="{0D108BD9-81ED-4DB2-BD59-A6C34878D82A}">
                    <a16:rowId xmlns:a16="http://schemas.microsoft.com/office/drawing/2014/main" val="169560607"/>
                  </a:ext>
                </a:extLst>
              </a:tr>
              <a:tr h="342000">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600" b="0" dirty="0"/>
                        <a:t>Weighted late payment measure of </a:t>
                      </a:r>
                      <a:r>
                        <a:rPr lang="en-AU" sz="1600" b="1" dirty="0"/>
                        <a:t>30 days or more </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600" b="0" dirty="0"/>
                        <a:t>2.0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600" b="0" dirty="0"/>
                        <a:t>2.0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extLst>
                  <a:ext uri="{0D108BD9-81ED-4DB2-BD59-A6C34878D82A}">
                    <a16:rowId xmlns:a16="http://schemas.microsoft.com/office/drawing/2014/main" val="3939883197"/>
                  </a:ext>
                </a:extLst>
              </a:tr>
              <a:tr h="342000">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600" b="0" dirty="0"/>
                        <a:t>Weighted late payment measure of </a:t>
                      </a:r>
                      <a:r>
                        <a:rPr lang="en-AU" sz="1600" b="1" dirty="0"/>
                        <a:t>15 to &gt;30 days</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600" b="0" dirty="0"/>
                        <a:t>0.9</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600" b="0" dirty="0"/>
                        <a:t>0.9</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extLst>
                  <a:ext uri="{0D108BD9-81ED-4DB2-BD59-A6C34878D82A}">
                    <a16:rowId xmlns:a16="http://schemas.microsoft.com/office/drawing/2014/main" val="1294747023"/>
                  </a:ext>
                </a:extLst>
              </a:tr>
              <a:tr h="342000">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600" b="0" dirty="0"/>
                        <a:t>Weighted late payment measure of </a:t>
                      </a:r>
                      <a:r>
                        <a:rPr lang="en-AU" sz="1600" b="1" dirty="0"/>
                        <a:t>1 to &gt;15 days</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600" b="0" dirty="0"/>
                        <a:t>0.7</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600" b="0" dirty="0"/>
                        <a:t>0.7</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extLst>
                  <a:ext uri="{0D108BD9-81ED-4DB2-BD59-A6C34878D82A}">
                    <a16:rowId xmlns:a16="http://schemas.microsoft.com/office/drawing/2014/main" val="3292346007"/>
                  </a:ext>
                </a:extLst>
              </a:tr>
              <a:tr h="342000">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600" b="0" dirty="0"/>
                        <a:t>Weighted late payment measure of </a:t>
                      </a:r>
                      <a:r>
                        <a:rPr lang="en-AU" sz="1600" b="1" dirty="0"/>
                        <a:t>&gt;1 day</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600" b="0"/>
                        <a:t>0.0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600" b="0" dirty="0"/>
                        <a:t>0.0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extLst>
                  <a:ext uri="{0D108BD9-81ED-4DB2-BD59-A6C34878D82A}">
                    <a16:rowId xmlns:a16="http://schemas.microsoft.com/office/drawing/2014/main" val="2551890705"/>
                  </a:ext>
                </a:extLst>
              </a:tr>
              <a:tr h="342000">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600" b="1" dirty="0"/>
                        <a:t>PLUS</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AU" sz="1600" b="0" dirty="0"/>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AU" sz="1600" b="0" dirty="0"/>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extLst>
                  <a:ext uri="{0D108BD9-81ED-4DB2-BD59-A6C34878D82A}">
                    <a16:rowId xmlns:a16="http://schemas.microsoft.com/office/drawing/2014/main" val="3841743279"/>
                  </a:ext>
                </a:extLst>
              </a:tr>
              <a:tr h="342000">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600" b="0" dirty="0"/>
                        <a:t>Applied to have its registration renewed and, </a:t>
                      </a:r>
                      <a:r>
                        <a:rPr lang="en-AU" sz="1600" b="1" dirty="0"/>
                        <a:t>for risk management reasons</a:t>
                      </a:r>
                      <a:r>
                        <a:rPr lang="en-AU" sz="1600" b="0" dirty="0"/>
                        <a:t>, had its registration renewed for a period </a:t>
                      </a:r>
                      <a:r>
                        <a:rPr lang="en-AU" sz="1600" b="1" dirty="0"/>
                        <a:t>less than the maximum allowable</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600" b="0"/>
                        <a:t>1.0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600" b="0" dirty="0"/>
                        <a:t>1.0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extLst>
                  <a:ext uri="{0D108BD9-81ED-4DB2-BD59-A6C34878D82A}">
                    <a16:rowId xmlns:a16="http://schemas.microsoft.com/office/drawing/2014/main" val="3069280736"/>
                  </a:ext>
                </a:extLst>
              </a:tr>
            </a:tbl>
          </a:graphicData>
        </a:graphic>
      </p:graphicFrame>
      <p:sp>
        <p:nvSpPr>
          <p:cNvPr id="3" name="TextBox 2">
            <a:extLst>
              <a:ext uri="{FF2B5EF4-FFF2-40B4-BE49-F238E27FC236}">
                <a16:creationId xmlns:a16="http://schemas.microsoft.com/office/drawing/2014/main" id="{901F58D4-A462-9928-3378-B4D800DC5D1E}"/>
              </a:ext>
            </a:extLst>
          </p:cNvPr>
          <p:cNvSpPr txBox="1"/>
          <p:nvPr/>
        </p:nvSpPr>
        <p:spPr>
          <a:xfrm>
            <a:off x="539550" y="1116000"/>
            <a:ext cx="8064000" cy="276999"/>
          </a:xfrm>
          <a:prstGeom prst="rect">
            <a:avLst/>
          </a:prstGeom>
          <a:noFill/>
        </p:spPr>
        <p:txBody>
          <a:bodyPr wrap="square" lIns="0" tIns="0" rIns="0" bIns="0" rtlCol="0" anchor="t">
            <a:spAutoFit/>
          </a:bodyPr>
          <a:lstStyle/>
          <a:p>
            <a:pPr>
              <a:spcAft>
                <a:spcPts val="1200"/>
              </a:spcAft>
            </a:pPr>
            <a:r>
              <a:rPr lang="en-AU" dirty="0"/>
              <a:t>Proposed 2025 risk factor values unchanged from 2024 (and since 2022)</a:t>
            </a:r>
          </a:p>
        </p:txBody>
      </p:sp>
      <p:grpSp>
        <p:nvGrpSpPr>
          <p:cNvPr id="10" name="Group 9">
            <a:extLst>
              <a:ext uri="{FF2B5EF4-FFF2-40B4-BE49-F238E27FC236}">
                <a16:creationId xmlns:a16="http://schemas.microsoft.com/office/drawing/2014/main" id="{0933120B-8716-2725-ABB7-0A637A3FE404}"/>
              </a:ext>
              <a:ext uri="{C183D7F6-B498-43B3-948B-1728B52AA6E4}">
                <adec:decorative xmlns:adec="http://schemas.microsoft.com/office/drawing/2017/decorative" val="1"/>
              </a:ext>
            </a:extLst>
          </p:cNvPr>
          <p:cNvGrpSpPr/>
          <p:nvPr/>
        </p:nvGrpSpPr>
        <p:grpSpPr>
          <a:xfrm>
            <a:off x="8334770" y="1"/>
            <a:ext cx="672053" cy="1027616"/>
            <a:chOff x="8334770" y="1"/>
            <a:chExt cx="672053" cy="1027616"/>
          </a:xfrm>
        </p:grpSpPr>
        <p:sp>
          <p:nvSpPr>
            <p:cNvPr id="6" name="Flowchart: Off-page Connector 5">
              <a:extLst>
                <a:ext uri="{FF2B5EF4-FFF2-40B4-BE49-F238E27FC236}">
                  <a16:creationId xmlns:a16="http://schemas.microsoft.com/office/drawing/2014/main" id="{CCBCB538-DEAE-0F74-1090-385BD8724633}"/>
                </a:ext>
              </a:extLst>
            </p:cNvPr>
            <p:cNvSpPr>
              <a:spLocks noChangeAspect="1"/>
            </p:cNvSpPr>
            <p:nvPr/>
          </p:nvSpPr>
          <p:spPr>
            <a:xfrm>
              <a:off x="8334770" y="1"/>
              <a:ext cx="672053" cy="1027616"/>
            </a:xfrm>
            <a:prstGeom prst="flowChartOffpageConnector">
              <a:avLst/>
            </a:prstGeom>
            <a:solidFill>
              <a:schemeClr val="accent3">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Graphic 6" descr="Clipboard Partially Crossed with solid fill">
              <a:extLst>
                <a:ext uri="{FF2B5EF4-FFF2-40B4-BE49-F238E27FC236}">
                  <a16:creationId xmlns:a16="http://schemas.microsoft.com/office/drawing/2014/main" id="{1A0DFA04-4DDD-24B3-F996-BF4F523ACA7C}"/>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5654" t="6766" r="15481" b="6421"/>
            <a:stretch/>
          </p:blipFill>
          <p:spPr>
            <a:xfrm>
              <a:off x="8456612" y="243809"/>
              <a:ext cx="428367" cy="540000"/>
            </a:xfrm>
            <a:prstGeom prst="rect">
              <a:avLst/>
            </a:prstGeom>
          </p:spPr>
        </p:pic>
      </p:grpSp>
      <p:grpSp>
        <p:nvGrpSpPr>
          <p:cNvPr id="11" name="Group 10">
            <a:extLst>
              <a:ext uri="{FF2B5EF4-FFF2-40B4-BE49-F238E27FC236}">
                <a16:creationId xmlns:a16="http://schemas.microsoft.com/office/drawing/2014/main" id="{68FD5F07-2422-D385-B345-2DDCE7ED3205}"/>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14" name="Rectangle 13">
              <a:extLst>
                <a:ext uri="{FF2B5EF4-FFF2-40B4-BE49-F238E27FC236}">
                  <a16:creationId xmlns:a16="http://schemas.microsoft.com/office/drawing/2014/main" id="{E8A9366A-F044-32A2-754D-E7CB7D1D7A0F}"/>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15" name="Oval 14">
              <a:extLst>
                <a:ext uri="{FF2B5EF4-FFF2-40B4-BE49-F238E27FC236}">
                  <a16:creationId xmlns:a16="http://schemas.microsoft.com/office/drawing/2014/main" id="{D9EC3DF2-2658-B783-BDB3-6676005FB8E6}"/>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6" name="Graphic 10">
              <a:extLst>
                <a:ext uri="{FF2B5EF4-FFF2-40B4-BE49-F238E27FC236}">
                  <a16:creationId xmlns:a16="http://schemas.microsoft.com/office/drawing/2014/main" id="{E2676FD8-221D-1245-F3A2-149AB68AB4D7}"/>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3016862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CA8A0-E892-5590-CD73-0220EEDB6D8F}"/>
              </a:ext>
            </a:extLst>
          </p:cNvPr>
          <p:cNvSpPr txBox="1">
            <a:spLocks noGrp="1"/>
          </p:cNvSpPr>
          <p:nvPr>
            <p:ph type="title" idx="4294967295"/>
          </p:nvPr>
        </p:nvSpPr>
        <p:spPr>
          <a:xfrm>
            <a:off x="539551"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Risk Rated Premium Component</a:t>
            </a:r>
          </a:p>
        </p:txBody>
      </p:sp>
      <p:sp>
        <p:nvSpPr>
          <p:cNvPr id="3" name="Rectangle 2"/>
          <p:cNvSpPr/>
          <p:nvPr/>
        </p:nvSpPr>
        <p:spPr>
          <a:xfrm>
            <a:off x="539551" y="1116000"/>
            <a:ext cx="8064000" cy="346249"/>
          </a:xfrm>
          <a:prstGeom prst="rect">
            <a:avLst/>
          </a:prstGeom>
        </p:spPr>
        <p:txBody>
          <a:bodyPr wrap="square" lIns="68580" tIns="34290" rIns="68580" bIns="34290" anchor="t">
            <a:spAutoFit/>
          </a:bodyPr>
          <a:lstStyle/>
          <a:p>
            <a:pPr>
              <a:spcAft>
                <a:spcPts val="800"/>
              </a:spcAft>
            </a:pPr>
            <a:r>
              <a:rPr lang="en-US" altLang="zh-CN">
                <a:sym typeface="Calibri" pitchFamily="34" charset="0"/>
              </a:rPr>
              <a:t>Risk rated premium component formula:</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D27CE2E-DAB5-C28C-3E3D-AF883457C500}"/>
                  </a:ext>
                </a:extLst>
              </p:cNvPr>
              <p:cNvSpPr txBox="1"/>
              <p:nvPr/>
            </p:nvSpPr>
            <p:spPr>
              <a:xfrm>
                <a:off x="539551" y="1738096"/>
                <a:ext cx="8200450" cy="10284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AU" sz="1750" i="1" smtClean="0">
                              <a:latin typeface="Cambria Math" panose="02040503050406030204" pitchFamily="18" charset="0"/>
                            </a:rPr>
                          </m:ctrlPr>
                        </m:dPr>
                        <m:e>
                          <m:d>
                            <m:dPr>
                              <m:ctrlPr>
                                <a:rPr lang="en-AU" sz="1750" i="1" smtClean="0">
                                  <a:latin typeface="Cambria Math" panose="02040503050406030204" pitchFamily="18" charset="0"/>
                                </a:rPr>
                              </m:ctrlPr>
                            </m:dPr>
                            <m:e>
                              <m:eqArr>
                                <m:eqArrPr>
                                  <m:ctrlPr>
                                    <a:rPr lang="en-AU" sz="1750" b="0" i="1" smtClean="0">
                                      <a:latin typeface="Cambria Math" panose="02040503050406030204" pitchFamily="18" charset="0"/>
                                    </a:rPr>
                                  </m:ctrlPr>
                                </m:eqArrPr>
                                <m:e>
                                  <m:r>
                                    <m:rPr>
                                      <m:sty m:val="p"/>
                                    </m:rPr>
                                    <a:rPr lang="en-AU" sz="1750" b="0" i="0" smtClean="0">
                                      <a:latin typeface="Cambria Math" panose="02040503050406030204" pitchFamily="18" charset="0"/>
                                    </a:rPr>
                                    <m:t>total</m:t>
                                  </m:r>
                                  <m:r>
                                    <a:rPr lang="en-AU" sz="1750" b="0" i="0" smtClean="0">
                                      <a:latin typeface="Cambria Math" panose="02040503050406030204" pitchFamily="18" charset="0"/>
                                    </a:rPr>
                                    <m:t> </m:t>
                                  </m:r>
                                  <m:r>
                                    <m:rPr>
                                      <m:sty m:val="p"/>
                                    </m:rPr>
                                    <a:rPr lang="en-AU" sz="1750" b="0" i="0" smtClean="0">
                                      <a:latin typeface="Cambria Math" panose="02040503050406030204" pitchFamily="18" charset="0"/>
                                    </a:rPr>
                                    <m:t>students</m:t>
                                  </m:r>
                                </m:e>
                                <m:e>
                                  <m:r>
                                    <m:rPr>
                                      <m:sty m:val="p"/>
                                    </m:rPr>
                                    <a:rPr lang="en-AU" sz="1750" b="0" i="0" smtClean="0">
                                      <a:latin typeface="Cambria Math" panose="02040503050406030204" pitchFamily="18" charset="0"/>
                                    </a:rPr>
                                    <m:t>for</m:t>
                                  </m:r>
                                  <m:r>
                                    <a:rPr lang="en-AU" sz="1750" b="0" i="0" smtClean="0">
                                      <a:latin typeface="Cambria Math" panose="02040503050406030204" pitchFamily="18" charset="0"/>
                                    </a:rPr>
                                    <m:t> 202</m:t>
                                  </m:r>
                                  <m:r>
                                    <a:rPr lang="en-AU" sz="1750" b="0" i="1" smtClean="0">
                                      <a:latin typeface="Cambria Math" panose="02040503050406030204" pitchFamily="18" charset="0"/>
                                    </a:rPr>
                                    <m:t>4</m:t>
                                  </m:r>
                                </m:e>
                                <m:e>
                                  <m:r>
                                    <a:rPr lang="en-AU" sz="1750" b="0" i="0" smtClean="0">
                                      <a:latin typeface="Cambria Math" panose="02040503050406030204" pitchFamily="18" charset="0"/>
                                      <a:ea typeface="Cambria Math" panose="02040503050406030204" pitchFamily="18" charset="0"/>
                                    </a:rPr>
                                    <m:t>×</m:t>
                                  </m:r>
                                </m:e>
                                <m:e>
                                  <m:r>
                                    <m:rPr>
                                      <m:sty m:val="p"/>
                                    </m:rPr>
                                    <a:rPr lang="en-AU" sz="1750" b="0" i="0" smtClean="0">
                                      <a:latin typeface="Cambria Math" panose="02040503050406030204" pitchFamily="18" charset="0"/>
                                      <a:ea typeface="Cambria Math" panose="02040503050406030204" pitchFamily="18" charset="0"/>
                                    </a:rPr>
                                    <m:t>specified</m:t>
                                  </m:r>
                                  <m:r>
                                    <a:rPr lang="en-AU" sz="1750" b="0" i="0" smtClean="0">
                                      <a:latin typeface="Cambria Math" panose="02040503050406030204" pitchFamily="18" charset="0"/>
                                      <a:ea typeface="Cambria Math" panose="02040503050406030204" pitchFamily="18" charset="0"/>
                                    </a:rPr>
                                    <m:t> </m:t>
                                  </m:r>
                                  <m:r>
                                    <m:rPr>
                                      <m:sty m:val="p"/>
                                    </m:rPr>
                                    <a:rPr lang="en-AU" sz="1750" b="0" i="0" smtClean="0">
                                      <a:latin typeface="Cambria Math" panose="02040503050406030204" pitchFamily="18" charset="0"/>
                                      <a:ea typeface="Cambria Math" panose="02040503050406030204" pitchFamily="18" charset="0"/>
                                    </a:rPr>
                                    <m:t>amount</m:t>
                                  </m:r>
                                </m:e>
                              </m:eqArr>
                            </m:e>
                          </m:d>
                          <m:r>
                            <a:rPr lang="en-AU" sz="1750" b="0" i="0" smtClean="0">
                              <a:latin typeface="Cambria Math" panose="02040503050406030204" pitchFamily="18" charset="0"/>
                            </a:rPr>
                            <m:t>+</m:t>
                          </m:r>
                          <m:d>
                            <m:dPr>
                              <m:ctrlPr>
                                <a:rPr lang="en-AU" sz="1750" b="0" i="1" smtClean="0">
                                  <a:latin typeface="Cambria Math" panose="02040503050406030204" pitchFamily="18" charset="0"/>
                                </a:rPr>
                              </m:ctrlPr>
                            </m:dPr>
                            <m:e>
                              <m:eqArr>
                                <m:eqArrPr>
                                  <m:ctrlPr>
                                    <a:rPr lang="en-AU" sz="1750" b="0" i="1" smtClean="0">
                                      <a:latin typeface="Cambria Math" panose="02040503050406030204" pitchFamily="18" charset="0"/>
                                    </a:rPr>
                                  </m:ctrlPr>
                                </m:eqArrPr>
                                <m:e>
                                  <m:r>
                                    <m:rPr>
                                      <m:sty m:val="p"/>
                                    </m:rPr>
                                    <a:rPr lang="en-AU" sz="1750" b="0" i="0" smtClean="0">
                                      <a:latin typeface="Cambria Math" panose="02040503050406030204" pitchFamily="18" charset="0"/>
                                    </a:rPr>
                                    <m:t>total</m:t>
                                  </m:r>
                                  <m:r>
                                    <a:rPr lang="en-AU" sz="1750" b="0" i="0" smtClean="0">
                                      <a:latin typeface="Cambria Math" panose="02040503050406030204" pitchFamily="18" charset="0"/>
                                    </a:rPr>
                                    <m:t> </m:t>
                                  </m:r>
                                  <m:r>
                                    <m:rPr>
                                      <m:sty m:val="p"/>
                                    </m:rPr>
                                    <a:rPr lang="en-AU" sz="1750" b="0" i="0" smtClean="0">
                                      <a:latin typeface="Cambria Math" panose="02040503050406030204" pitchFamily="18" charset="0"/>
                                    </a:rPr>
                                    <m:t>tuition</m:t>
                                  </m:r>
                                  <m:r>
                                    <a:rPr lang="en-AU" sz="1750" b="0" i="0" smtClean="0">
                                      <a:latin typeface="Cambria Math" panose="02040503050406030204" pitchFamily="18" charset="0"/>
                                    </a:rPr>
                                    <m:t> </m:t>
                                  </m:r>
                                  <m:r>
                                    <m:rPr>
                                      <m:sty m:val="p"/>
                                    </m:rPr>
                                    <a:rPr lang="en-AU" sz="1750" b="0" i="0" smtClean="0">
                                      <a:latin typeface="Cambria Math" panose="02040503050406030204" pitchFamily="18" charset="0"/>
                                    </a:rPr>
                                    <m:t>fee</m:t>
                                  </m:r>
                                  <m:r>
                                    <a:rPr lang="en-AU" sz="1750" b="0" i="0" smtClean="0">
                                      <a:latin typeface="Cambria Math" panose="02040503050406030204" pitchFamily="18" charset="0"/>
                                    </a:rPr>
                                    <m:t> </m:t>
                                  </m:r>
                                  <m:r>
                                    <m:rPr>
                                      <m:sty m:val="p"/>
                                    </m:rPr>
                                    <a:rPr lang="en-AU" sz="1750" b="0" i="0" smtClean="0">
                                      <a:latin typeface="Cambria Math" panose="02040503050406030204" pitchFamily="18" charset="0"/>
                                    </a:rPr>
                                    <m:t>income</m:t>
                                  </m:r>
                                </m:e>
                                <m:e>
                                  <m:r>
                                    <m:rPr>
                                      <m:sty m:val="p"/>
                                    </m:rPr>
                                    <a:rPr lang="en-AU" sz="1750" b="0" i="0" smtClean="0">
                                      <a:latin typeface="Cambria Math" panose="02040503050406030204" pitchFamily="18" charset="0"/>
                                    </a:rPr>
                                    <m:t>received</m:t>
                                  </m:r>
                                  <m:r>
                                    <a:rPr lang="en-AU" sz="1750" b="0" i="0" smtClean="0">
                                      <a:latin typeface="Cambria Math" panose="02040503050406030204" pitchFamily="18" charset="0"/>
                                    </a:rPr>
                                    <m:t> </m:t>
                                  </m:r>
                                  <m:r>
                                    <m:rPr>
                                      <m:sty m:val="p"/>
                                    </m:rPr>
                                    <a:rPr lang="en-AU" sz="1750" b="0" i="0" smtClean="0">
                                      <a:latin typeface="Cambria Math" panose="02040503050406030204" pitchFamily="18" charset="0"/>
                                    </a:rPr>
                                    <m:t>in</m:t>
                                  </m:r>
                                  <m:r>
                                    <a:rPr lang="en-AU" sz="1750" b="0" i="0" smtClean="0">
                                      <a:latin typeface="Cambria Math" panose="02040503050406030204" pitchFamily="18" charset="0"/>
                                    </a:rPr>
                                    <m:t> 202</m:t>
                                  </m:r>
                                  <m:r>
                                    <a:rPr lang="en-AU" sz="1750" b="0" i="1" smtClean="0">
                                      <a:latin typeface="Cambria Math" panose="02040503050406030204" pitchFamily="18" charset="0"/>
                                    </a:rPr>
                                    <m:t>4</m:t>
                                  </m:r>
                                </m:e>
                                <m:e>
                                  <m:r>
                                    <a:rPr lang="en-AU" sz="1750" b="0" i="0" smtClean="0">
                                      <a:latin typeface="Cambria Math" panose="02040503050406030204" pitchFamily="18" charset="0"/>
                                      <a:ea typeface="Cambria Math" panose="02040503050406030204" pitchFamily="18" charset="0"/>
                                    </a:rPr>
                                    <m:t>×</m:t>
                                  </m:r>
                                </m:e>
                                <m:e>
                                  <m:r>
                                    <m:rPr>
                                      <m:sty m:val="p"/>
                                    </m:rPr>
                                    <a:rPr lang="en-AU" sz="1750" b="0" i="0" smtClean="0">
                                      <a:latin typeface="Cambria Math" panose="02040503050406030204" pitchFamily="18" charset="0"/>
                                      <a:ea typeface="Cambria Math" panose="02040503050406030204" pitchFamily="18" charset="0"/>
                                    </a:rPr>
                                    <m:t>specified</m:t>
                                  </m:r>
                                  <m:r>
                                    <a:rPr lang="en-AU" sz="1750" b="0" i="0" smtClean="0">
                                      <a:latin typeface="Cambria Math" panose="02040503050406030204" pitchFamily="18" charset="0"/>
                                      <a:ea typeface="Cambria Math" panose="02040503050406030204" pitchFamily="18" charset="0"/>
                                    </a:rPr>
                                    <m:t> </m:t>
                                  </m:r>
                                  <m:r>
                                    <m:rPr>
                                      <m:sty m:val="p"/>
                                    </m:rPr>
                                    <a:rPr lang="en-AU" sz="1750" b="0" i="0" smtClean="0">
                                      <a:latin typeface="Cambria Math" panose="02040503050406030204" pitchFamily="18" charset="0"/>
                                      <a:ea typeface="Cambria Math" panose="02040503050406030204" pitchFamily="18" charset="0"/>
                                    </a:rPr>
                                    <m:t>percentage</m:t>
                                  </m:r>
                                </m:e>
                              </m:eqArr>
                            </m:e>
                          </m:d>
                        </m:e>
                      </m:d>
                      <m:r>
                        <a:rPr lang="en-AU" sz="1750" i="0" smtClean="0">
                          <a:latin typeface="Cambria Math" panose="02040503050406030204" pitchFamily="18" charset="0"/>
                          <a:ea typeface="Cambria Math" panose="02040503050406030204" pitchFamily="18" charset="0"/>
                        </a:rPr>
                        <m:t>×</m:t>
                      </m:r>
                      <m:d>
                        <m:dPr>
                          <m:ctrlPr>
                            <a:rPr lang="en-AU" sz="1750" i="1" smtClean="0">
                              <a:latin typeface="Cambria Math" panose="02040503050406030204" pitchFamily="18" charset="0"/>
                              <a:ea typeface="Cambria Math" panose="02040503050406030204" pitchFamily="18" charset="0"/>
                            </a:rPr>
                          </m:ctrlPr>
                        </m:dPr>
                        <m:e>
                          <m:r>
                            <m:rPr>
                              <m:sty m:val="p"/>
                            </m:rPr>
                            <a:rPr lang="en-AU" sz="1750" b="0" i="0" smtClean="0">
                              <a:latin typeface="Cambria Math" panose="02040503050406030204" pitchFamily="18" charset="0"/>
                              <a:ea typeface="Cambria Math" panose="02040503050406030204" pitchFamily="18" charset="0"/>
                            </a:rPr>
                            <m:t>sum</m:t>
                          </m:r>
                          <m:r>
                            <a:rPr lang="en-AU" sz="1750" b="0" i="0" smtClean="0">
                              <a:latin typeface="Cambria Math" panose="02040503050406030204" pitchFamily="18" charset="0"/>
                              <a:ea typeface="Cambria Math" panose="02040503050406030204" pitchFamily="18" charset="0"/>
                            </a:rPr>
                            <m:t> </m:t>
                          </m:r>
                          <m:r>
                            <m:rPr>
                              <m:sty m:val="p"/>
                            </m:rPr>
                            <a:rPr lang="en-AU" sz="1750" b="0" i="0" smtClean="0">
                              <a:latin typeface="Cambria Math" panose="02040503050406030204" pitchFamily="18" charset="0"/>
                              <a:ea typeface="Cambria Math" panose="02040503050406030204" pitchFamily="18" charset="0"/>
                            </a:rPr>
                            <m:t>of</m:t>
                          </m:r>
                          <m:r>
                            <a:rPr lang="en-AU" sz="1750" b="0" i="0" smtClean="0">
                              <a:latin typeface="Cambria Math" panose="02040503050406030204" pitchFamily="18" charset="0"/>
                              <a:ea typeface="Cambria Math" panose="02040503050406030204" pitchFamily="18" charset="0"/>
                            </a:rPr>
                            <m:t> </m:t>
                          </m:r>
                          <m:r>
                            <m:rPr>
                              <m:sty m:val="p"/>
                            </m:rPr>
                            <a:rPr lang="en-AU" sz="1750" b="0" i="0" smtClean="0">
                              <a:latin typeface="Cambria Math" panose="02040503050406030204" pitchFamily="18" charset="0"/>
                              <a:ea typeface="Cambria Math" panose="02040503050406030204" pitchFamily="18" charset="0"/>
                            </a:rPr>
                            <m:t>risk</m:t>
                          </m:r>
                          <m:r>
                            <a:rPr lang="en-AU" sz="1750" b="0" i="0" smtClean="0">
                              <a:latin typeface="Cambria Math" panose="02040503050406030204" pitchFamily="18" charset="0"/>
                              <a:ea typeface="Cambria Math" panose="02040503050406030204" pitchFamily="18" charset="0"/>
                            </a:rPr>
                            <m:t> </m:t>
                          </m:r>
                          <m:r>
                            <m:rPr>
                              <m:sty m:val="p"/>
                            </m:rPr>
                            <a:rPr lang="en-AU" sz="1750" b="0" i="0" smtClean="0">
                              <a:latin typeface="Cambria Math" panose="02040503050406030204" pitchFamily="18" charset="0"/>
                              <a:ea typeface="Cambria Math" panose="02040503050406030204" pitchFamily="18" charset="0"/>
                            </a:rPr>
                            <m:t>factor</m:t>
                          </m:r>
                          <m:r>
                            <a:rPr lang="en-AU" sz="1750" b="0" i="0" smtClean="0">
                              <a:latin typeface="Cambria Math" panose="02040503050406030204" pitchFamily="18" charset="0"/>
                              <a:ea typeface="Cambria Math" panose="02040503050406030204" pitchFamily="18" charset="0"/>
                            </a:rPr>
                            <m:t> </m:t>
                          </m:r>
                          <m:r>
                            <m:rPr>
                              <m:sty m:val="p"/>
                            </m:rPr>
                            <a:rPr lang="en-AU" sz="1750" b="0" i="0" smtClean="0">
                              <a:latin typeface="Cambria Math" panose="02040503050406030204" pitchFamily="18" charset="0"/>
                              <a:ea typeface="Cambria Math" panose="02040503050406030204" pitchFamily="18" charset="0"/>
                            </a:rPr>
                            <m:t>values</m:t>
                          </m:r>
                          <m:r>
                            <a:rPr lang="en-AU" sz="1750" b="0" i="0" smtClean="0">
                              <a:latin typeface="Cambria Math" panose="02040503050406030204" pitchFamily="18" charset="0"/>
                              <a:ea typeface="Cambria Math" panose="02040503050406030204" pitchFamily="18" charset="0"/>
                            </a:rPr>
                            <m:t>+1</m:t>
                          </m:r>
                        </m:e>
                      </m:d>
                    </m:oMath>
                  </m:oMathPara>
                </a14:m>
                <a:endParaRPr lang="en-AU" sz="1750"/>
              </a:p>
            </p:txBody>
          </p:sp>
        </mc:Choice>
        <mc:Fallback xmlns="">
          <p:sp>
            <p:nvSpPr>
              <p:cNvPr id="9" name="TextBox 8">
                <a:extLst>
                  <a:ext uri="{FF2B5EF4-FFF2-40B4-BE49-F238E27FC236}">
                    <a16:creationId xmlns:a16="http://schemas.microsoft.com/office/drawing/2014/main" id="{3D27CE2E-DAB5-C28C-3E3D-AF883457C500}"/>
                  </a:ext>
                </a:extLst>
              </p:cNvPr>
              <p:cNvSpPr txBox="1">
                <a:spLocks noRot="1" noChangeAspect="1" noMove="1" noResize="1" noEditPoints="1" noAdjustHandles="1" noChangeArrowheads="1" noChangeShapeType="1" noTextEdit="1"/>
              </p:cNvSpPr>
              <p:nvPr/>
            </p:nvSpPr>
            <p:spPr>
              <a:xfrm>
                <a:off x="539551" y="1738096"/>
                <a:ext cx="8200450" cy="1028487"/>
              </a:xfrm>
              <a:prstGeom prst="rect">
                <a:avLst/>
              </a:prstGeom>
              <a:blipFill>
                <a:blip r:embed="rId3"/>
                <a:stretch>
                  <a:fillRect/>
                </a:stretch>
              </a:blipFill>
            </p:spPr>
            <p:txBody>
              <a:bodyPr/>
              <a:lstStyle/>
              <a:p>
                <a:r>
                  <a:rPr lang="en-US">
                    <a:noFill/>
                  </a:rPr>
                  <a:t> </a:t>
                </a:r>
              </a:p>
            </p:txBody>
          </p:sp>
        </mc:Fallback>
      </mc:AlternateContent>
      <p:sp>
        <p:nvSpPr>
          <p:cNvPr id="10" name="Rectangle 9">
            <a:extLst>
              <a:ext uri="{FF2B5EF4-FFF2-40B4-BE49-F238E27FC236}">
                <a16:creationId xmlns:a16="http://schemas.microsoft.com/office/drawing/2014/main" id="{0F26DEDA-3453-CA2D-866F-7CF7FE790C59}"/>
              </a:ext>
            </a:extLst>
          </p:cNvPr>
          <p:cNvSpPr/>
          <p:nvPr/>
        </p:nvSpPr>
        <p:spPr>
          <a:xfrm>
            <a:off x="540000" y="3203536"/>
            <a:ext cx="8064000" cy="623248"/>
          </a:xfrm>
          <a:prstGeom prst="rect">
            <a:avLst/>
          </a:prstGeom>
        </p:spPr>
        <p:txBody>
          <a:bodyPr wrap="square" lIns="68580" tIns="34290" rIns="68580" bIns="34290" anchor="t">
            <a:spAutoFit/>
          </a:bodyPr>
          <a:lstStyle/>
          <a:p>
            <a:pPr>
              <a:spcAft>
                <a:spcPts val="800"/>
              </a:spcAft>
            </a:pPr>
            <a:r>
              <a:rPr lang="en-US" altLang="zh-CN">
                <a:sym typeface="Calibri" pitchFamily="34" charset="0"/>
              </a:rPr>
              <a:t>The sum of a provider’s risk factor values is a multiplier for the risk rated premium component calculation</a:t>
            </a:r>
          </a:p>
        </p:txBody>
      </p:sp>
      <p:grpSp>
        <p:nvGrpSpPr>
          <p:cNvPr id="4" name="Group 3">
            <a:extLst>
              <a:ext uri="{FF2B5EF4-FFF2-40B4-BE49-F238E27FC236}">
                <a16:creationId xmlns:a16="http://schemas.microsoft.com/office/drawing/2014/main" id="{840854BD-EEBA-B9D5-1C8E-459EEF576CD5}"/>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5" name="Rectangle 4">
              <a:extLst>
                <a:ext uri="{FF2B5EF4-FFF2-40B4-BE49-F238E27FC236}">
                  <a16:creationId xmlns:a16="http://schemas.microsoft.com/office/drawing/2014/main" id="{B2E15947-93BE-BC63-172D-F4D055252DC6}"/>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11" name="Oval 10">
              <a:extLst>
                <a:ext uri="{FF2B5EF4-FFF2-40B4-BE49-F238E27FC236}">
                  <a16:creationId xmlns:a16="http://schemas.microsoft.com/office/drawing/2014/main" id="{CC046F3F-B2CA-CD83-5599-130B65280BC8}"/>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2" name="Graphic 10">
              <a:extLst>
                <a:ext uri="{FF2B5EF4-FFF2-40B4-BE49-F238E27FC236}">
                  <a16:creationId xmlns:a16="http://schemas.microsoft.com/office/drawing/2014/main" id="{2FC8D858-EF38-51DC-ACF5-14FEB08E2557}"/>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49292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CA8A0-E892-5590-CD73-0220EEDB6D8F}"/>
              </a:ext>
            </a:extLst>
          </p:cNvPr>
          <p:cNvSpPr txBox="1">
            <a:spLocks noGrp="1"/>
          </p:cNvSpPr>
          <p:nvPr>
            <p:ph type="title" idx="4294967295"/>
          </p:nvPr>
        </p:nvSpPr>
        <p:spPr>
          <a:xfrm>
            <a:off x="539551"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Risk Rated Premium Component: VSL Example</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D27CE2E-DAB5-C28C-3E3D-AF883457C500}"/>
                  </a:ext>
                </a:extLst>
              </p:cNvPr>
              <p:cNvSpPr txBox="1"/>
              <p:nvPr/>
            </p:nvSpPr>
            <p:spPr>
              <a:xfrm>
                <a:off x="539551" y="1116000"/>
                <a:ext cx="8059386" cy="100598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AU" sz="1750" i="1" smtClean="0">
                              <a:latin typeface="Cambria Math" panose="02040503050406030204" pitchFamily="18" charset="0"/>
                            </a:rPr>
                          </m:ctrlPr>
                        </m:dPr>
                        <m:e>
                          <m:d>
                            <m:dPr>
                              <m:ctrlPr>
                                <a:rPr lang="en-AU" sz="1750" i="1" smtClean="0">
                                  <a:latin typeface="Cambria Math" panose="02040503050406030204" pitchFamily="18" charset="0"/>
                                </a:rPr>
                              </m:ctrlPr>
                            </m:dPr>
                            <m:e>
                              <m:eqArr>
                                <m:eqArrPr>
                                  <m:ctrlPr>
                                    <a:rPr lang="en-AU" sz="1750" b="0" i="1" smtClean="0">
                                      <a:latin typeface="Cambria Math" panose="02040503050406030204" pitchFamily="18" charset="0"/>
                                    </a:rPr>
                                  </m:ctrlPr>
                                </m:eqArrPr>
                                <m:e>
                                  <m:r>
                                    <a:rPr lang="en-AU" sz="1750" b="0" i="0" smtClean="0">
                                      <a:latin typeface="Cambria Math" panose="02040503050406030204" pitchFamily="18" charset="0"/>
                                    </a:rPr>
                                    <m:t>75 </m:t>
                                  </m:r>
                                  <m:r>
                                    <m:rPr>
                                      <m:sty m:val="p"/>
                                    </m:rPr>
                                    <a:rPr lang="en-AU" sz="1750" b="0" i="0" smtClean="0">
                                      <a:latin typeface="Cambria Math" panose="02040503050406030204" pitchFamily="18" charset="0"/>
                                    </a:rPr>
                                    <m:t>VSL</m:t>
                                  </m:r>
                                  <m:r>
                                    <a:rPr lang="en-AU" sz="1750" b="0" i="0" smtClean="0">
                                      <a:latin typeface="Cambria Math" panose="02040503050406030204" pitchFamily="18" charset="0"/>
                                    </a:rPr>
                                    <m:t> </m:t>
                                  </m:r>
                                  <m:r>
                                    <m:rPr>
                                      <m:sty m:val="p"/>
                                    </m:rPr>
                                    <a:rPr lang="en-AU" sz="1750" b="0" i="0" smtClean="0">
                                      <a:latin typeface="Cambria Math" panose="02040503050406030204" pitchFamily="18" charset="0"/>
                                    </a:rPr>
                                    <m:t>students</m:t>
                                  </m:r>
                                </m:e>
                                <m:e>
                                  <m:r>
                                    <m:rPr>
                                      <m:sty m:val="p"/>
                                    </m:rPr>
                                    <a:rPr lang="en-AU" sz="1750" b="0" i="0" smtClean="0">
                                      <a:latin typeface="Cambria Math" panose="02040503050406030204" pitchFamily="18" charset="0"/>
                                    </a:rPr>
                                    <m:t>for</m:t>
                                  </m:r>
                                  <m:r>
                                    <a:rPr lang="en-AU" sz="1750" b="0" i="0" smtClean="0">
                                      <a:latin typeface="Cambria Math" panose="02040503050406030204" pitchFamily="18" charset="0"/>
                                    </a:rPr>
                                    <m:t> 202</m:t>
                                  </m:r>
                                  <m:r>
                                    <a:rPr lang="en-AU" sz="1750" b="0" i="1" smtClean="0">
                                      <a:latin typeface="Cambria Math" panose="02040503050406030204" pitchFamily="18" charset="0"/>
                                    </a:rPr>
                                    <m:t>4</m:t>
                                  </m:r>
                                </m:e>
                                <m:e>
                                  <m:r>
                                    <a:rPr lang="en-AU" sz="1750" b="0" i="0" smtClean="0">
                                      <a:latin typeface="Cambria Math" panose="02040503050406030204" pitchFamily="18" charset="0"/>
                                      <a:ea typeface="Cambria Math" panose="02040503050406030204" pitchFamily="18" charset="0"/>
                                    </a:rPr>
                                    <m:t>×</m:t>
                                  </m:r>
                                </m:e>
                                <m:e>
                                  <m:r>
                                    <a:rPr lang="en-AU" sz="1750" b="1" i="0" smtClean="0">
                                      <a:latin typeface="Cambria Math" panose="02040503050406030204" pitchFamily="18" charset="0"/>
                                      <a:ea typeface="Cambria Math" panose="02040503050406030204" pitchFamily="18" charset="0"/>
                                    </a:rPr>
                                    <m:t>$</m:t>
                                  </m:r>
                                  <m:r>
                                    <a:rPr lang="en-AU" sz="1750" b="1" i="0" smtClean="0">
                                      <a:latin typeface="Cambria Math" panose="02040503050406030204" pitchFamily="18" charset="0"/>
                                      <a:ea typeface="Cambria Math" panose="02040503050406030204" pitchFamily="18" charset="0"/>
                                    </a:rPr>
                                    <m:t>𝟔</m:t>
                                  </m:r>
                                </m:e>
                              </m:eqArr>
                            </m:e>
                          </m:d>
                          <m:r>
                            <a:rPr lang="en-AU" sz="1750" b="0" i="0" smtClean="0">
                              <a:latin typeface="Cambria Math" panose="02040503050406030204" pitchFamily="18" charset="0"/>
                            </a:rPr>
                            <m:t>+</m:t>
                          </m:r>
                          <m:d>
                            <m:dPr>
                              <m:ctrlPr>
                                <a:rPr lang="en-AU" sz="1750" b="0" i="1" smtClean="0">
                                  <a:latin typeface="Cambria Math" panose="02040503050406030204" pitchFamily="18" charset="0"/>
                                </a:rPr>
                              </m:ctrlPr>
                            </m:dPr>
                            <m:e>
                              <m:eqArr>
                                <m:eqArrPr>
                                  <m:ctrlPr>
                                    <a:rPr lang="en-AU" sz="1750" b="0" i="1" smtClean="0">
                                      <a:latin typeface="Cambria Math" panose="02040503050406030204" pitchFamily="18" charset="0"/>
                                    </a:rPr>
                                  </m:ctrlPr>
                                </m:eqArrPr>
                                <m:e>
                                  <m:r>
                                    <a:rPr lang="en-AU" sz="1750" b="0" i="0" smtClean="0">
                                      <a:latin typeface="Cambria Math" panose="02040503050406030204" pitchFamily="18" charset="0"/>
                                    </a:rPr>
                                    <m:t>$250,000 </m:t>
                                  </m:r>
                                  <m:r>
                                    <m:rPr>
                                      <m:sty m:val="p"/>
                                    </m:rPr>
                                    <a:rPr lang="en-AU" sz="1750" b="0" i="0" smtClean="0">
                                      <a:latin typeface="Cambria Math" panose="02040503050406030204" pitchFamily="18" charset="0"/>
                                    </a:rPr>
                                    <m:t>VSL</m:t>
                                  </m:r>
                                  <m:r>
                                    <a:rPr lang="en-AU" sz="1750" b="0" i="0" smtClean="0">
                                      <a:latin typeface="Cambria Math" panose="02040503050406030204" pitchFamily="18" charset="0"/>
                                    </a:rPr>
                                    <m:t> </m:t>
                                  </m:r>
                                  <m:r>
                                    <m:rPr>
                                      <m:sty m:val="p"/>
                                    </m:rPr>
                                    <a:rPr lang="en-AU" sz="1750" b="0" i="0" smtClean="0">
                                      <a:latin typeface="Cambria Math" panose="02040503050406030204" pitchFamily="18" charset="0"/>
                                    </a:rPr>
                                    <m:t>Loans</m:t>
                                  </m:r>
                                </m:e>
                                <m:e>
                                  <m:r>
                                    <m:rPr>
                                      <m:sty m:val="p"/>
                                    </m:rPr>
                                    <a:rPr lang="en-AU" sz="1750" b="0" i="0" smtClean="0">
                                      <a:latin typeface="Cambria Math" panose="02040503050406030204" pitchFamily="18" charset="0"/>
                                    </a:rPr>
                                    <m:t>received</m:t>
                                  </m:r>
                                  <m:r>
                                    <a:rPr lang="en-AU" sz="1750" b="0" i="0" smtClean="0">
                                      <a:latin typeface="Cambria Math" panose="02040503050406030204" pitchFamily="18" charset="0"/>
                                    </a:rPr>
                                    <m:t> </m:t>
                                  </m:r>
                                  <m:r>
                                    <m:rPr>
                                      <m:sty m:val="p"/>
                                    </m:rPr>
                                    <a:rPr lang="en-AU" sz="1750" b="0" i="0" smtClean="0">
                                      <a:latin typeface="Cambria Math" panose="02040503050406030204" pitchFamily="18" charset="0"/>
                                    </a:rPr>
                                    <m:t>in</m:t>
                                  </m:r>
                                  <m:r>
                                    <a:rPr lang="en-AU" sz="1750" b="0" i="0" smtClean="0">
                                      <a:latin typeface="Cambria Math" panose="02040503050406030204" pitchFamily="18" charset="0"/>
                                    </a:rPr>
                                    <m:t> 202</m:t>
                                  </m:r>
                                  <m:r>
                                    <a:rPr lang="en-AU" sz="1750" b="0" i="1" smtClean="0">
                                      <a:latin typeface="Cambria Math" panose="02040503050406030204" pitchFamily="18" charset="0"/>
                                    </a:rPr>
                                    <m:t>4</m:t>
                                  </m:r>
                                </m:e>
                                <m:e>
                                  <m:r>
                                    <a:rPr lang="en-AU" sz="1750" b="0" i="0" smtClean="0">
                                      <a:latin typeface="Cambria Math" panose="02040503050406030204" pitchFamily="18" charset="0"/>
                                      <a:ea typeface="Cambria Math" panose="02040503050406030204" pitchFamily="18" charset="0"/>
                                    </a:rPr>
                                    <m:t>×</m:t>
                                  </m:r>
                                </m:e>
                                <m:e>
                                  <m:r>
                                    <a:rPr lang="en-AU" sz="1750" b="1" i="0" smtClean="0">
                                      <a:latin typeface="Cambria Math" panose="02040503050406030204" pitchFamily="18" charset="0"/>
                                      <a:ea typeface="Cambria Math" panose="02040503050406030204" pitchFamily="18" charset="0"/>
                                    </a:rPr>
                                    <m:t>𝟎</m:t>
                                  </m:r>
                                  <m:r>
                                    <a:rPr lang="en-AU" sz="1750" b="1" i="0" smtClean="0">
                                      <a:latin typeface="Cambria Math" panose="02040503050406030204" pitchFamily="18" charset="0"/>
                                      <a:ea typeface="Cambria Math" panose="02040503050406030204" pitchFamily="18" charset="0"/>
                                    </a:rPr>
                                    <m:t>.</m:t>
                                  </m:r>
                                  <m:r>
                                    <a:rPr lang="en-AU" sz="1750" b="1" i="0" smtClean="0">
                                      <a:latin typeface="Cambria Math" panose="02040503050406030204" pitchFamily="18" charset="0"/>
                                      <a:ea typeface="Cambria Math" panose="02040503050406030204" pitchFamily="18" charset="0"/>
                                    </a:rPr>
                                    <m:t>𝟏𝟑</m:t>
                                  </m:r>
                                  <m:r>
                                    <a:rPr lang="en-AU" sz="1750" b="1" i="0" smtClean="0">
                                      <a:latin typeface="Cambria Math" panose="02040503050406030204" pitchFamily="18" charset="0"/>
                                      <a:ea typeface="Cambria Math" panose="02040503050406030204" pitchFamily="18" charset="0"/>
                                    </a:rPr>
                                    <m:t>%</m:t>
                                  </m:r>
                                </m:e>
                              </m:eqArr>
                            </m:e>
                          </m:d>
                        </m:e>
                      </m:d>
                      <m:r>
                        <a:rPr lang="en-AU" sz="1750" i="0" smtClean="0">
                          <a:latin typeface="Cambria Math" panose="02040503050406030204" pitchFamily="18" charset="0"/>
                          <a:ea typeface="Cambria Math" panose="02040503050406030204" pitchFamily="18" charset="0"/>
                        </a:rPr>
                        <m:t>×</m:t>
                      </m:r>
                      <m:d>
                        <m:dPr>
                          <m:ctrlPr>
                            <a:rPr lang="en-AU" sz="1750" i="1" smtClean="0">
                              <a:latin typeface="Cambria Math" panose="02040503050406030204" pitchFamily="18" charset="0"/>
                              <a:ea typeface="Cambria Math" panose="02040503050406030204" pitchFamily="18" charset="0"/>
                            </a:rPr>
                          </m:ctrlPr>
                        </m:dPr>
                        <m:e>
                          <m:r>
                            <m:rPr>
                              <m:sty m:val="p"/>
                            </m:rPr>
                            <a:rPr lang="en-AU" sz="1750" b="0" i="0" smtClean="0">
                              <a:latin typeface="Cambria Math" panose="02040503050406030204" pitchFamily="18" charset="0"/>
                              <a:ea typeface="Cambria Math" panose="02040503050406030204" pitchFamily="18" charset="0"/>
                            </a:rPr>
                            <m:t>total</m:t>
                          </m:r>
                          <m:r>
                            <a:rPr lang="en-AU" sz="1750" b="0" i="0" smtClean="0">
                              <a:latin typeface="Cambria Math" panose="02040503050406030204" pitchFamily="18" charset="0"/>
                              <a:ea typeface="Cambria Math" panose="02040503050406030204" pitchFamily="18" charset="0"/>
                            </a:rPr>
                            <m:t> </m:t>
                          </m:r>
                          <m:r>
                            <m:rPr>
                              <m:sty m:val="p"/>
                            </m:rPr>
                            <a:rPr lang="en-AU" sz="1750" b="0" i="0" smtClean="0">
                              <a:latin typeface="Cambria Math" panose="02040503050406030204" pitchFamily="18" charset="0"/>
                              <a:ea typeface="Cambria Math" panose="02040503050406030204" pitchFamily="18" charset="0"/>
                            </a:rPr>
                            <m:t>risk</m:t>
                          </m:r>
                          <m:r>
                            <a:rPr lang="en-AU" sz="1750" b="0" i="0" smtClean="0">
                              <a:latin typeface="Cambria Math" panose="02040503050406030204" pitchFamily="18" charset="0"/>
                              <a:ea typeface="Cambria Math" panose="02040503050406030204" pitchFamily="18" charset="0"/>
                            </a:rPr>
                            <m:t> </m:t>
                          </m:r>
                          <m:r>
                            <m:rPr>
                              <m:sty m:val="p"/>
                            </m:rPr>
                            <a:rPr lang="en-AU" sz="1750" b="0" i="0" smtClean="0">
                              <a:latin typeface="Cambria Math" panose="02040503050406030204" pitchFamily="18" charset="0"/>
                              <a:ea typeface="Cambria Math" panose="02040503050406030204" pitchFamily="18" charset="0"/>
                            </a:rPr>
                            <m:t>factor</m:t>
                          </m:r>
                          <m:r>
                            <a:rPr lang="en-AU" sz="1750" b="0" i="0" smtClean="0">
                              <a:latin typeface="Cambria Math" panose="02040503050406030204" pitchFamily="18" charset="0"/>
                              <a:ea typeface="Cambria Math" panose="02040503050406030204" pitchFamily="18" charset="0"/>
                            </a:rPr>
                            <m:t> </m:t>
                          </m:r>
                          <m:r>
                            <m:rPr>
                              <m:sty m:val="p"/>
                            </m:rPr>
                            <a:rPr lang="en-AU" sz="1750" b="0" i="0" smtClean="0">
                              <a:latin typeface="Cambria Math" panose="02040503050406030204" pitchFamily="18" charset="0"/>
                              <a:ea typeface="Cambria Math" panose="02040503050406030204" pitchFamily="18" charset="0"/>
                            </a:rPr>
                            <m:t>value</m:t>
                          </m:r>
                          <m:r>
                            <a:rPr lang="en-AU" sz="1750" b="0" i="0" smtClean="0">
                              <a:latin typeface="Cambria Math" panose="02040503050406030204" pitchFamily="18" charset="0"/>
                              <a:ea typeface="Cambria Math" panose="02040503050406030204" pitchFamily="18" charset="0"/>
                            </a:rPr>
                            <m:t> </m:t>
                          </m:r>
                          <m:r>
                            <m:rPr>
                              <m:sty m:val="p"/>
                            </m:rPr>
                            <a:rPr lang="en-AU" sz="1750" b="0" i="0" smtClean="0">
                              <a:latin typeface="Cambria Math" panose="02040503050406030204" pitchFamily="18" charset="0"/>
                              <a:ea typeface="Cambria Math" panose="02040503050406030204" pitchFamily="18" charset="0"/>
                            </a:rPr>
                            <m:t>of</m:t>
                          </m:r>
                          <m:r>
                            <a:rPr lang="en-AU" sz="1750" b="0" i="0" smtClean="0">
                              <a:latin typeface="Cambria Math" panose="02040503050406030204" pitchFamily="18" charset="0"/>
                              <a:ea typeface="Cambria Math" panose="02040503050406030204" pitchFamily="18" charset="0"/>
                            </a:rPr>
                            <m:t> 4.7+1</m:t>
                          </m:r>
                        </m:e>
                      </m:d>
                    </m:oMath>
                  </m:oMathPara>
                </a14:m>
                <a:endParaRPr lang="en-AU" sz="1750"/>
              </a:p>
            </p:txBody>
          </p:sp>
        </mc:Choice>
        <mc:Fallback xmlns="">
          <p:sp>
            <p:nvSpPr>
              <p:cNvPr id="9" name="TextBox 8">
                <a:extLst>
                  <a:ext uri="{FF2B5EF4-FFF2-40B4-BE49-F238E27FC236}">
                    <a16:creationId xmlns:a16="http://schemas.microsoft.com/office/drawing/2014/main" id="{3D27CE2E-DAB5-C28C-3E3D-AF883457C500}"/>
                  </a:ext>
                </a:extLst>
              </p:cNvPr>
              <p:cNvSpPr txBox="1">
                <a:spLocks noRot="1" noChangeAspect="1" noMove="1" noResize="1" noEditPoints="1" noAdjustHandles="1" noChangeArrowheads="1" noChangeShapeType="1" noTextEdit="1"/>
              </p:cNvSpPr>
              <p:nvPr/>
            </p:nvSpPr>
            <p:spPr>
              <a:xfrm>
                <a:off x="539551" y="1116000"/>
                <a:ext cx="8059386" cy="1005981"/>
              </a:xfrm>
              <a:prstGeom prst="rect">
                <a:avLst/>
              </a:prstGeom>
              <a:blipFill>
                <a:blip r:embed="rId3"/>
                <a:stretch>
                  <a:fillRect/>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E36FD5EC-D27A-2AFD-6FC3-8641F4479C9A}"/>
              </a:ext>
            </a:extLst>
          </p:cNvPr>
          <p:cNvSpPr txBox="1"/>
          <p:nvPr/>
        </p:nvSpPr>
        <p:spPr>
          <a:xfrm>
            <a:off x="540000" y="3201092"/>
            <a:ext cx="2175275" cy="1000274"/>
          </a:xfrm>
          <a:prstGeom prst="rect">
            <a:avLst/>
          </a:prstGeom>
          <a:noFill/>
        </p:spPr>
        <p:txBody>
          <a:bodyPr wrap="none" lIns="0" tIns="0" rIns="0" bIns="0" rtlCol="0">
            <a:spAutoFit/>
          </a:bodyPr>
          <a:lstStyle/>
          <a:p>
            <a:pPr>
              <a:spcAft>
                <a:spcPts val="3000"/>
              </a:spcAft>
            </a:pPr>
            <a:r>
              <a:rPr lang="en-AU" sz="2000">
                <a:ea typeface="Cambria Math" panose="02040503050406030204" pitchFamily="18" charset="0"/>
              </a:rPr>
              <a:t>= ($450 + $325) x 5.7</a:t>
            </a:r>
          </a:p>
          <a:p>
            <a:pPr>
              <a:spcAft>
                <a:spcPts val="2400"/>
              </a:spcAft>
            </a:pPr>
            <a:r>
              <a:rPr lang="en-AU" sz="2000">
                <a:ea typeface="Cambria Math" panose="02040503050406030204" pitchFamily="18" charset="0"/>
              </a:rPr>
              <a:t>= </a:t>
            </a:r>
            <a:r>
              <a:rPr lang="en-AU" sz="2000" b="1">
                <a:solidFill>
                  <a:schemeClr val="accent3"/>
                </a:solidFill>
                <a:ea typeface="Cambria Math" panose="02040503050406030204" pitchFamily="18" charset="0"/>
              </a:rPr>
              <a:t>$4,417.50</a:t>
            </a:r>
            <a:endParaRPr lang="en-AU" sz="2000" b="1">
              <a:solidFill>
                <a:schemeClr val="accent3"/>
              </a:solidFill>
            </a:endParaRPr>
          </a:p>
        </p:txBody>
      </p:sp>
      <p:sp>
        <p:nvSpPr>
          <p:cNvPr id="11" name="TextBox 10">
            <a:extLst>
              <a:ext uri="{FF2B5EF4-FFF2-40B4-BE49-F238E27FC236}">
                <a16:creationId xmlns:a16="http://schemas.microsoft.com/office/drawing/2014/main" id="{C509CBAA-A51F-3C4C-AFDD-82AD62D460E7}"/>
              </a:ext>
            </a:extLst>
          </p:cNvPr>
          <p:cNvSpPr txBox="1"/>
          <p:nvPr/>
        </p:nvSpPr>
        <p:spPr>
          <a:xfrm>
            <a:off x="1202573" y="2448000"/>
            <a:ext cx="705321" cy="307777"/>
          </a:xfrm>
          <a:prstGeom prst="rect">
            <a:avLst/>
          </a:prstGeom>
          <a:noFill/>
        </p:spPr>
        <p:txBody>
          <a:bodyPr wrap="none" lIns="0" tIns="0" rIns="0" bIns="0" rtlCol="0">
            <a:spAutoFit/>
          </a:bodyPr>
          <a:lstStyle/>
          <a:p>
            <a:r>
              <a:rPr lang="en-AU" sz="2000">
                <a:ea typeface="Cambria Math" panose="02040503050406030204" pitchFamily="18" charset="0"/>
              </a:rPr>
              <a:t>= </a:t>
            </a:r>
            <a:r>
              <a:rPr lang="en-AU" sz="2000" b="1">
                <a:ea typeface="Cambria Math" panose="02040503050406030204" pitchFamily="18" charset="0"/>
              </a:rPr>
              <a:t>$450</a:t>
            </a:r>
            <a:endParaRPr lang="en-AU" sz="2000" b="1"/>
          </a:p>
        </p:txBody>
      </p:sp>
      <p:sp>
        <p:nvSpPr>
          <p:cNvPr id="12" name="TextBox 11">
            <a:extLst>
              <a:ext uri="{FF2B5EF4-FFF2-40B4-BE49-F238E27FC236}">
                <a16:creationId xmlns:a16="http://schemas.microsoft.com/office/drawing/2014/main" id="{0A3617C4-9FDB-E935-FE3D-F841576F9715}"/>
              </a:ext>
            </a:extLst>
          </p:cNvPr>
          <p:cNvSpPr txBox="1"/>
          <p:nvPr/>
        </p:nvSpPr>
        <p:spPr>
          <a:xfrm>
            <a:off x="3507634" y="2448000"/>
            <a:ext cx="674865" cy="307777"/>
          </a:xfrm>
          <a:prstGeom prst="rect">
            <a:avLst/>
          </a:prstGeom>
          <a:noFill/>
        </p:spPr>
        <p:txBody>
          <a:bodyPr wrap="none" lIns="0" tIns="0" rIns="0" bIns="0" rtlCol="0">
            <a:spAutoFit/>
          </a:bodyPr>
          <a:lstStyle/>
          <a:p>
            <a:r>
              <a:rPr lang="en-AU">
                <a:ea typeface="Cambria Math" panose="02040503050406030204" pitchFamily="18" charset="0"/>
              </a:rPr>
              <a:t>= </a:t>
            </a:r>
            <a:r>
              <a:rPr lang="en-AU" b="1">
                <a:ea typeface="Cambria Math" panose="02040503050406030204" pitchFamily="18" charset="0"/>
              </a:rPr>
              <a:t>$</a:t>
            </a:r>
            <a:r>
              <a:rPr lang="en-AU" sz="2000" b="1">
                <a:ea typeface="Cambria Math" panose="02040503050406030204" pitchFamily="18" charset="0"/>
              </a:rPr>
              <a:t>325</a:t>
            </a:r>
            <a:endParaRPr lang="en-AU" b="1"/>
          </a:p>
        </p:txBody>
      </p:sp>
      <p:sp>
        <p:nvSpPr>
          <p:cNvPr id="15" name="TextBox 14">
            <a:extLst>
              <a:ext uri="{FF2B5EF4-FFF2-40B4-BE49-F238E27FC236}">
                <a16:creationId xmlns:a16="http://schemas.microsoft.com/office/drawing/2014/main" id="{04E52739-7439-AB5D-5FDB-CCC1D880EEEF}"/>
              </a:ext>
            </a:extLst>
          </p:cNvPr>
          <p:cNvSpPr txBox="1"/>
          <p:nvPr/>
        </p:nvSpPr>
        <p:spPr>
          <a:xfrm>
            <a:off x="6638559" y="2448000"/>
            <a:ext cx="496931" cy="307777"/>
          </a:xfrm>
          <a:prstGeom prst="rect">
            <a:avLst/>
          </a:prstGeom>
          <a:noFill/>
        </p:spPr>
        <p:txBody>
          <a:bodyPr wrap="none" lIns="0" tIns="0" rIns="0" bIns="0" rtlCol="0">
            <a:spAutoFit/>
          </a:bodyPr>
          <a:lstStyle/>
          <a:p>
            <a:r>
              <a:rPr lang="en-AU">
                <a:ea typeface="Cambria Math" panose="02040503050406030204" pitchFamily="18" charset="0"/>
              </a:rPr>
              <a:t>= </a:t>
            </a:r>
            <a:r>
              <a:rPr lang="en-AU" sz="2000" b="1">
                <a:ea typeface="Cambria Math" panose="02040503050406030204" pitchFamily="18" charset="0"/>
              </a:rPr>
              <a:t>5.7</a:t>
            </a:r>
            <a:endParaRPr lang="en-AU" b="1"/>
          </a:p>
        </p:txBody>
      </p:sp>
      <p:sp>
        <p:nvSpPr>
          <p:cNvPr id="16" name="Rectangle 15">
            <a:extLst>
              <a:ext uri="{FF2B5EF4-FFF2-40B4-BE49-F238E27FC236}">
                <a16:creationId xmlns:a16="http://schemas.microsoft.com/office/drawing/2014/main" id="{1743EF08-075C-9311-9DF9-59ACB05B47FB}"/>
              </a:ext>
              <a:ext uri="{C183D7F6-B498-43B3-948B-1728B52AA6E4}">
                <adec:decorative xmlns:adec="http://schemas.microsoft.com/office/drawing/2017/decorative" val="1"/>
              </a:ext>
            </a:extLst>
          </p:cNvPr>
          <p:cNvSpPr/>
          <p:nvPr/>
        </p:nvSpPr>
        <p:spPr>
          <a:xfrm>
            <a:off x="540000" y="1116000"/>
            <a:ext cx="2030468" cy="1041046"/>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ectangle 16">
            <a:extLst>
              <a:ext uri="{FF2B5EF4-FFF2-40B4-BE49-F238E27FC236}">
                <a16:creationId xmlns:a16="http://schemas.microsoft.com/office/drawing/2014/main" id="{2181F18B-CC63-FCD5-9058-71EC1555CC60}"/>
              </a:ext>
              <a:ext uri="{C183D7F6-B498-43B3-948B-1728B52AA6E4}">
                <adec:decorative xmlns:adec="http://schemas.microsoft.com/office/drawing/2017/decorative" val="1"/>
              </a:ext>
            </a:extLst>
          </p:cNvPr>
          <p:cNvSpPr/>
          <p:nvPr/>
        </p:nvSpPr>
        <p:spPr>
          <a:xfrm>
            <a:off x="2772000" y="1116000"/>
            <a:ext cx="2402731" cy="1041046"/>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Rectangle 17">
            <a:extLst>
              <a:ext uri="{FF2B5EF4-FFF2-40B4-BE49-F238E27FC236}">
                <a16:creationId xmlns:a16="http://schemas.microsoft.com/office/drawing/2014/main" id="{26D08A5A-2EC0-62CD-D0C6-429F71CC0D72}"/>
              </a:ext>
              <a:ext uri="{C183D7F6-B498-43B3-948B-1728B52AA6E4}">
                <adec:decorative xmlns:adec="http://schemas.microsoft.com/office/drawing/2017/decorative" val="1"/>
              </a:ext>
            </a:extLst>
          </p:cNvPr>
          <p:cNvSpPr/>
          <p:nvPr/>
        </p:nvSpPr>
        <p:spPr>
          <a:xfrm>
            <a:off x="5175115" y="1081316"/>
            <a:ext cx="3423821" cy="1041046"/>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Rectangle 18">
            <a:extLst>
              <a:ext uri="{FF2B5EF4-FFF2-40B4-BE49-F238E27FC236}">
                <a16:creationId xmlns:a16="http://schemas.microsoft.com/office/drawing/2014/main" id="{2B33BBB6-5F83-902F-8588-D7C34A0EF849}"/>
              </a:ext>
              <a:ext uri="{C183D7F6-B498-43B3-948B-1728B52AA6E4}">
                <adec:decorative xmlns:adec="http://schemas.microsoft.com/office/drawing/2017/decorative" val="1"/>
              </a:ext>
            </a:extLst>
          </p:cNvPr>
          <p:cNvSpPr/>
          <p:nvPr/>
        </p:nvSpPr>
        <p:spPr>
          <a:xfrm>
            <a:off x="522000" y="1079035"/>
            <a:ext cx="156082" cy="1041046"/>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Rectangle 19">
            <a:extLst>
              <a:ext uri="{FF2B5EF4-FFF2-40B4-BE49-F238E27FC236}">
                <a16:creationId xmlns:a16="http://schemas.microsoft.com/office/drawing/2014/main" id="{FD3B21E1-C785-9CA6-6D2B-8CFDBD580FC0}"/>
              </a:ext>
              <a:ext uri="{C183D7F6-B498-43B3-948B-1728B52AA6E4}">
                <adec:decorative xmlns:adec="http://schemas.microsoft.com/office/drawing/2017/decorative" val="1"/>
              </a:ext>
            </a:extLst>
          </p:cNvPr>
          <p:cNvSpPr/>
          <p:nvPr/>
        </p:nvSpPr>
        <p:spPr>
          <a:xfrm>
            <a:off x="5033323" y="1098467"/>
            <a:ext cx="156082" cy="1041046"/>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Rectangle 20" descr="Plus sign">
            <a:extLst>
              <a:ext uri="{FF2B5EF4-FFF2-40B4-BE49-F238E27FC236}">
                <a16:creationId xmlns:a16="http://schemas.microsoft.com/office/drawing/2014/main" id="{88F98489-7A48-04DC-AAB9-8AF3177D2FA1}"/>
              </a:ext>
            </a:extLst>
          </p:cNvPr>
          <p:cNvSpPr/>
          <p:nvPr/>
        </p:nvSpPr>
        <p:spPr>
          <a:xfrm>
            <a:off x="2573716" y="1164099"/>
            <a:ext cx="156082" cy="1041046"/>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3" name="Group 2">
            <a:extLst>
              <a:ext uri="{FF2B5EF4-FFF2-40B4-BE49-F238E27FC236}">
                <a16:creationId xmlns:a16="http://schemas.microsoft.com/office/drawing/2014/main" id="{161F8A85-5239-41E8-5807-F8EF358898FA}"/>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4" name="Rectangle 3">
              <a:extLst>
                <a:ext uri="{FF2B5EF4-FFF2-40B4-BE49-F238E27FC236}">
                  <a16:creationId xmlns:a16="http://schemas.microsoft.com/office/drawing/2014/main" id="{80DAB82C-1338-76E0-E73F-1A014057EBB5}"/>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10" name="Oval 9">
              <a:extLst>
                <a:ext uri="{FF2B5EF4-FFF2-40B4-BE49-F238E27FC236}">
                  <a16:creationId xmlns:a16="http://schemas.microsoft.com/office/drawing/2014/main" id="{E74BE134-5B4B-5EE0-814B-65D4D46C20F8}"/>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2" name="Graphic 10">
              <a:extLst>
                <a:ext uri="{FF2B5EF4-FFF2-40B4-BE49-F238E27FC236}">
                  <a16:creationId xmlns:a16="http://schemas.microsoft.com/office/drawing/2014/main" id="{E069FB74-0C6A-F691-31D7-D21BC51E1F0D}"/>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1842986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17"/>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xit" presetSubtype="0" fill="hold" grpId="1" nodeType="withEffect">
                                  <p:stCondLst>
                                    <p:cond delay="0"/>
                                  </p:stCondLst>
                                  <p:childTnLst>
                                    <p:set>
                                      <p:cBhvr>
                                        <p:cTn id="26" dur="1" fill="hold">
                                          <p:stCondLst>
                                            <p:cond delay="0"/>
                                          </p:stCondLst>
                                        </p:cTn>
                                        <p:tgtEl>
                                          <p:spTgt spid="1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18"/>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2"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20"/>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21"/>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16"/>
                                        </p:tgtEl>
                                        <p:attrNameLst>
                                          <p:attrName>style.visibility</p:attrName>
                                        </p:attrNameLst>
                                      </p:cBhvr>
                                      <p:to>
                                        <p:strVal val="hidden"/>
                                      </p:to>
                                    </p:set>
                                  </p:childTnLst>
                                </p:cTn>
                              </p:par>
                              <p:par>
                                <p:cTn id="43" presetID="1" presetClass="exit" presetSubtype="0" fill="hold" grpId="2" nodeType="withEffect">
                                  <p:stCondLst>
                                    <p:cond delay="0"/>
                                  </p:stCondLst>
                                  <p:childTnLst>
                                    <p:set>
                                      <p:cBhvr>
                                        <p:cTn id="44" dur="1" fill="hold">
                                          <p:stCondLst>
                                            <p:cond delay="0"/>
                                          </p:stCondLst>
                                        </p:cTn>
                                        <p:tgtEl>
                                          <p:spTgt spid="19"/>
                                        </p:tgtEl>
                                        <p:attrNameLst>
                                          <p:attrName>style.visibility</p:attrName>
                                        </p:attrNameLst>
                                      </p:cBhvr>
                                      <p:to>
                                        <p:strVal val="hidden"/>
                                      </p:to>
                                    </p:set>
                                  </p:childTnLst>
                                </p:cTn>
                              </p:par>
                              <p:par>
                                <p:cTn id="45" presetID="1" presetClass="exit" presetSubtype="0" fill="hold" grpId="3" nodeType="withEffect">
                                  <p:stCondLst>
                                    <p:cond delay="0"/>
                                  </p:stCondLst>
                                  <p:childTnLst>
                                    <p:set>
                                      <p:cBhvr>
                                        <p:cTn id="46" dur="1" fill="hold">
                                          <p:stCondLst>
                                            <p:cond delay="0"/>
                                          </p:stCondLst>
                                        </p:cTn>
                                        <p:tgtEl>
                                          <p:spTgt spid="17"/>
                                        </p:tgtEl>
                                        <p:attrNameLst>
                                          <p:attrName>style.visibility</p:attrName>
                                        </p:attrNameLst>
                                      </p:cBhvr>
                                      <p:to>
                                        <p:strVal val="hidden"/>
                                      </p:to>
                                    </p:set>
                                  </p:childTnLst>
                                </p:cTn>
                              </p:par>
                              <p:par>
                                <p:cTn id="47" presetID="1" presetClass="exit" presetSubtype="0" fill="hold" grpId="2" nodeType="withEffect">
                                  <p:stCondLst>
                                    <p:cond delay="0"/>
                                  </p:stCondLst>
                                  <p:childTnLst>
                                    <p:set>
                                      <p:cBhvr>
                                        <p:cTn id="48" dur="1" fill="hold">
                                          <p:stCondLst>
                                            <p:cond delay="0"/>
                                          </p:stCondLst>
                                        </p:cTn>
                                        <p:tgtEl>
                                          <p:spTgt spid="20"/>
                                        </p:tgtEl>
                                        <p:attrNameLst>
                                          <p:attrName>style.visibility</p:attrName>
                                        </p:attrNameLst>
                                      </p:cBhvr>
                                      <p:to>
                                        <p:strVal val="hidden"/>
                                      </p:to>
                                    </p:set>
                                  </p:childTnLst>
                                </p:cTn>
                              </p:par>
                              <p:par>
                                <p:cTn id="49" presetID="1" presetClass="exit" presetSubtype="0" fill="hold" grpId="2" nodeType="withEffect">
                                  <p:stCondLst>
                                    <p:cond delay="0"/>
                                  </p:stCondLst>
                                  <p:childTnLst>
                                    <p:set>
                                      <p:cBhvr>
                                        <p:cTn id="50" dur="1" fill="hold">
                                          <p:stCondLst>
                                            <p:cond delay="0"/>
                                          </p:stCondLst>
                                        </p:cTn>
                                        <p:tgtEl>
                                          <p:spTgt spid="18"/>
                                        </p:tgtEl>
                                        <p:attrNameLst>
                                          <p:attrName>style.visibility</p:attrName>
                                        </p:attrNameLst>
                                      </p:cBhvr>
                                      <p:to>
                                        <p:strVal val="hidden"/>
                                      </p:to>
                                    </p:set>
                                  </p:childTnLst>
                                </p:cTn>
                              </p:par>
                              <p:par>
                                <p:cTn id="51" presetID="1" presetClass="entr" presetSubtype="0" fill="hold" nodeType="withEffect">
                                  <p:stCondLst>
                                    <p:cond delay="0"/>
                                  </p:stCondLst>
                                  <p:childTnLst>
                                    <p:set>
                                      <p:cBhvr>
                                        <p:cTn id="5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5" grpId="0"/>
      <p:bldP spid="16" grpId="0" animBg="1"/>
      <p:bldP spid="16" grpId="1" animBg="1"/>
      <p:bldP spid="17" grpId="0" animBg="1"/>
      <p:bldP spid="17" grpId="1" animBg="1"/>
      <p:bldP spid="17" grpId="2" animBg="1"/>
      <p:bldP spid="17" grpId="3" animBg="1"/>
      <p:bldP spid="18" grpId="0" animBg="1"/>
      <p:bldP spid="18" grpId="1" animBg="1"/>
      <p:bldP spid="18" grpId="2" animBg="1"/>
      <p:bldP spid="19" grpId="0" animBg="1"/>
      <p:bldP spid="19" grpId="1" animBg="1"/>
      <p:bldP spid="19" grpId="2" animBg="1"/>
      <p:bldP spid="20" grpId="0" animBg="1"/>
      <p:bldP spid="20" grpId="1" animBg="1"/>
      <p:bldP spid="20" grpId="2" animBg="1"/>
      <p:bldP spid="21" grpId="0" animBg="1"/>
      <p:bldP spid="21"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CA8A0-E892-5590-CD73-0220EEDB6D8F}"/>
              </a:ext>
            </a:extLst>
          </p:cNvPr>
          <p:cNvSpPr txBox="1">
            <a:spLocks noGrp="1"/>
          </p:cNvSpPr>
          <p:nvPr>
            <p:ph type="title" idx="4294967295"/>
          </p:nvPr>
        </p:nvSpPr>
        <p:spPr>
          <a:xfrm>
            <a:off x="539551"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Risk Rated Premium Component: HELP Example</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D27CE2E-DAB5-C28C-3E3D-AF883457C500}"/>
                  </a:ext>
                </a:extLst>
              </p:cNvPr>
              <p:cNvSpPr txBox="1"/>
              <p:nvPr/>
            </p:nvSpPr>
            <p:spPr>
              <a:xfrm>
                <a:off x="539551" y="1116000"/>
                <a:ext cx="8157168" cy="100598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AU" sz="1750" i="1" smtClean="0">
                              <a:latin typeface="Cambria Math" panose="02040503050406030204" pitchFamily="18" charset="0"/>
                            </a:rPr>
                          </m:ctrlPr>
                        </m:dPr>
                        <m:e>
                          <m:d>
                            <m:dPr>
                              <m:ctrlPr>
                                <a:rPr lang="en-AU" sz="1750" i="1" smtClean="0">
                                  <a:latin typeface="Cambria Math" panose="02040503050406030204" pitchFamily="18" charset="0"/>
                                </a:rPr>
                              </m:ctrlPr>
                            </m:dPr>
                            <m:e>
                              <m:eqArr>
                                <m:eqArrPr>
                                  <m:ctrlPr>
                                    <a:rPr lang="en-AU" sz="1750" b="0" i="1" smtClean="0">
                                      <a:latin typeface="Cambria Math" panose="02040503050406030204" pitchFamily="18" charset="0"/>
                                    </a:rPr>
                                  </m:ctrlPr>
                                </m:eqArrPr>
                                <m:e>
                                  <m:r>
                                    <a:rPr lang="en-AU" sz="1750" b="0" i="0" smtClean="0">
                                      <a:latin typeface="Cambria Math" panose="02040503050406030204" pitchFamily="18" charset="0"/>
                                    </a:rPr>
                                    <m:t>650 </m:t>
                                  </m:r>
                                  <m:r>
                                    <m:rPr>
                                      <m:sty m:val="p"/>
                                    </m:rPr>
                                    <a:rPr lang="en-AU" sz="1750" b="0" i="0" smtClean="0">
                                      <a:latin typeface="Cambria Math" panose="02040503050406030204" pitchFamily="18" charset="0"/>
                                    </a:rPr>
                                    <m:t>HELP</m:t>
                                  </m:r>
                                  <m:r>
                                    <a:rPr lang="en-AU" sz="1750" b="0" i="0" smtClean="0">
                                      <a:latin typeface="Cambria Math" panose="02040503050406030204" pitchFamily="18" charset="0"/>
                                    </a:rPr>
                                    <m:t> </m:t>
                                  </m:r>
                                  <m:r>
                                    <m:rPr>
                                      <m:sty m:val="p"/>
                                    </m:rPr>
                                    <a:rPr lang="en-AU" sz="1750" b="0" i="0" smtClean="0">
                                      <a:latin typeface="Cambria Math" panose="02040503050406030204" pitchFamily="18" charset="0"/>
                                    </a:rPr>
                                    <m:t>students</m:t>
                                  </m:r>
                                </m:e>
                                <m:e>
                                  <m:r>
                                    <m:rPr>
                                      <m:sty m:val="p"/>
                                    </m:rPr>
                                    <a:rPr lang="en-AU" sz="1750" b="0" i="0" smtClean="0">
                                      <a:latin typeface="Cambria Math" panose="02040503050406030204" pitchFamily="18" charset="0"/>
                                    </a:rPr>
                                    <m:t>for</m:t>
                                  </m:r>
                                  <m:r>
                                    <a:rPr lang="en-AU" sz="1750" b="0" i="0" smtClean="0">
                                      <a:latin typeface="Cambria Math" panose="02040503050406030204" pitchFamily="18" charset="0"/>
                                    </a:rPr>
                                    <m:t> 202</m:t>
                                  </m:r>
                                  <m:r>
                                    <a:rPr lang="en-AU" sz="1750" b="0" i="1" smtClean="0">
                                      <a:latin typeface="Cambria Math" panose="02040503050406030204" pitchFamily="18" charset="0"/>
                                    </a:rPr>
                                    <m:t>4</m:t>
                                  </m:r>
                                </m:e>
                                <m:e>
                                  <m:r>
                                    <a:rPr lang="en-AU" sz="1750" b="0" i="0" smtClean="0">
                                      <a:latin typeface="Cambria Math" panose="02040503050406030204" pitchFamily="18" charset="0"/>
                                      <a:ea typeface="Cambria Math" panose="02040503050406030204" pitchFamily="18" charset="0"/>
                                    </a:rPr>
                                    <m:t>×</m:t>
                                  </m:r>
                                </m:e>
                                <m:e>
                                  <m:r>
                                    <a:rPr lang="en-AU" sz="1750" b="1" i="0" smtClean="0">
                                      <a:latin typeface="Cambria Math" panose="02040503050406030204" pitchFamily="18" charset="0"/>
                                      <a:ea typeface="Cambria Math" panose="02040503050406030204" pitchFamily="18" charset="0"/>
                                    </a:rPr>
                                    <m:t>$</m:t>
                                  </m:r>
                                  <m:r>
                                    <a:rPr lang="en-AU" sz="1750" b="1" i="0" smtClean="0">
                                      <a:latin typeface="Cambria Math" panose="02040503050406030204" pitchFamily="18" charset="0"/>
                                      <a:ea typeface="Cambria Math" panose="02040503050406030204" pitchFamily="18" charset="0"/>
                                    </a:rPr>
                                    <m:t>𝟔</m:t>
                                  </m:r>
                                </m:e>
                              </m:eqArr>
                            </m:e>
                          </m:d>
                          <m:r>
                            <a:rPr lang="en-AU" sz="1750" b="0" i="0" smtClean="0">
                              <a:latin typeface="Cambria Math" panose="02040503050406030204" pitchFamily="18" charset="0"/>
                            </a:rPr>
                            <m:t>+</m:t>
                          </m:r>
                          <m:d>
                            <m:dPr>
                              <m:ctrlPr>
                                <a:rPr lang="en-AU" sz="1750" b="0" i="1" smtClean="0">
                                  <a:latin typeface="Cambria Math" panose="02040503050406030204" pitchFamily="18" charset="0"/>
                                </a:rPr>
                              </m:ctrlPr>
                            </m:dPr>
                            <m:e>
                              <m:eqArr>
                                <m:eqArrPr>
                                  <m:ctrlPr>
                                    <a:rPr lang="en-AU" sz="1750" b="0" i="1" smtClean="0">
                                      <a:latin typeface="Cambria Math" panose="02040503050406030204" pitchFamily="18" charset="0"/>
                                    </a:rPr>
                                  </m:ctrlPr>
                                </m:eqArrPr>
                                <m:e>
                                  <m:r>
                                    <a:rPr lang="en-AU" sz="1750" b="0" i="0" smtClean="0">
                                      <a:latin typeface="Cambria Math" panose="02040503050406030204" pitchFamily="18" charset="0"/>
                                    </a:rPr>
                                    <m:t>$10</m:t>
                                  </m:r>
                                  <m:r>
                                    <m:rPr>
                                      <m:sty m:val="p"/>
                                    </m:rPr>
                                    <a:rPr lang="en-AU" sz="1750" b="0" i="0" smtClean="0">
                                      <a:latin typeface="Cambria Math" panose="02040503050406030204" pitchFamily="18" charset="0"/>
                                    </a:rPr>
                                    <m:t>m</m:t>
                                  </m:r>
                                  <m:r>
                                    <a:rPr lang="en-AU" sz="1750" b="0" i="0" smtClean="0">
                                      <a:latin typeface="Cambria Math" panose="02040503050406030204" pitchFamily="18" charset="0"/>
                                    </a:rPr>
                                    <m:t> </m:t>
                                  </m:r>
                                  <m:r>
                                    <m:rPr>
                                      <m:sty m:val="p"/>
                                    </m:rPr>
                                    <a:rPr lang="en-AU" sz="1750" b="0" i="0" smtClean="0">
                                      <a:latin typeface="Cambria Math" panose="02040503050406030204" pitchFamily="18" charset="0"/>
                                    </a:rPr>
                                    <m:t>HELP</m:t>
                                  </m:r>
                                  <m:r>
                                    <a:rPr lang="en-AU" sz="1750" b="0" i="0" smtClean="0">
                                      <a:latin typeface="Cambria Math" panose="02040503050406030204" pitchFamily="18" charset="0"/>
                                    </a:rPr>
                                    <m:t> </m:t>
                                  </m:r>
                                  <m:r>
                                    <m:rPr>
                                      <m:sty m:val="p"/>
                                    </m:rPr>
                                    <a:rPr lang="en-AU" sz="1750" b="0" i="0" smtClean="0">
                                      <a:latin typeface="Cambria Math" panose="02040503050406030204" pitchFamily="18" charset="0"/>
                                    </a:rPr>
                                    <m:t>Loans</m:t>
                                  </m:r>
                                </m:e>
                                <m:e>
                                  <m:r>
                                    <m:rPr>
                                      <m:sty m:val="p"/>
                                    </m:rPr>
                                    <a:rPr lang="en-AU" sz="1750" b="0" i="0" smtClean="0">
                                      <a:latin typeface="Cambria Math" panose="02040503050406030204" pitchFamily="18" charset="0"/>
                                    </a:rPr>
                                    <m:t>received</m:t>
                                  </m:r>
                                  <m:r>
                                    <a:rPr lang="en-AU" sz="1750" b="0" i="0" smtClean="0">
                                      <a:latin typeface="Cambria Math" panose="02040503050406030204" pitchFamily="18" charset="0"/>
                                    </a:rPr>
                                    <m:t> </m:t>
                                  </m:r>
                                  <m:r>
                                    <m:rPr>
                                      <m:sty m:val="p"/>
                                    </m:rPr>
                                    <a:rPr lang="en-AU" sz="1750" b="0" i="0" smtClean="0">
                                      <a:latin typeface="Cambria Math" panose="02040503050406030204" pitchFamily="18" charset="0"/>
                                    </a:rPr>
                                    <m:t>in</m:t>
                                  </m:r>
                                  <m:r>
                                    <a:rPr lang="en-AU" sz="1750" b="0" i="0" smtClean="0">
                                      <a:latin typeface="Cambria Math" panose="02040503050406030204" pitchFamily="18" charset="0"/>
                                    </a:rPr>
                                    <m:t> 202</m:t>
                                  </m:r>
                                  <m:r>
                                    <a:rPr lang="en-AU" sz="1750" b="0" i="1" smtClean="0">
                                      <a:latin typeface="Cambria Math" panose="02040503050406030204" pitchFamily="18" charset="0"/>
                                    </a:rPr>
                                    <m:t>4</m:t>
                                  </m:r>
                                </m:e>
                                <m:e>
                                  <m:r>
                                    <a:rPr lang="en-AU" sz="1750" b="0" i="0" smtClean="0">
                                      <a:latin typeface="Cambria Math" panose="02040503050406030204" pitchFamily="18" charset="0"/>
                                      <a:ea typeface="Cambria Math" panose="02040503050406030204" pitchFamily="18" charset="0"/>
                                    </a:rPr>
                                    <m:t>×</m:t>
                                  </m:r>
                                </m:e>
                                <m:e>
                                  <m:r>
                                    <a:rPr lang="en-AU" sz="1750" b="1" i="0" smtClean="0">
                                      <a:latin typeface="Cambria Math" panose="02040503050406030204" pitchFamily="18" charset="0"/>
                                      <a:ea typeface="Cambria Math" panose="02040503050406030204" pitchFamily="18" charset="0"/>
                                    </a:rPr>
                                    <m:t>𝟎</m:t>
                                  </m:r>
                                  <m:r>
                                    <a:rPr lang="en-AU" sz="1750" b="1" i="0" smtClean="0">
                                      <a:latin typeface="Cambria Math" panose="02040503050406030204" pitchFamily="18" charset="0"/>
                                      <a:ea typeface="Cambria Math" panose="02040503050406030204" pitchFamily="18" charset="0"/>
                                    </a:rPr>
                                    <m:t>.</m:t>
                                  </m:r>
                                  <m:r>
                                    <a:rPr lang="en-AU" sz="1750" b="1" i="0" smtClean="0">
                                      <a:latin typeface="Cambria Math" panose="02040503050406030204" pitchFamily="18" charset="0"/>
                                      <a:ea typeface="Cambria Math" panose="02040503050406030204" pitchFamily="18" charset="0"/>
                                    </a:rPr>
                                    <m:t>𝟎𝟔</m:t>
                                  </m:r>
                                  <m:r>
                                    <a:rPr lang="en-AU" sz="1750" b="1" i="0" smtClean="0">
                                      <a:latin typeface="Cambria Math" panose="02040503050406030204" pitchFamily="18" charset="0"/>
                                      <a:ea typeface="Cambria Math" panose="02040503050406030204" pitchFamily="18" charset="0"/>
                                    </a:rPr>
                                    <m:t>%</m:t>
                                  </m:r>
                                </m:e>
                              </m:eqArr>
                            </m:e>
                          </m:d>
                        </m:e>
                      </m:d>
                      <m:r>
                        <a:rPr lang="en-AU" sz="1750" i="0" smtClean="0">
                          <a:latin typeface="Cambria Math" panose="02040503050406030204" pitchFamily="18" charset="0"/>
                          <a:ea typeface="Cambria Math" panose="02040503050406030204" pitchFamily="18" charset="0"/>
                        </a:rPr>
                        <m:t>×</m:t>
                      </m:r>
                      <m:d>
                        <m:dPr>
                          <m:ctrlPr>
                            <a:rPr lang="en-AU" sz="1750" i="1" smtClean="0">
                              <a:latin typeface="Cambria Math" panose="02040503050406030204" pitchFamily="18" charset="0"/>
                              <a:ea typeface="Cambria Math" panose="02040503050406030204" pitchFamily="18" charset="0"/>
                            </a:rPr>
                          </m:ctrlPr>
                        </m:dPr>
                        <m:e>
                          <m:r>
                            <m:rPr>
                              <m:sty m:val="p"/>
                            </m:rPr>
                            <a:rPr lang="en-AU" sz="1750" b="0" i="0" smtClean="0">
                              <a:latin typeface="Cambria Math" panose="02040503050406030204" pitchFamily="18" charset="0"/>
                              <a:ea typeface="Cambria Math" panose="02040503050406030204" pitchFamily="18" charset="0"/>
                            </a:rPr>
                            <m:t>total</m:t>
                          </m:r>
                          <m:r>
                            <a:rPr lang="en-AU" sz="1750" b="0" i="0" smtClean="0">
                              <a:latin typeface="Cambria Math" panose="02040503050406030204" pitchFamily="18" charset="0"/>
                              <a:ea typeface="Cambria Math" panose="02040503050406030204" pitchFamily="18" charset="0"/>
                            </a:rPr>
                            <m:t> </m:t>
                          </m:r>
                          <m:r>
                            <m:rPr>
                              <m:sty m:val="p"/>
                            </m:rPr>
                            <a:rPr lang="en-AU" sz="1750" b="0" i="0" smtClean="0">
                              <a:latin typeface="Cambria Math" panose="02040503050406030204" pitchFamily="18" charset="0"/>
                              <a:ea typeface="Cambria Math" panose="02040503050406030204" pitchFamily="18" charset="0"/>
                            </a:rPr>
                            <m:t>risk</m:t>
                          </m:r>
                          <m:r>
                            <a:rPr lang="en-AU" sz="1750" b="0" i="0" smtClean="0">
                              <a:latin typeface="Cambria Math" panose="02040503050406030204" pitchFamily="18" charset="0"/>
                              <a:ea typeface="Cambria Math" panose="02040503050406030204" pitchFamily="18" charset="0"/>
                            </a:rPr>
                            <m:t> </m:t>
                          </m:r>
                          <m:r>
                            <m:rPr>
                              <m:sty m:val="p"/>
                            </m:rPr>
                            <a:rPr lang="en-AU" sz="1750" b="0" i="0" smtClean="0">
                              <a:latin typeface="Cambria Math" panose="02040503050406030204" pitchFamily="18" charset="0"/>
                              <a:ea typeface="Cambria Math" panose="02040503050406030204" pitchFamily="18" charset="0"/>
                            </a:rPr>
                            <m:t>factor</m:t>
                          </m:r>
                          <m:r>
                            <a:rPr lang="en-AU" sz="1750" b="0" i="0" smtClean="0">
                              <a:latin typeface="Cambria Math" panose="02040503050406030204" pitchFamily="18" charset="0"/>
                              <a:ea typeface="Cambria Math" panose="02040503050406030204" pitchFamily="18" charset="0"/>
                            </a:rPr>
                            <m:t> </m:t>
                          </m:r>
                          <m:r>
                            <m:rPr>
                              <m:sty m:val="p"/>
                            </m:rPr>
                            <a:rPr lang="en-AU" sz="1750" b="0" i="0" smtClean="0">
                              <a:latin typeface="Cambria Math" panose="02040503050406030204" pitchFamily="18" charset="0"/>
                              <a:ea typeface="Cambria Math" panose="02040503050406030204" pitchFamily="18" charset="0"/>
                            </a:rPr>
                            <m:t>value</m:t>
                          </m:r>
                          <m:r>
                            <a:rPr lang="en-AU" sz="1750" b="0" i="0" smtClean="0">
                              <a:latin typeface="Cambria Math" panose="02040503050406030204" pitchFamily="18" charset="0"/>
                              <a:ea typeface="Cambria Math" panose="02040503050406030204" pitchFamily="18" charset="0"/>
                            </a:rPr>
                            <m:t> </m:t>
                          </m:r>
                          <m:r>
                            <m:rPr>
                              <m:sty m:val="p"/>
                            </m:rPr>
                            <a:rPr lang="en-AU" sz="1750" b="0" i="0" smtClean="0">
                              <a:latin typeface="Cambria Math" panose="02040503050406030204" pitchFamily="18" charset="0"/>
                              <a:ea typeface="Cambria Math" panose="02040503050406030204" pitchFamily="18" charset="0"/>
                            </a:rPr>
                            <m:t>of</m:t>
                          </m:r>
                          <m:r>
                            <a:rPr lang="en-AU" sz="1750" b="0" i="0" smtClean="0">
                              <a:latin typeface="Cambria Math" panose="02040503050406030204" pitchFamily="18" charset="0"/>
                              <a:ea typeface="Cambria Math" panose="02040503050406030204" pitchFamily="18" charset="0"/>
                            </a:rPr>
                            <m:t> 1.0+1</m:t>
                          </m:r>
                        </m:e>
                      </m:d>
                    </m:oMath>
                  </m:oMathPara>
                </a14:m>
                <a:endParaRPr lang="en-AU" sz="1750"/>
              </a:p>
            </p:txBody>
          </p:sp>
        </mc:Choice>
        <mc:Fallback xmlns="">
          <p:sp>
            <p:nvSpPr>
              <p:cNvPr id="9" name="TextBox 8">
                <a:extLst>
                  <a:ext uri="{FF2B5EF4-FFF2-40B4-BE49-F238E27FC236}">
                    <a16:creationId xmlns:a16="http://schemas.microsoft.com/office/drawing/2014/main" id="{3D27CE2E-DAB5-C28C-3E3D-AF883457C500}"/>
                  </a:ext>
                </a:extLst>
              </p:cNvPr>
              <p:cNvSpPr txBox="1">
                <a:spLocks noRot="1" noChangeAspect="1" noMove="1" noResize="1" noEditPoints="1" noAdjustHandles="1" noChangeArrowheads="1" noChangeShapeType="1" noTextEdit="1"/>
              </p:cNvSpPr>
              <p:nvPr/>
            </p:nvSpPr>
            <p:spPr>
              <a:xfrm>
                <a:off x="539551" y="1116000"/>
                <a:ext cx="8157168" cy="1005981"/>
              </a:xfrm>
              <a:prstGeom prst="rect">
                <a:avLst/>
              </a:prstGeom>
              <a:blipFill>
                <a:blip r:embed="rId3"/>
                <a:stretch>
                  <a:fillRect/>
                </a:stretch>
              </a:blipFill>
            </p:spPr>
            <p:txBody>
              <a:bodyPr/>
              <a:lstStyle/>
              <a:p>
                <a:r>
                  <a:rPr lang="en-US">
                    <a:noFill/>
                  </a:rPr>
                  <a:t> </a:t>
                </a:r>
              </a:p>
            </p:txBody>
          </p:sp>
        </mc:Fallback>
      </mc:AlternateContent>
      <p:sp>
        <p:nvSpPr>
          <p:cNvPr id="16" name="Rectangle 15">
            <a:extLst>
              <a:ext uri="{FF2B5EF4-FFF2-40B4-BE49-F238E27FC236}">
                <a16:creationId xmlns:a16="http://schemas.microsoft.com/office/drawing/2014/main" id="{1743EF08-075C-9311-9DF9-59ACB05B47FB}"/>
              </a:ext>
              <a:ext uri="{C183D7F6-B498-43B3-948B-1728B52AA6E4}">
                <adec:decorative xmlns:adec="http://schemas.microsoft.com/office/drawing/2017/decorative" val="1"/>
              </a:ext>
            </a:extLst>
          </p:cNvPr>
          <p:cNvSpPr/>
          <p:nvPr/>
        </p:nvSpPr>
        <p:spPr>
          <a:xfrm>
            <a:off x="540000" y="1116000"/>
            <a:ext cx="2307166" cy="1041046"/>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Rectangle 20" descr="Plus sign">
            <a:extLst>
              <a:ext uri="{FF2B5EF4-FFF2-40B4-BE49-F238E27FC236}">
                <a16:creationId xmlns:a16="http://schemas.microsoft.com/office/drawing/2014/main" id="{88F98489-7A48-04DC-AAB9-8AF3177D2FA1}"/>
              </a:ext>
            </a:extLst>
          </p:cNvPr>
          <p:cNvSpPr/>
          <p:nvPr/>
        </p:nvSpPr>
        <p:spPr>
          <a:xfrm>
            <a:off x="2866071" y="1164099"/>
            <a:ext cx="156082" cy="1041046"/>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extBox 10">
            <a:extLst>
              <a:ext uri="{FF2B5EF4-FFF2-40B4-BE49-F238E27FC236}">
                <a16:creationId xmlns:a16="http://schemas.microsoft.com/office/drawing/2014/main" id="{C509CBAA-A51F-3C4C-AFDD-82AD62D460E7}"/>
              </a:ext>
            </a:extLst>
          </p:cNvPr>
          <p:cNvSpPr txBox="1"/>
          <p:nvPr/>
        </p:nvSpPr>
        <p:spPr>
          <a:xfrm>
            <a:off x="1242690" y="2448000"/>
            <a:ext cx="900888" cy="307777"/>
          </a:xfrm>
          <a:prstGeom prst="rect">
            <a:avLst/>
          </a:prstGeom>
          <a:noFill/>
        </p:spPr>
        <p:txBody>
          <a:bodyPr wrap="none" lIns="0" tIns="0" rIns="0" bIns="0" rtlCol="0">
            <a:spAutoFit/>
          </a:bodyPr>
          <a:lstStyle/>
          <a:p>
            <a:r>
              <a:rPr lang="en-AU" sz="2000">
                <a:ea typeface="Cambria Math" panose="02040503050406030204" pitchFamily="18" charset="0"/>
              </a:rPr>
              <a:t>= </a:t>
            </a:r>
            <a:r>
              <a:rPr lang="en-AU" sz="2000" b="1">
                <a:ea typeface="Cambria Math" panose="02040503050406030204" pitchFamily="18" charset="0"/>
              </a:rPr>
              <a:t>$3,900</a:t>
            </a:r>
            <a:endParaRPr lang="en-AU" sz="2000" b="1"/>
          </a:p>
        </p:txBody>
      </p:sp>
      <p:sp>
        <p:nvSpPr>
          <p:cNvPr id="12" name="TextBox 11">
            <a:extLst>
              <a:ext uri="{FF2B5EF4-FFF2-40B4-BE49-F238E27FC236}">
                <a16:creationId xmlns:a16="http://schemas.microsoft.com/office/drawing/2014/main" id="{0A3617C4-9FDB-E935-FE3D-F841576F9715}"/>
              </a:ext>
            </a:extLst>
          </p:cNvPr>
          <p:cNvSpPr txBox="1"/>
          <p:nvPr/>
        </p:nvSpPr>
        <p:spPr>
          <a:xfrm>
            <a:off x="3681964" y="2448000"/>
            <a:ext cx="900888" cy="307777"/>
          </a:xfrm>
          <a:prstGeom prst="rect">
            <a:avLst/>
          </a:prstGeom>
          <a:noFill/>
        </p:spPr>
        <p:txBody>
          <a:bodyPr wrap="none" lIns="0" tIns="0" rIns="0" bIns="0" rtlCol="0">
            <a:spAutoFit/>
          </a:bodyPr>
          <a:lstStyle/>
          <a:p>
            <a:r>
              <a:rPr lang="en-AU" sz="2000">
                <a:ea typeface="Cambria Math" panose="02040503050406030204" pitchFamily="18" charset="0"/>
              </a:rPr>
              <a:t>= </a:t>
            </a:r>
            <a:r>
              <a:rPr lang="en-AU" sz="2000" b="1">
                <a:ea typeface="Cambria Math" panose="02040503050406030204" pitchFamily="18" charset="0"/>
              </a:rPr>
              <a:t>$6,000</a:t>
            </a:r>
            <a:endParaRPr lang="en-AU" sz="2000" b="1"/>
          </a:p>
        </p:txBody>
      </p:sp>
      <p:sp>
        <p:nvSpPr>
          <p:cNvPr id="15" name="TextBox 14">
            <a:extLst>
              <a:ext uri="{FF2B5EF4-FFF2-40B4-BE49-F238E27FC236}">
                <a16:creationId xmlns:a16="http://schemas.microsoft.com/office/drawing/2014/main" id="{04E52739-7439-AB5D-5FDB-CCC1D880EEEF}"/>
              </a:ext>
            </a:extLst>
          </p:cNvPr>
          <p:cNvSpPr txBox="1"/>
          <p:nvPr/>
        </p:nvSpPr>
        <p:spPr>
          <a:xfrm>
            <a:off x="6741990" y="2448000"/>
            <a:ext cx="514564" cy="307777"/>
          </a:xfrm>
          <a:prstGeom prst="rect">
            <a:avLst/>
          </a:prstGeom>
          <a:noFill/>
        </p:spPr>
        <p:txBody>
          <a:bodyPr wrap="none" lIns="0" tIns="0" rIns="0" bIns="0" rtlCol="0">
            <a:spAutoFit/>
          </a:bodyPr>
          <a:lstStyle/>
          <a:p>
            <a:r>
              <a:rPr lang="en-AU" sz="2000">
                <a:ea typeface="Cambria Math" panose="02040503050406030204" pitchFamily="18" charset="0"/>
              </a:rPr>
              <a:t>= </a:t>
            </a:r>
            <a:r>
              <a:rPr lang="en-AU" sz="2000" b="1">
                <a:ea typeface="Cambria Math" panose="02040503050406030204" pitchFamily="18" charset="0"/>
              </a:rPr>
              <a:t>2.0</a:t>
            </a:r>
            <a:endParaRPr lang="en-AU" sz="2000" b="1"/>
          </a:p>
        </p:txBody>
      </p:sp>
      <p:sp>
        <p:nvSpPr>
          <p:cNvPr id="5" name="TextBox 4">
            <a:extLst>
              <a:ext uri="{FF2B5EF4-FFF2-40B4-BE49-F238E27FC236}">
                <a16:creationId xmlns:a16="http://schemas.microsoft.com/office/drawing/2014/main" id="{E36FD5EC-D27A-2AFD-6FC3-8641F4479C9A}"/>
              </a:ext>
            </a:extLst>
          </p:cNvPr>
          <p:cNvSpPr txBox="1"/>
          <p:nvPr/>
        </p:nvSpPr>
        <p:spPr>
          <a:xfrm>
            <a:off x="540000" y="3201092"/>
            <a:ext cx="2563202" cy="1000274"/>
          </a:xfrm>
          <a:prstGeom prst="rect">
            <a:avLst/>
          </a:prstGeom>
          <a:noFill/>
        </p:spPr>
        <p:txBody>
          <a:bodyPr wrap="none" lIns="0" tIns="0" rIns="0" bIns="0" rtlCol="0">
            <a:spAutoFit/>
          </a:bodyPr>
          <a:lstStyle/>
          <a:p>
            <a:pPr>
              <a:spcAft>
                <a:spcPts val="3000"/>
              </a:spcAft>
            </a:pPr>
            <a:r>
              <a:rPr lang="en-AU" sz="2000">
                <a:ea typeface="Cambria Math" panose="02040503050406030204" pitchFamily="18" charset="0"/>
              </a:rPr>
              <a:t>= ($3,900 + $6,000) x 2.0</a:t>
            </a:r>
          </a:p>
          <a:p>
            <a:pPr>
              <a:spcAft>
                <a:spcPts val="2400"/>
              </a:spcAft>
            </a:pPr>
            <a:r>
              <a:rPr lang="en-AU" sz="2000">
                <a:ea typeface="Cambria Math" panose="02040503050406030204" pitchFamily="18" charset="0"/>
              </a:rPr>
              <a:t>= </a:t>
            </a:r>
            <a:r>
              <a:rPr lang="en-AU" sz="2000" b="1">
                <a:solidFill>
                  <a:schemeClr val="accent3"/>
                </a:solidFill>
                <a:ea typeface="Cambria Math" panose="02040503050406030204" pitchFamily="18" charset="0"/>
              </a:rPr>
              <a:t>$19,800</a:t>
            </a:r>
            <a:endParaRPr lang="en-AU" sz="2000" b="1">
              <a:solidFill>
                <a:schemeClr val="accent3"/>
              </a:solidFill>
            </a:endParaRPr>
          </a:p>
        </p:txBody>
      </p:sp>
      <p:sp>
        <p:nvSpPr>
          <p:cNvPr id="17" name="Rectangle 16">
            <a:extLst>
              <a:ext uri="{FF2B5EF4-FFF2-40B4-BE49-F238E27FC236}">
                <a16:creationId xmlns:a16="http://schemas.microsoft.com/office/drawing/2014/main" id="{2181F18B-CC63-FCD5-9058-71EC1555CC60}"/>
              </a:ext>
              <a:ext uri="{C183D7F6-B498-43B3-948B-1728B52AA6E4}">
                <adec:decorative xmlns:adec="http://schemas.microsoft.com/office/drawing/2017/decorative" val="1"/>
              </a:ext>
            </a:extLst>
          </p:cNvPr>
          <p:cNvSpPr/>
          <p:nvPr/>
        </p:nvSpPr>
        <p:spPr>
          <a:xfrm>
            <a:off x="3067200" y="1116000"/>
            <a:ext cx="2161591" cy="1041046"/>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Rectangle 17">
            <a:extLst>
              <a:ext uri="{FF2B5EF4-FFF2-40B4-BE49-F238E27FC236}">
                <a16:creationId xmlns:a16="http://schemas.microsoft.com/office/drawing/2014/main" id="{26D08A5A-2EC0-62CD-D0C6-429F71CC0D72}"/>
              </a:ext>
              <a:ext uri="{C183D7F6-B498-43B3-948B-1728B52AA6E4}">
                <adec:decorative xmlns:adec="http://schemas.microsoft.com/office/drawing/2017/decorative" val="1"/>
              </a:ext>
            </a:extLst>
          </p:cNvPr>
          <p:cNvSpPr/>
          <p:nvPr/>
        </p:nvSpPr>
        <p:spPr>
          <a:xfrm>
            <a:off x="5228253" y="1081316"/>
            <a:ext cx="3468466" cy="1041046"/>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Rectangle 18">
            <a:extLst>
              <a:ext uri="{FF2B5EF4-FFF2-40B4-BE49-F238E27FC236}">
                <a16:creationId xmlns:a16="http://schemas.microsoft.com/office/drawing/2014/main" id="{2B33BBB6-5F83-902F-8588-D7C34A0EF849}"/>
              </a:ext>
              <a:ext uri="{C183D7F6-B498-43B3-948B-1728B52AA6E4}">
                <adec:decorative xmlns:adec="http://schemas.microsoft.com/office/drawing/2017/decorative" val="1"/>
              </a:ext>
            </a:extLst>
          </p:cNvPr>
          <p:cNvSpPr/>
          <p:nvPr/>
        </p:nvSpPr>
        <p:spPr>
          <a:xfrm>
            <a:off x="522000" y="1079035"/>
            <a:ext cx="156082" cy="1041046"/>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Rectangle 19">
            <a:extLst>
              <a:ext uri="{FF2B5EF4-FFF2-40B4-BE49-F238E27FC236}">
                <a16:creationId xmlns:a16="http://schemas.microsoft.com/office/drawing/2014/main" id="{FD3B21E1-C785-9CA6-6D2B-8CFDBD580FC0}"/>
              </a:ext>
              <a:ext uri="{C183D7F6-B498-43B3-948B-1728B52AA6E4}">
                <adec:decorative xmlns:adec="http://schemas.microsoft.com/office/drawing/2017/decorative" val="1"/>
              </a:ext>
            </a:extLst>
          </p:cNvPr>
          <p:cNvSpPr/>
          <p:nvPr/>
        </p:nvSpPr>
        <p:spPr>
          <a:xfrm>
            <a:off x="5138503" y="1122517"/>
            <a:ext cx="156082" cy="1041046"/>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3" name="Group 2">
            <a:extLst>
              <a:ext uri="{FF2B5EF4-FFF2-40B4-BE49-F238E27FC236}">
                <a16:creationId xmlns:a16="http://schemas.microsoft.com/office/drawing/2014/main" id="{14A78C03-945F-BF9B-B7F3-2606D07E5E0E}"/>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4" name="Rectangle 3">
              <a:extLst>
                <a:ext uri="{FF2B5EF4-FFF2-40B4-BE49-F238E27FC236}">
                  <a16:creationId xmlns:a16="http://schemas.microsoft.com/office/drawing/2014/main" id="{EC3A4C37-9D24-1CAD-992B-6CD85E0E9B7B}"/>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10" name="Oval 9">
              <a:extLst>
                <a:ext uri="{FF2B5EF4-FFF2-40B4-BE49-F238E27FC236}">
                  <a16:creationId xmlns:a16="http://schemas.microsoft.com/office/drawing/2014/main" id="{AB9601EE-57F3-8A50-B437-E0320EE5C816}"/>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2" name="Graphic 10">
              <a:extLst>
                <a:ext uri="{FF2B5EF4-FFF2-40B4-BE49-F238E27FC236}">
                  <a16:creationId xmlns:a16="http://schemas.microsoft.com/office/drawing/2014/main" id="{5A74E1B4-0EA7-4439-68CF-90310E394E4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1133923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17"/>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xit" presetSubtype="0" fill="hold" grpId="1" nodeType="withEffect">
                                  <p:stCondLst>
                                    <p:cond delay="0"/>
                                  </p:stCondLst>
                                  <p:childTnLst>
                                    <p:set>
                                      <p:cBhvr>
                                        <p:cTn id="26" dur="1" fill="hold">
                                          <p:stCondLst>
                                            <p:cond delay="0"/>
                                          </p:stCondLst>
                                        </p:cTn>
                                        <p:tgtEl>
                                          <p:spTgt spid="1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18"/>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2"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20"/>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21"/>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16"/>
                                        </p:tgtEl>
                                        <p:attrNameLst>
                                          <p:attrName>style.visibility</p:attrName>
                                        </p:attrNameLst>
                                      </p:cBhvr>
                                      <p:to>
                                        <p:strVal val="hidden"/>
                                      </p:to>
                                    </p:set>
                                  </p:childTnLst>
                                </p:cTn>
                              </p:par>
                              <p:par>
                                <p:cTn id="43" presetID="1" presetClass="exit" presetSubtype="0" fill="hold" grpId="2" nodeType="withEffect">
                                  <p:stCondLst>
                                    <p:cond delay="0"/>
                                  </p:stCondLst>
                                  <p:childTnLst>
                                    <p:set>
                                      <p:cBhvr>
                                        <p:cTn id="44" dur="1" fill="hold">
                                          <p:stCondLst>
                                            <p:cond delay="0"/>
                                          </p:stCondLst>
                                        </p:cTn>
                                        <p:tgtEl>
                                          <p:spTgt spid="19"/>
                                        </p:tgtEl>
                                        <p:attrNameLst>
                                          <p:attrName>style.visibility</p:attrName>
                                        </p:attrNameLst>
                                      </p:cBhvr>
                                      <p:to>
                                        <p:strVal val="hidden"/>
                                      </p:to>
                                    </p:set>
                                  </p:childTnLst>
                                </p:cTn>
                              </p:par>
                              <p:par>
                                <p:cTn id="45" presetID="1" presetClass="exit" presetSubtype="0" fill="hold" grpId="3" nodeType="withEffect">
                                  <p:stCondLst>
                                    <p:cond delay="0"/>
                                  </p:stCondLst>
                                  <p:childTnLst>
                                    <p:set>
                                      <p:cBhvr>
                                        <p:cTn id="46" dur="1" fill="hold">
                                          <p:stCondLst>
                                            <p:cond delay="0"/>
                                          </p:stCondLst>
                                        </p:cTn>
                                        <p:tgtEl>
                                          <p:spTgt spid="17"/>
                                        </p:tgtEl>
                                        <p:attrNameLst>
                                          <p:attrName>style.visibility</p:attrName>
                                        </p:attrNameLst>
                                      </p:cBhvr>
                                      <p:to>
                                        <p:strVal val="hidden"/>
                                      </p:to>
                                    </p:set>
                                  </p:childTnLst>
                                </p:cTn>
                              </p:par>
                              <p:par>
                                <p:cTn id="47" presetID="1" presetClass="exit" presetSubtype="0" fill="hold" grpId="2" nodeType="withEffect">
                                  <p:stCondLst>
                                    <p:cond delay="0"/>
                                  </p:stCondLst>
                                  <p:childTnLst>
                                    <p:set>
                                      <p:cBhvr>
                                        <p:cTn id="48" dur="1" fill="hold">
                                          <p:stCondLst>
                                            <p:cond delay="0"/>
                                          </p:stCondLst>
                                        </p:cTn>
                                        <p:tgtEl>
                                          <p:spTgt spid="20"/>
                                        </p:tgtEl>
                                        <p:attrNameLst>
                                          <p:attrName>style.visibility</p:attrName>
                                        </p:attrNameLst>
                                      </p:cBhvr>
                                      <p:to>
                                        <p:strVal val="hidden"/>
                                      </p:to>
                                    </p:set>
                                  </p:childTnLst>
                                </p:cTn>
                              </p:par>
                              <p:par>
                                <p:cTn id="49" presetID="1" presetClass="exit" presetSubtype="0" fill="hold" grpId="2" nodeType="withEffect">
                                  <p:stCondLst>
                                    <p:cond delay="0"/>
                                  </p:stCondLst>
                                  <p:childTnLst>
                                    <p:set>
                                      <p:cBhvr>
                                        <p:cTn id="50" dur="1" fill="hold">
                                          <p:stCondLst>
                                            <p:cond delay="0"/>
                                          </p:stCondLst>
                                        </p:cTn>
                                        <p:tgtEl>
                                          <p:spTgt spid="18"/>
                                        </p:tgtEl>
                                        <p:attrNameLst>
                                          <p:attrName>style.visibility</p:attrName>
                                        </p:attrNameLst>
                                      </p:cBhvr>
                                      <p:to>
                                        <p:strVal val="hidden"/>
                                      </p:to>
                                    </p:set>
                                  </p:childTnLst>
                                </p:cTn>
                              </p:par>
                              <p:par>
                                <p:cTn id="51" presetID="1" presetClass="entr" presetSubtype="0" fill="hold" nodeType="withEffect">
                                  <p:stCondLst>
                                    <p:cond delay="0"/>
                                  </p:stCondLst>
                                  <p:childTnLst>
                                    <p:set>
                                      <p:cBhvr>
                                        <p:cTn id="5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21" grpId="0" animBg="1"/>
      <p:bldP spid="21" grpId="1" animBg="1"/>
      <p:bldP spid="11" grpId="0"/>
      <p:bldP spid="12" grpId="0"/>
      <p:bldP spid="15" grpId="0"/>
      <p:bldP spid="17" grpId="0" animBg="1"/>
      <p:bldP spid="17" grpId="1" animBg="1"/>
      <p:bldP spid="17" grpId="2" animBg="1"/>
      <p:bldP spid="17" grpId="3" animBg="1"/>
      <p:bldP spid="18" grpId="0" animBg="1"/>
      <p:bldP spid="18" grpId="1" animBg="1"/>
      <p:bldP spid="18" grpId="2" animBg="1"/>
      <p:bldP spid="19" grpId="0" animBg="1"/>
      <p:bldP spid="19" grpId="1" animBg="1"/>
      <p:bldP spid="19" grpId="2" animBg="1"/>
      <p:bldP spid="20" grpId="0" animBg="1"/>
      <p:bldP spid="20" grpId="1" animBg="1"/>
      <p:bldP spid="20" grpId="2"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CA8A0-E892-5590-CD73-0220EEDB6D8F}"/>
              </a:ext>
            </a:extLst>
          </p:cNvPr>
          <p:cNvSpPr txBox="1">
            <a:spLocks noGrp="1"/>
          </p:cNvSpPr>
          <p:nvPr>
            <p:ph type="title" idx="4294967295"/>
          </p:nvPr>
        </p:nvSpPr>
        <p:spPr>
          <a:xfrm>
            <a:off x="539551"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Risk Rated Premium Component: Up-front Example</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D27CE2E-DAB5-C28C-3E3D-AF883457C500}"/>
                  </a:ext>
                </a:extLst>
              </p:cNvPr>
              <p:cNvSpPr txBox="1"/>
              <p:nvPr/>
            </p:nvSpPr>
            <p:spPr>
              <a:xfrm>
                <a:off x="548792" y="1109650"/>
                <a:ext cx="8157167" cy="101527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AU" sz="1750" i="1" smtClean="0">
                              <a:latin typeface="Cambria Math" panose="02040503050406030204" pitchFamily="18" charset="0"/>
                            </a:rPr>
                          </m:ctrlPr>
                        </m:dPr>
                        <m:e>
                          <m:d>
                            <m:dPr>
                              <m:ctrlPr>
                                <a:rPr lang="en-AU" sz="1750" i="1" smtClean="0">
                                  <a:latin typeface="Cambria Math" panose="02040503050406030204" pitchFamily="18" charset="0"/>
                                </a:rPr>
                              </m:ctrlPr>
                            </m:dPr>
                            <m:e>
                              <m:eqArr>
                                <m:eqArrPr>
                                  <m:ctrlPr>
                                    <a:rPr lang="en-AU" sz="1750" b="0" i="1" smtClean="0">
                                      <a:latin typeface="Cambria Math" panose="02040503050406030204" pitchFamily="18" charset="0"/>
                                    </a:rPr>
                                  </m:ctrlPr>
                                </m:eqArrPr>
                                <m:e>
                                  <m:r>
                                    <a:rPr lang="en-AU" sz="1750" b="0" i="0" smtClean="0">
                                      <a:latin typeface="Cambria Math" panose="02040503050406030204" pitchFamily="18" charset="0"/>
                                    </a:rPr>
                                    <m:t>350 </m:t>
                                  </m:r>
                                  <m:r>
                                    <m:rPr>
                                      <m:sty m:val="p"/>
                                    </m:rPr>
                                    <a:rPr lang="en-AU" sz="1750" b="0" i="0" smtClean="0">
                                      <a:latin typeface="Cambria Math" panose="02040503050406030204" pitchFamily="18" charset="0"/>
                                    </a:rPr>
                                    <m:t>up</m:t>
                                  </m:r>
                                  <m:r>
                                    <a:rPr lang="en-AU" sz="1750" i="0" smtClean="0">
                                      <a:latin typeface="Cambria Math" panose="02040503050406030204" pitchFamily="18" charset="0"/>
                                    </a:rPr>
                                    <m:t>‑</m:t>
                                  </m:r>
                                  <m:r>
                                    <m:rPr>
                                      <m:sty m:val="p"/>
                                    </m:rPr>
                                    <a:rPr lang="en-AU" sz="1750" b="0" i="0" smtClean="0">
                                      <a:latin typeface="Cambria Math" panose="02040503050406030204" pitchFamily="18" charset="0"/>
                                    </a:rPr>
                                    <m:t>front</m:t>
                                  </m:r>
                                </m:e>
                                <m:e>
                                  <m:r>
                                    <m:rPr>
                                      <m:sty m:val="p"/>
                                    </m:rPr>
                                    <a:rPr lang="en-AU" sz="1750" b="0" i="0" smtClean="0">
                                      <a:latin typeface="Cambria Math" panose="02040503050406030204" pitchFamily="18" charset="0"/>
                                    </a:rPr>
                                    <m:t>students</m:t>
                                  </m:r>
                                  <m:r>
                                    <a:rPr lang="en-AU" sz="1750" b="0" i="0" smtClean="0">
                                      <a:latin typeface="Cambria Math" panose="02040503050406030204" pitchFamily="18" charset="0"/>
                                    </a:rPr>
                                    <m:t> </m:t>
                                  </m:r>
                                  <m:r>
                                    <m:rPr>
                                      <m:sty m:val="p"/>
                                    </m:rPr>
                                    <a:rPr lang="en-AU" sz="1750" b="0" i="0" smtClean="0">
                                      <a:latin typeface="Cambria Math" panose="02040503050406030204" pitchFamily="18" charset="0"/>
                                    </a:rPr>
                                    <m:t>for</m:t>
                                  </m:r>
                                  <m:r>
                                    <a:rPr lang="en-AU" sz="1750" b="0" i="0" smtClean="0">
                                      <a:latin typeface="Cambria Math" panose="02040503050406030204" pitchFamily="18" charset="0"/>
                                    </a:rPr>
                                    <m:t> 202</m:t>
                                  </m:r>
                                  <m:r>
                                    <a:rPr lang="en-AU" sz="1750" b="0" i="1" smtClean="0">
                                      <a:latin typeface="Cambria Math" panose="02040503050406030204" pitchFamily="18" charset="0"/>
                                    </a:rPr>
                                    <m:t>4</m:t>
                                  </m:r>
                                </m:e>
                                <m:e>
                                  <m:r>
                                    <a:rPr lang="en-AU" sz="1750" b="0" i="0" smtClean="0">
                                      <a:latin typeface="Cambria Math" panose="02040503050406030204" pitchFamily="18" charset="0"/>
                                      <a:ea typeface="Cambria Math" panose="02040503050406030204" pitchFamily="18" charset="0"/>
                                    </a:rPr>
                                    <m:t>×</m:t>
                                  </m:r>
                                </m:e>
                                <m:e>
                                  <m:r>
                                    <a:rPr lang="en-AU" sz="1750" b="1" i="0" smtClean="0">
                                      <a:latin typeface="Cambria Math" panose="02040503050406030204" pitchFamily="18" charset="0"/>
                                      <a:ea typeface="Cambria Math" panose="02040503050406030204" pitchFamily="18" charset="0"/>
                                    </a:rPr>
                                    <m:t>$</m:t>
                                  </m:r>
                                  <m:r>
                                    <a:rPr lang="en-AU" sz="1750" b="1" i="0" smtClean="0">
                                      <a:latin typeface="Cambria Math" panose="02040503050406030204" pitchFamily="18" charset="0"/>
                                      <a:ea typeface="Cambria Math" panose="02040503050406030204" pitchFamily="18" charset="0"/>
                                    </a:rPr>
                                    <m:t>𝟐</m:t>
                                  </m:r>
                                </m:e>
                              </m:eqArr>
                            </m:e>
                          </m:d>
                          <m:r>
                            <a:rPr lang="en-AU" sz="1750" b="0" i="0" smtClean="0">
                              <a:latin typeface="Cambria Math" panose="02040503050406030204" pitchFamily="18" charset="0"/>
                            </a:rPr>
                            <m:t>+</m:t>
                          </m:r>
                          <m:d>
                            <m:dPr>
                              <m:ctrlPr>
                                <a:rPr lang="en-AU" sz="1750" b="0" i="1" smtClean="0">
                                  <a:latin typeface="Cambria Math" panose="02040503050406030204" pitchFamily="18" charset="0"/>
                                </a:rPr>
                              </m:ctrlPr>
                            </m:dPr>
                            <m:e>
                              <m:eqArr>
                                <m:eqArrPr>
                                  <m:ctrlPr>
                                    <a:rPr lang="en-AU" sz="1750" b="0" i="1" smtClean="0">
                                      <a:latin typeface="Cambria Math" panose="02040503050406030204" pitchFamily="18" charset="0"/>
                                    </a:rPr>
                                  </m:ctrlPr>
                                </m:eqArrPr>
                                <m:e>
                                  <m:r>
                                    <a:rPr lang="en-AU" sz="1750" b="0" i="0" smtClean="0">
                                      <a:latin typeface="Cambria Math" panose="02040503050406030204" pitchFamily="18" charset="0"/>
                                    </a:rPr>
                                    <m:t>$400,000 </m:t>
                                  </m:r>
                                  <m:r>
                                    <m:rPr>
                                      <m:sty m:val="p"/>
                                    </m:rPr>
                                    <a:rPr lang="en-AU" sz="1750" b="0" i="0" smtClean="0">
                                      <a:latin typeface="Cambria Math" panose="02040503050406030204" pitchFamily="18" charset="0"/>
                                    </a:rPr>
                                    <m:t>payments</m:t>
                                  </m:r>
                                </m:e>
                                <m:e>
                                  <m:r>
                                    <m:rPr>
                                      <m:sty m:val="p"/>
                                    </m:rPr>
                                    <a:rPr lang="en-AU" sz="1750" b="0" i="0" smtClean="0">
                                      <a:latin typeface="Cambria Math" panose="02040503050406030204" pitchFamily="18" charset="0"/>
                                    </a:rPr>
                                    <m:t>received</m:t>
                                  </m:r>
                                  <m:r>
                                    <a:rPr lang="en-AU" sz="1750" b="0" i="0" smtClean="0">
                                      <a:latin typeface="Cambria Math" panose="02040503050406030204" pitchFamily="18" charset="0"/>
                                    </a:rPr>
                                    <m:t> </m:t>
                                  </m:r>
                                  <m:r>
                                    <m:rPr>
                                      <m:sty m:val="p"/>
                                    </m:rPr>
                                    <a:rPr lang="en-AU" sz="1750" b="0" i="0" smtClean="0">
                                      <a:latin typeface="Cambria Math" panose="02040503050406030204" pitchFamily="18" charset="0"/>
                                    </a:rPr>
                                    <m:t>in</m:t>
                                  </m:r>
                                  <m:r>
                                    <a:rPr lang="en-AU" sz="1750" b="0" i="0" smtClean="0">
                                      <a:latin typeface="Cambria Math" panose="02040503050406030204" pitchFamily="18" charset="0"/>
                                    </a:rPr>
                                    <m:t> 202</m:t>
                                  </m:r>
                                  <m:r>
                                    <a:rPr lang="en-AU" sz="1750" b="0" i="1" smtClean="0">
                                      <a:latin typeface="Cambria Math" panose="02040503050406030204" pitchFamily="18" charset="0"/>
                                    </a:rPr>
                                    <m:t>4</m:t>
                                  </m:r>
                                </m:e>
                                <m:e>
                                  <m:r>
                                    <a:rPr lang="en-AU" sz="1750" b="0" i="0" smtClean="0">
                                      <a:latin typeface="Cambria Math" panose="02040503050406030204" pitchFamily="18" charset="0"/>
                                      <a:ea typeface="Cambria Math" panose="02040503050406030204" pitchFamily="18" charset="0"/>
                                    </a:rPr>
                                    <m:t>×</m:t>
                                  </m:r>
                                </m:e>
                                <m:e>
                                  <m:r>
                                    <a:rPr lang="en-AU" sz="1750" b="1" i="0" smtClean="0">
                                      <a:latin typeface="Cambria Math" panose="02040503050406030204" pitchFamily="18" charset="0"/>
                                      <a:ea typeface="Cambria Math" panose="02040503050406030204" pitchFamily="18" charset="0"/>
                                    </a:rPr>
                                    <m:t>𝟎</m:t>
                                  </m:r>
                                  <m:r>
                                    <a:rPr lang="en-AU" sz="1750" b="1" i="0" smtClean="0">
                                      <a:latin typeface="Cambria Math" panose="02040503050406030204" pitchFamily="18" charset="0"/>
                                      <a:ea typeface="Cambria Math" panose="02040503050406030204" pitchFamily="18" charset="0"/>
                                    </a:rPr>
                                    <m:t>.</m:t>
                                  </m:r>
                                  <m:r>
                                    <a:rPr lang="en-AU" sz="1750" b="1" i="0" smtClean="0">
                                      <a:latin typeface="Cambria Math" panose="02040503050406030204" pitchFamily="18" charset="0"/>
                                      <a:ea typeface="Cambria Math" panose="02040503050406030204" pitchFamily="18" charset="0"/>
                                    </a:rPr>
                                    <m:t>𝟎𝟒</m:t>
                                  </m:r>
                                  <m:r>
                                    <a:rPr lang="en-AU" sz="1750" b="1" i="0" smtClean="0">
                                      <a:latin typeface="Cambria Math" panose="02040503050406030204" pitchFamily="18" charset="0"/>
                                      <a:ea typeface="Cambria Math" panose="02040503050406030204" pitchFamily="18" charset="0"/>
                                    </a:rPr>
                                    <m:t>%</m:t>
                                  </m:r>
                                </m:e>
                              </m:eqArr>
                            </m:e>
                          </m:d>
                        </m:e>
                      </m:d>
                      <m:r>
                        <a:rPr lang="en-AU" sz="1750" i="0" smtClean="0">
                          <a:latin typeface="Cambria Math" panose="02040503050406030204" pitchFamily="18" charset="0"/>
                          <a:ea typeface="Cambria Math" panose="02040503050406030204" pitchFamily="18" charset="0"/>
                        </a:rPr>
                        <m:t>×</m:t>
                      </m:r>
                      <m:d>
                        <m:dPr>
                          <m:ctrlPr>
                            <a:rPr lang="en-AU" sz="1750" i="1" smtClean="0">
                              <a:latin typeface="Cambria Math" panose="02040503050406030204" pitchFamily="18" charset="0"/>
                              <a:ea typeface="Cambria Math" panose="02040503050406030204" pitchFamily="18" charset="0"/>
                            </a:rPr>
                          </m:ctrlPr>
                        </m:dPr>
                        <m:e>
                          <m:r>
                            <m:rPr>
                              <m:sty m:val="p"/>
                            </m:rPr>
                            <a:rPr lang="en-AU" sz="1750" b="0" i="0" smtClean="0">
                              <a:latin typeface="Cambria Math" panose="02040503050406030204" pitchFamily="18" charset="0"/>
                              <a:ea typeface="Cambria Math" panose="02040503050406030204" pitchFamily="18" charset="0"/>
                            </a:rPr>
                            <m:t>total</m:t>
                          </m:r>
                          <m:r>
                            <a:rPr lang="en-AU" sz="1750" b="0" i="0" smtClean="0">
                              <a:latin typeface="Cambria Math" panose="02040503050406030204" pitchFamily="18" charset="0"/>
                              <a:ea typeface="Cambria Math" panose="02040503050406030204" pitchFamily="18" charset="0"/>
                            </a:rPr>
                            <m:t> </m:t>
                          </m:r>
                          <m:r>
                            <m:rPr>
                              <m:sty m:val="p"/>
                            </m:rPr>
                            <a:rPr lang="en-AU" sz="1750" b="0" i="0" smtClean="0">
                              <a:latin typeface="Cambria Math" panose="02040503050406030204" pitchFamily="18" charset="0"/>
                              <a:ea typeface="Cambria Math" panose="02040503050406030204" pitchFamily="18" charset="0"/>
                            </a:rPr>
                            <m:t>risk</m:t>
                          </m:r>
                          <m:r>
                            <a:rPr lang="en-AU" sz="1750" b="0" i="0" smtClean="0">
                              <a:latin typeface="Cambria Math" panose="02040503050406030204" pitchFamily="18" charset="0"/>
                              <a:ea typeface="Cambria Math" panose="02040503050406030204" pitchFamily="18" charset="0"/>
                            </a:rPr>
                            <m:t> </m:t>
                          </m:r>
                          <m:r>
                            <m:rPr>
                              <m:sty m:val="p"/>
                            </m:rPr>
                            <a:rPr lang="en-AU" sz="1750" b="0" i="0" smtClean="0">
                              <a:latin typeface="Cambria Math" panose="02040503050406030204" pitchFamily="18" charset="0"/>
                              <a:ea typeface="Cambria Math" panose="02040503050406030204" pitchFamily="18" charset="0"/>
                            </a:rPr>
                            <m:t>factor</m:t>
                          </m:r>
                          <m:r>
                            <a:rPr lang="en-AU" sz="1750" b="0" i="0" smtClean="0">
                              <a:latin typeface="Cambria Math" panose="02040503050406030204" pitchFamily="18" charset="0"/>
                              <a:ea typeface="Cambria Math" panose="02040503050406030204" pitchFamily="18" charset="0"/>
                            </a:rPr>
                            <m:t> </m:t>
                          </m:r>
                          <m:r>
                            <m:rPr>
                              <m:sty m:val="p"/>
                            </m:rPr>
                            <a:rPr lang="en-AU" sz="1750" b="0" i="0" smtClean="0">
                              <a:latin typeface="Cambria Math" panose="02040503050406030204" pitchFamily="18" charset="0"/>
                              <a:ea typeface="Cambria Math" panose="02040503050406030204" pitchFamily="18" charset="0"/>
                            </a:rPr>
                            <m:t>value</m:t>
                          </m:r>
                          <m:r>
                            <a:rPr lang="en-AU" sz="1750" b="0" i="0" smtClean="0">
                              <a:latin typeface="Cambria Math" panose="02040503050406030204" pitchFamily="18" charset="0"/>
                              <a:ea typeface="Cambria Math" panose="02040503050406030204" pitchFamily="18" charset="0"/>
                            </a:rPr>
                            <m:t> </m:t>
                          </m:r>
                          <m:r>
                            <m:rPr>
                              <m:sty m:val="p"/>
                            </m:rPr>
                            <a:rPr lang="en-AU" sz="1750" b="0" i="0" smtClean="0">
                              <a:latin typeface="Cambria Math" panose="02040503050406030204" pitchFamily="18" charset="0"/>
                              <a:ea typeface="Cambria Math" panose="02040503050406030204" pitchFamily="18" charset="0"/>
                            </a:rPr>
                            <m:t>of</m:t>
                          </m:r>
                          <m:r>
                            <a:rPr lang="en-AU" sz="1750" b="0" i="0" smtClean="0">
                              <a:latin typeface="Cambria Math" panose="02040503050406030204" pitchFamily="18" charset="0"/>
                              <a:ea typeface="Cambria Math" panose="02040503050406030204" pitchFamily="18" charset="0"/>
                            </a:rPr>
                            <m:t> 6.4+1</m:t>
                          </m:r>
                        </m:e>
                      </m:d>
                    </m:oMath>
                  </m:oMathPara>
                </a14:m>
                <a:endParaRPr lang="en-AU" sz="1750"/>
              </a:p>
            </p:txBody>
          </p:sp>
        </mc:Choice>
        <mc:Fallback xmlns="">
          <p:sp>
            <p:nvSpPr>
              <p:cNvPr id="9" name="TextBox 8">
                <a:extLst>
                  <a:ext uri="{FF2B5EF4-FFF2-40B4-BE49-F238E27FC236}">
                    <a16:creationId xmlns:a16="http://schemas.microsoft.com/office/drawing/2014/main" id="{3D27CE2E-DAB5-C28C-3E3D-AF883457C500}"/>
                  </a:ext>
                </a:extLst>
              </p:cNvPr>
              <p:cNvSpPr txBox="1">
                <a:spLocks noRot="1" noChangeAspect="1" noMove="1" noResize="1" noEditPoints="1" noAdjustHandles="1" noChangeArrowheads="1" noChangeShapeType="1" noTextEdit="1"/>
              </p:cNvSpPr>
              <p:nvPr/>
            </p:nvSpPr>
            <p:spPr>
              <a:xfrm>
                <a:off x="548792" y="1109650"/>
                <a:ext cx="8157167" cy="1015278"/>
              </a:xfrm>
              <a:prstGeom prst="rect">
                <a:avLst/>
              </a:prstGeom>
              <a:blipFill>
                <a:blip r:embed="rId3"/>
                <a:stretch>
                  <a:fillRect/>
                </a:stretch>
              </a:blipFill>
            </p:spPr>
            <p:txBody>
              <a:bodyPr/>
              <a:lstStyle/>
              <a:p>
                <a:r>
                  <a:rPr lang="en-US">
                    <a:noFill/>
                  </a:rPr>
                  <a:t> </a:t>
                </a:r>
              </a:p>
            </p:txBody>
          </p:sp>
        </mc:Fallback>
      </mc:AlternateContent>
      <p:sp>
        <p:nvSpPr>
          <p:cNvPr id="16" name="Rectangle 15">
            <a:extLst>
              <a:ext uri="{FF2B5EF4-FFF2-40B4-BE49-F238E27FC236}">
                <a16:creationId xmlns:a16="http://schemas.microsoft.com/office/drawing/2014/main" id="{1743EF08-075C-9311-9DF9-59ACB05B47FB}"/>
              </a:ext>
              <a:ext uri="{C183D7F6-B498-43B3-948B-1728B52AA6E4}">
                <adec:decorative xmlns:adec="http://schemas.microsoft.com/office/drawing/2017/decorative" val="1"/>
              </a:ext>
            </a:extLst>
          </p:cNvPr>
          <p:cNvSpPr/>
          <p:nvPr/>
        </p:nvSpPr>
        <p:spPr>
          <a:xfrm>
            <a:off x="540000" y="1116000"/>
            <a:ext cx="2161591" cy="1041046"/>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Rectangle 20" descr="Plus sign">
            <a:extLst>
              <a:ext uri="{FF2B5EF4-FFF2-40B4-BE49-F238E27FC236}">
                <a16:creationId xmlns:a16="http://schemas.microsoft.com/office/drawing/2014/main" id="{88F98489-7A48-04DC-AAB9-8AF3177D2FA1}"/>
              </a:ext>
            </a:extLst>
          </p:cNvPr>
          <p:cNvSpPr/>
          <p:nvPr/>
        </p:nvSpPr>
        <p:spPr>
          <a:xfrm>
            <a:off x="2736000" y="1162800"/>
            <a:ext cx="156082" cy="1041046"/>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extBox 10">
            <a:extLst>
              <a:ext uri="{FF2B5EF4-FFF2-40B4-BE49-F238E27FC236}">
                <a16:creationId xmlns:a16="http://schemas.microsoft.com/office/drawing/2014/main" id="{C509CBAA-A51F-3C4C-AFDD-82AD62D460E7}"/>
              </a:ext>
            </a:extLst>
          </p:cNvPr>
          <p:cNvSpPr txBox="1"/>
          <p:nvPr/>
        </p:nvSpPr>
        <p:spPr>
          <a:xfrm>
            <a:off x="1268134" y="2448000"/>
            <a:ext cx="705321" cy="307777"/>
          </a:xfrm>
          <a:prstGeom prst="rect">
            <a:avLst/>
          </a:prstGeom>
          <a:noFill/>
        </p:spPr>
        <p:txBody>
          <a:bodyPr wrap="none" lIns="0" tIns="0" rIns="0" bIns="0" rtlCol="0">
            <a:spAutoFit/>
          </a:bodyPr>
          <a:lstStyle/>
          <a:p>
            <a:r>
              <a:rPr lang="en-AU" sz="2000">
                <a:ea typeface="Cambria Math" panose="02040503050406030204" pitchFamily="18" charset="0"/>
              </a:rPr>
              <a:t>= </a:t>
            </a:r>
            <a:r>
              <a:rPr lang="en-AU" sz="2000" b="1">
                <a:ea typeface="Cambria Math" panose="02040503050406030204" pitchFamily="18" charset="0"/>
              </a:rPr>
              <a:t>$700</a:t>
            </a:r>
            <a:endParaRPr lang="en-AU" sz="2000" b="1"/>
          </a:p>
        </p:txBody>
      </p:sp>
      <p:sp>
        <p:nvSpPr>
          <p:cNvPr id="12" name="TextBox 11">
            <a:extLst>
              <a:ext uri="{FF2B5EF4-FFF2-40B4-BE49-F238E27FC236}">
                <a16:creationId xmlns:a16="http://schemas.microsoft.com/office/drawing/2014/main" id="{0A3617C4-9FDB-E935-FE3D-F841576F9715}"/>
              </a:ext>
            </a:extLst>
          </p:cNvPr>
          <p:cNvSpPr txBox="1"/>
          <p:nvPr/>
        </p:nvSpPr>
        <p:spPr>
          <a:xfrm>
            <a:off x="3711642" y="2448000"/>
            <a:ext cx="705321" cy="307777"/>
          </a:xfrm>
          <a:prstGeom prst="rect">
            <a:avLst/>
          </a:prstGeom>
          <a:noFill/>
        </p:spPr>
        <p:txBody>
          <a:bodyPr wrap="none" lIns="0" tIns="0" rIns="0" bIns="0" rtlCol="0">
            <a:spAutoFit/>
          </a:bodyPr>
          <a:lstStyle/>
          <a:p>
            <a:r>
              <a:rPr lang="en-AU" sz="2000">
                <a:ea typeface="Cambria Math" panose="02040503050406030204" pitchFamily="18" charset="0"/>
              </a:rPr>
              <a:t>= </a:t>
            </a:r>
            <a:r>
              <a:rPr lang="en-AU" sz="2000" b="1">
                <a:ea typeface="Cambria Math" panose="02040503050406030204" pitchFamily="18" charset="0"/>
              </a:rPr>
              <a:t>$160</a:t>
            </a:r>
            <a:endParaRPr lang="en-AU" sz="2000" b="1"/>
          </a:p>
        </p:txBody>
      </p:sp>
      <p:sp>
        <p:nvSpPr>
          <p:cNvPr id="15" name="TextBox 14">
            <a:extLst>
              <a:ext uri="{FF2B5EF4-FFF2-40B4-BE49-F238E27FC236}">
                <a16:creationId xmlns:a16="http://schemas.microsoft.com/office/drawing/2014/main" id="{04E52739-7439-AB5D-5FDB-CCC1D880EEEF}"/>
              </a:ext>
            </a:extLst>
          </p:cNvPr>
          <p:cNvSpPr txBox="1"/>
          <p:nvPr/>
        </p:nvSpPr>
        <p:spPr>
          <a:xfrm>
            <a:off x="6715148" y="2448000"/>
            <a:ext cx="514564" cy="307777"/>
          </a:xfrm>
          <a:prstGeom prst="rect">
            <a:avLst/>
          </a:prstGeom>
          <a:noFill/>
        </p:spPr>
        <p:txBody>
          <a:bodyPr wrap="none" lIns="0" tIns="0" rIns="0" bIns="0" rtlCol="0">
            <a:spAutoFit/>
          </a:bodyPr>
          <a:lstStyle/>
          <a:p>
            <a:r>
              <a:rPr lang="en-AU" sz="2000">
                <a:ea typeface="Cambria Math" panose="02040503050406030204" pitchFamily="18" charset="0"/>
              </a:rPr>
              <a:t>= </a:t>
            </a:r>
            <a:r>
              <a:rPr lang="en-AU" sz="2000" b="1">
                <a:ea typeface="Cambria Math" panose="02040503050406030204" pitchFamily="18" charset="0"/>
              </a:rPr>
              <a:t>7.4</a:t>
            </a:r>
            <a:endParaRPr lang="en-AU" sz="2000" b="1"/>
          </a:p>
        </p:txBody>
      </p:sp>
      <p:sp>
        <p:nvSpPr>
          <p:cNvPr id="5" name="TextBox 4">
            <a:extLst>
              <a:ext uri="{FF2B5EF4-FFF2-40B4-BE49-F238E27FC236}">
                <a16:creationId xmlns:a16="http://schemas.microsoft.com/office/drawing/2014/main" id="{E36FD5EC-D27A-2AFD-6FC3-8641F4479C9A}"/>
              </a:ext>
            </a:extLst>
          </p:cNvPr>
          <p:cNvSpPr txBox="1"/>
          <p:nvPr/>
        </p:nvSpPr>
        <p:spPr>
          <a:xfrm>
            <a:off x="540000" y="3201092"/>
            <a:ext cx="2175275" cy="1000274"/>
          </a:xfrm>
          <a:prstGeom prst="rect">
            <a:avLst/>
          </a:prstGeom>
          <a:noFill/>
        </p:spPr>
        <p:txBody>
          <a:bodyPr wrap="none" lIns="0" tIns="0" rIns="0" bIns="0" rtlCol="0">
            <a:spAutoFit/>
          </a:bodyPr>
          <a:lstStyle/>
          <a:p>
            <a:pPr>
              <a:spcAft>
                <a:spcPts val="3000"/>
              </a:spcAft>
            </a:pPr>
            <a:r>
              <a:rPr lang="en-AU" sz="2000">
                <a:ea typeface="Cambria Math" panose="02040503050406030204" pitchFamily="18" charset="0"/>
              </a:rPr>
              <a:t>= ($700 + $160) x 7.4</a:t>
            </a:r>
          </a:p>
          <a:p>
            <a:pPr>
              <a:spcAft>
                <a:spcPts val="2400"/>
              </a:spcAft>
            </a:pPr>
            <a:r>
              <a:rPr lang="en-AU" sz="2000">
                <a:ea typeface="Cambria Math" panose="02040503050406030204" pitchFamily="18" charset="0"/>
              </a:rPr>
              <a:t>= </a:t>
            </a:r>
            <a:r>
              <a:rPr lang="en-AU" sz="2000" b="1">
                <a:solidFill>
                  <a:schemeClr val="accent3"/>
                </a:solidFill>
                <a:ea typeface="Cambria Math" panose="02040503050406030204" pitchFamily="18" charset="0"/>
              </a:rPr>
              <a:t>$6,364</a:t>
            </a:r>
            <a:endParaRPr lang="en-AU" sz="2000" b="1">
              <a:solidFill>
                <a:schemeClr val="accent3"/>
              </a:solidFill>
            </a:endParaRPr>
          </a:p>
        </p:txBody>
      </p:sp>
      <p:sp>
        <p:nvSpPr>
          <p:cNvPr id="17" name="Rectangle 16">
            <a:extLst>
              <a:ext uri="{FF2B5EF4-FFF2-40B4-BE49-F238E27FC236}">
                <a16:creationId xmlns:a16="http://schemas.microsoft.com/office/drawing/2014/main" id="{2181F18B-CC63-FCD5-9058-71EC1555CC60}"/>
              </a:ext>
              <a:ext uri="{C183D7F6-B498-43B3-948B-1728B52AA6E4}">
                <adec:decorative xmlns:adec="http://schemas.microsoft.com/office/drawing/2017/decorative" val="1"/>
              </a:ext>
            </a:extLst>
          </p:cNvPr>
          <p:cNvSpPr/>
          <p:nvPr/>
        </p:nvSpPr>
        <p:spPr>
          <a:xfrm>
            <a:off x="2923200" y="1116000"/>
            <a:ext cx="2305225" cy="1041046"/>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Rectangle 17">
            <a:extLst>
              <a:ext uri="{FF2B5EF4-FFF2-40B4-BE49-F238E27FC236}">
                <a16:creationId xmlns:a16="http://schemas.microsoft.com/office/drawing/2014/main" id="{26D08A5A-2EC0-62CD-D0C6-429F71CC0D72}"/>
              </a:ext>
              <a:ext uri="{C183D7F6-B498-43B3-948B-1728B52AA6E4}">
                <adec:decorative xmlns:adec="http://schemas.microsoft.com/office/drawing/2017/decorative" val="1"/>
              </a:ext>
            </a:extLst>
          </p:cNvPr>
          <p:cNvSpPr/>
          <p:nvPr/>
        </p:nvSpPr>
        <p:spPr>
          <a:xfrm>
            <a:off x="5264285" y="1116000"/>
            <a:ext cx="3468466" cy="1041046"/>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Rectangle 18">
            <a:extLst>
              <a:ext uri="{FF2B5EF4-FFF2-40B4-BE49-F238E27FC236}">
                <a16:creationId xmlns:a16="http://schemas.microsoft.com/office/drawing/2014/main" id="{2B33BBB6-5F83-902F-8588-D7C34A0EF849}"/>
              </a:ext>
              <a:ext uri="{C183D7F6-B498-43B3-948B-1728B52AA6E4}">
                <adec:decorative xmlns:adec="http://schemas.microsoft.com/office/drawing/2017/decorative" val="1"/>
              </a:ext>
            </a:extLst>
          </p:cNvPr>
          <p:cNvSpPr/>
          <p:nvPr/>
        </p:nvSpPr>
        <p:spPr>
          <a:xfrm>
            <a:off x="525544" y="1076400"/>
            <a:ext cx="156082" cy="1041046"/>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Rectangle 19">
            <a:extLst>
              <a:ext uri="{FF2B5EF4-FFF2-40B4-BE49-F238E27FC236}">
                <a16:creationId xmlns:a16="http://schemas.microsoft.com/office/drawing/2014/main" id="{FD3B21E1-C785-9CA6-6D2B-8CFDBD580FC0}"/>
              </a:ext>
              <a:ext uri="{C183D7F6-B498-43B3-948B-1728B52AA6E4}">
                <adec:decorative xmlns:adec="http://schemas.microsoft.com/office/drawing/2017/decorative" val="1"/>
              </a:ext>
            </a:extLst>
          </p:cNvPr>
          <p:cNvSpPr/>
          <p:nvPr/>
        </p:nvSpPr>
        <p:spPr>
          <a:xfrm>
            <a:off x="5144400" y="1119600"/>
            <a:ext cx="156082" cy="1041046"/>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3" name="Group 2">
            <a:extLst>
              <a:ext uri="{FF2B5EF4-FFF2-40B4-BE49-F238E27FC236}">
                <a16:creationId xmlns:a16="http://schemas.microsoft.com/office/drawing/2014/main" id="{96722B2C-5683-693C-FE98-41CF16EF3DC9}"/>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4" name="Rectangle 3">
              <a:extLst>
                <a:ext uri="{FF2B5EF4-FFF2-40B4-BE49-F238E27FC236}">
                  <a16:creationId xmlns:a16="http://schemas.microsoft.com/office/drawing/2014/main" id="{2A338C21-0C3B-AF05-566B-EB826B31E8A6}"/>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10" name="Oval 9">
              <a:extLst>
                <a:ext uri="{FF2B5EF4-FFF2-40B4-BE49-F238E27FC236}">
                  <a16:creationId xmlns:a16="http://schemas.microsoft.com/office/drawing/2014/main" id="{686E031D-43FF-4A30-9C64-59011EF3B841}"/>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2" name="Graphic 10">
              <a:extLst>
                <a:ext uri="{FF2B5EF4-FFF2-40B4-BE49-F238E27FC236}">
                  <a16:creationId xmlns:a16="http://schemas.microsoft.com/office/drawing/2014/main" id="{D968397B-3E76-9424-4C49-00EAA12DA8AD}"/>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3309464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17"/>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xit" presetSubtype="0" fill="hold" grpId="1" nodeType="withEffect">
                                  <p:stCondLst>
                                    <p:cond delay="0"/>
                                  </p:stCondLst>
                                  <p:childTnLst>
                                    <p:set>
                                      <p:cBhvr>
                                        <p:cTn id="26" dur="1" fill="hold">
                                          <p:stCondLst>
                                            <p:cond delay="0"/>
                                          </p:stCondLst>
                                        </p:cTn>
                                        <p:tgtEl>
                                          <p:spTgt spid="1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18"/>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2"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20"/>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21"/>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16"/>
                                        </p:tgtEl>
                                        <p:attrNameLst>
                                          <p:attrName>style.visibility</p:attrName>
                                        </p:attrNameLst>
                                      </p:cBhvr>
                                      <p:to>
                                        <p:strVal val="hidden"/>
                                      </p:to>
                                    </p:set>
                                  </p:childTnLst>
                                </p:cTn>
                              </p:par>
                              <p:par>
                                <p:cTn id="43" presetID="1" presetClass="exit" presetSubtype="0" fill="hold" grpId="2" nodeType="withEffect">
                                  <p:stCondLst>
                                    <p:cond delay="0"/>
                                  </p:stCondLst>
                                  <p:childTnLst>
                                    <p:set>
                                      <p:cBhvr>
                                        <p:cTn id="44" dur="1" fill="hold">
                                          <p:stCondLst>
                                            <p:cond delay="0"/>
                                          </p:stCondLst>
                                        </p:cTn>
                                        <p:tgtEl>
                                          <p:spTgt spid="19"/>
                                        </p:tgtEl>
                                        <p:attrNameLst>
                                          <p:attrName>style.visibility</p:attrName>
                                        </p:attrNameLst>
                                      </p:cBhvr>
                                      <p:to>
                                        <p:strVal val="hidden"/>
                                      </p:to>
                                    </p:set>
                                  </p:childTnLst>
                                </p:cTn>
                              </p:par>
                              <p:par>
                                <p:cTn id="45" presetID="1" presetClass="exit" presetSubtype="0" fill="hold" grpId="3" nodeType="withEffect">
                                  <p:stCondLst>
                                    <p:cond delay="0"/>
                                  </p:stCondLst>
                                  <p:childTnLst>
                                    <p:set>
                                      <p:cBhvr>
                                        <p:cTn id="46" dur="1" fill="hold">
                                          <p:stCondLst>
                                            <p:cond delay="0"/>
                                          </p:stCondLst>
                                        </p:cTn>
                                        <p:tgtEl>
                                          <p:spTgt spid="17"/>
                                        </p:tgtEl>
                                        <p:attrNameLst>
                                          <p:attrName>style.visibility</p:attrName>
                                        </p:attrNameLst>
                                      </p:cBhvr>
                                      <p:to>
                                        <p:strVal val="hidden"/>
                                      </p:to>
                                    </p:set>
                                  </p:childTnLst>
                                </p:cTn>
                              </p:par>
                              <p:par>
                                <p:cTn id="47" presetID="1" presetClass="exit" presetSubtype="0" fill="hold" grpId="2" nodeType="withEffect">
                                  <p:stCondLst>
                                    <p:cond delay="0"/>
                                  </p:stCondLst>
                                  <p:childTnLst>
                                    <p:set>
                                      <p:cBhvr>
                                        <p:cTn id="48" dur="1" fill="hold">
                                          <p:stCondLst>
                                            <p:cond delay="0"/>
                                          </p:stCondLst>
                                        </p:cTn>
                                        <p:tgtEl>
                                          <p:spTgt spid="20"/>
                                        </p:tgtEl>
                                        <p:attrNameLst>
                                          <p:attrName>style.visibility</p:attrName>
                                        </p:attrNameLst>
                                      </p:cBhvr>
                                      <p:to>
                                        <p:strVal val="hidden"/>
                                      </p:to>
                                    </p:set>
                                  </p:childTnLst>
                                </p:cTn>
                              </p:par>
                              <p:par>
                                <p:cTn id="49" presetID="1" presetClass="exit" presetSubtype="0" fill="hold" grpId="2" nodeType="withEffect">
                                  <p:stCondLst>
                                    <p:cond delay="0"/>
                                  </p:stCondLst>
                                  <p:childTnLst>
                                    <p:set>
                                      <p:cBhvr>
                                        <p:cTn id="50" dur="1" fill="hold">
                                          <p:stCondLst>
                                            <p:cond delay="0"/>
                                          </p:stCondLst>
                                        </p:cTn>
                                        <p:tgtEl>
                                          <p:spTgt spid="18"/>
                                        </p:tgtEl>
                                        <p:attrNameLst>
                                          <p:attrName>style.visibility</p:attrName>
                                        </p:attrNameLst>
                                      </p:cBhvr>
                                      <p:to>
                                        <p:strVal val="hidden"/>
                                      </p:to>
                                    </p:set>
                                  </p:childTnLst>
                                </p:cTn>
                              </p:par>
                              <p:par>
                                <p:cTn id="51" presetID="1" presetClass="entr" presetSubtype="0" fill="hold" nodeType="withEffect">
                                  <p:stCondLst>
                                    <p:cond delay="0"/>
                                  </p:stCondLst>
                                  <p:childTnLst>
                                    <p:set>
                                      <p:cBhvr>
                                        <p:cTn id="5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21" grpId="0" animBg="1"/>
      <p:bldP spid="21" grpId="1" animBg="1"/>
      <p:bldP spid="11" grpId="0"/>
      <p:bldP spid="12" grpId="0"/>
      <p:bldP spid="15" grpId="0"/>
      <p:bldP spid="17" grpId="0" animBg="1"/>
      <p:bldP spid="17" grpId="1" animBg="1"/>
      <p:bldP spid="17" grpId="2" animBg="1"/>
      <p:bldP spid="17" grpId="3" animBg="1"/>
      <p:bldP spid="18" grpId="0" animBg="1"/>
      <p:bldP spid="18" grpId="1" animBg="1"/>
      <p:bldP spid="18" grpId="2" animBg="1"/>
      <p:bldP spid="19" grpId="0" animBg="1"/>
      <p:bldP spid="19" grpId="1" animBg="1"/>
      <p:bldP spid="19" grpId="2" animBg="1"/>
      <p:bldP spid="20" grpId="0" animBg="1"/>
      <p:bldP spid="20" grpId="1" animBg="1"/>
      <p:bldP spid="20" grpId="2"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78BECDB-CBD6-61BC-281C-E9EB2005F2D7}"/>
              </a:ext>
              <a:ext uri="{C183D7F6-B498-43B3-948B-1728B52AA6E4}">
                <adec:decorative xmlns:adec="http://schemas.microsoft.com/office/drawing/2017/decorative" val="1"/>
              </a:ext>
            </a:extLst>
          </p:cNvPr>
          <p:cNvSpPr/>
          <p:nvPr/>
        </p:nvSpPr>
        <p:spPr>
          <a:xfrm flipH="1">
            <a:off x="-1" y="0"/>
            <a:ext cx="4025153" cy="4672253"/>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7">
            <a:extLst>
              <a:ext uri="{FF2B5EF4-FFF2-40B4-BE49-F238E27FC236}">
                <a16:creationId xmlns:a16="http://schemas.microsoft.com/office/drawing/2014/main" id="{56331701-EB9F-7850-109A-441921C39A5C}"/>
              </a:ext>
            </a:extLst>
          </p:cNvPr>
          <p:cNvSpPr txBox="1">
            <a:spLocks noGrp="1"/>
          </p:cNvSpPr>
          <p:nvPr>
            <p:ph type="title" idx="4294967295"/>
          </p:nvPr>
        </p:nvSpPr>
        <p:spPr>
          <a:xfrm>
            <a:off x="399600" y="2142083"/>
            <a:ext cx="3335638" cy="861774"/>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bg1"/>
                </a:solidFill>
                <a:effectLst/>
                <a:uLnTx/>
                <a:uFillTx/>
                <a:latin typeface="+mn-lt"/>
                <a:ea typeface="+mn-ea"/>
                <a:cs typeface="+mn-cs"/>
              </a:rPr>
              <a:t>Special tuition protection component</a:t>
            </a:r>
            <a:endParaRPr kumimoji="0" lang="en-US" sz="2800" b="0" i="0" u="none" strike="noStrike" kern="1200" cap="none" spc="0" normalizeH="0" baseline="0" noProof="0" dirty="0">
              <a:ln>
                <a:noFill/>
              </a:ln>
              <a:solidFill>
                <a:schemeClr val="bg1"/>
              </a:solidFill>
              <a:effectLst/>
              <a:uLnTx/>
              <a:uFillTx/>
              <a:latin typeface="+mn-lt"/>
              <a:ea typeface="+mn-ea"/>
              <a:cs typeface="Calibri"/>
            </a:endParaRPr>
          </a:p>
        </p:txBody>
      </p:sp>
      <p:sp>
        <p:nvSpPr>
          <p:cNvPr id="4" name="TextBox 3">
            <a:extLst>
              <a:ext uri="{FF2B5EF4-FFF2-40B4-BE49-F238E27FC236}">
                <a16:creationId xmlns:a16="http://schemas.microsoft.com/office/drawing/2014/main" id="{2449F62A-ED96-7345-6D9B-D471BA161950}"/>
              </a:ext>
            </a:extLst>
          </p:cNvPr>
          <p:cNvSpPr txBox="1"/>
          <p:nvPr/>
        </p:nvSpPr>
        <p:spPr>
          <a:xfrm>
            <a:off x="4424753" y="1634251"/>
            <a:ext cx="4223139" cy="1877437"/>
          </a:xfrm>
          <a:prstGeom prst="rect">
            <a:avLst/>
          </a:prstGeom>
          <a:noFill/>
        </p:spPr>
        <p:txBody>
          <a:bodyPr wrap="square" lIns="0" tIns="0" rIns="0" bIns="0" rtlCol="0" anchor="t">
            <a:spAutoFit/>
          </a:bodyPr>
          <a:lstStyle/>
          <a:p>
            <a:pPr marR="0" lvl="0" algn="l" defTabSz="685800" rtl="0" eaLnBrk="1" fontAlgn="auto" latinLnBrk="0" hangingPunct="1">
              <a:lnSpc>
                <a:spcPct val="100000"/>
              </a:lnSpc>
              <a:spcAft>
                <a:spcPts val="3000"/>
              </a:spcAft>
              <a:buClrTx/>
              <a:buSzTx/>
              <a:tabLst/>
              <a:defRPr/>
            </a:pPr>
            <a:r>
              <a:rPr lang="en-AU" sz="1800" b="0" dirty="0"/>
              <a:t>Helps to build the balance of the Funds when below their target range</a:t>
            </a:r>
          </a:p>
          <a:p>
            <a:pPr marR="0" lvl="0" algn="l" defTabSz="685800" rtl="0" eaLnBrk="1" fontAlgn="auto" latinLnBrk="0" hangingPunct="1">
              <a:lnSpc>
                <a:spcPct val="100000"/>
              </a:lnSpc>
              <a:spcAft>
                <a:spcPts val="3000"/>
              </a:spcAft>
              <a:buClrTx/>
              <a:buSzTx/>
              <a:tabLst/>
              <a:defRPr/>
            </a:pPr>
            <a:r>
              <a:rPr lang="en-AU" sz="1800" b="0" dirty="0"/>
              <a:t>Facilitates repayment of seed funding</a:t>
            </a:r>
          </a:p>
          <a:p>
            <a:pPr marR="0" lvl="0" algn="l" defTabSz="685800" rtl="0" eaLnBrk="1" fontAlgn="auto" latinLnBrk="0" hangingPunct="1">
              <a:lnSpc>
                <a:spcPct val="100000"/>
              </a:lnSpc>
              <a:spcAft>
                <a:spcPts val="3000"/>
              </a:spcAft>
              <a:buClrTx/>
              <a:buSzTx/>
              <a:tabLst/>
              <a:defRPr/>
            </a:pPr>
            <a:r>
              <a:rPr lang="en-AU" b="1" dirty="0"/>
              <a:t>Proposed percentage for 2025 levies</a:t>
            </a:r>
            <a:r>
              <a:rPr lang="en-AU" dirty="0"/>
              <a:t>: 0.10%</a:t>
            </a:r>
            <a:endParaRPr lang="en-AU" sz="1800" b="0" dirty="0"/>
          </a:p>
        </p:txBody>
      </p:sp>
      <p:grpSp>
        <p:nvGrpSpPr>
          <p:cNvPr id="5" name="Group 4">
            <a:extLst>
              <a:ext uri="{FF2B5EF4-FFF2-40B4-BE49-F238E27FC236}">
                <a16:creationId xmlns:a16="http://schemas.microsoft.com/office/drawing/2014/main" id="{43D80E46-2458-7586-6E32-C69D26ADC4A6}"/>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6" name="Rectangle 5">
              <a:extLst>
                <a:ext uri="{FF2B5EF4-FFF2-40B4-BE49-F238E27FC236}">
                  <a16:creationId xmlns:a16="http://schemas.microsoft.com/office/drawing/2014/main" id="{A79F2000-DF90-F0EA-B848-724064127A6F}"/>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7" name="Oval 6">
              <a:extLst>
                <a:ext uri="{FF2B5EF4-FFF2-40B4-BE49-F238E27FC236}">
                  <a16:creationId xmlns:a16="http://schemas.microsoft.com/office/drawing/2014/main" id="{B1C423D7-23D4-C484-6934-45CD2AD241F1}"/>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Graphic 10">
              <a:extLst>
                <a:ext uri="{FF2B5EF4-FFF2-40B4-BE49-F238E27FC236}">
                  <a16:creationId xmlns:a16="http://schemas.microsoft.com/office/drawing/2014/main" id="{20BC1F36-601E-D3AB-7CFE-BE03386D061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486241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649C1FB-61AF-8256-55AB-3E274C316002}"/>
              </a:ext>
              <a:ext uri="{C183D7F6-B498-43B3-948B-1728B52AA6E4}">
                <adec:decorative xmlns:adec="http://schemas.microsoft.com/office/drawing/2017/decorative" val="1"/>
              </a:ext>
            </a:extLst>
          </p:cNvPr>
          <p:cNvSpPr/>
          <p:nvPr/>
        </p:nvSpPr>
        <p:spPr>
          <a:xfrm>
            <a:off x="-1" y="0"/>
            <a:ext cx="9144001" cy="4663440"/>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itle 3">
            <a:extLst>
              <a:ext uri="{FF2B5EF4-FFF2-40B4-BE49-F238E27FC236}">
                <a16:creationId xmlns:a16="http://schemas.microsoft.com/office/drawing/2014/main" id="{1EC01FFA-4406-546E-ECFD-130062DC0825}"/>
              </a:ext>
            </a:extLst>
          </p:cNvPr>
          <p:cNvSpPr txBox="1">
            <a:spLocks noGrp="1"/>
          </p:cNvSpPr>
          <p:nvPr>
            <p:ph type="title" idx="4294967295"/>
          </p:nvPr>
        </p:nvSpPr>
        <p:spPr>
          <a:xfrm>
            <a:off x="826488" y="2143243"/>
            <a:ext cx="7707912" cy="98488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3200" b="1" i="0" u="none" strike="noStrike" kern="1200" cap="none" spc="0" normalizeH="0" baseline="0" noProof="0" dirty="0">
                <a:ln>
                  <a:noFill/>
                </a:ln>
                <a:solidFill>
                  <a:schemeClr val="bg1"/>
                </a:solidFill>
                <a:effectLst/>
                <a:uLnTx/>
                <a:uFillTx/>
                <a:latin typeface="+mn-lt"/>
                <a:ea typeface="+mn-ea"/>
                <a:cs typeface="+mn-cs"/>
              </a:rPr>
              <a:t>2025 Domestic Levies Timeline and Takeaways</a:t>
            </a:r>
          </a:p>
        </p:txBody>
      </p:sp>
      <p:grpSp>
        <p:nvGrpSpPr>
          <p:cNvPr id="2" name="Group 1">
            <a:extLst>
              <a:ext uri="{FF2B5EF4-FFF2-40B4-BE49-F238E27FC236}">
                <a16:creationId xmlns:a16="http://schemas.microsoft.com/office/drawing/2014/main" id="{2BDA1E01-3E8C-B2D0-1D2D-39BE931C6143}"/>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5" name="Rectangle 4">
              <a:extLst>
                <a:ext uri="{FF2B5EF4-FFF2-40B4-BE49-F238E27FC236}">
                  <a16:creationId xmlns:a16="http://schemas.microsoft.com/office/drawing/2014/main" id="{C417A0AE-B755-1D9A-9BE5-BBD7601BE14C}"/>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6" name="Oval 5">
              <a:extLst>
                <a:ext uri="{FF2B5EF4-FFF2-40B4-BE49-F238E27FC236}">
                  <a16:creationId xmlns:a16="http://schemas.microsoft.com/office/drawing/2014/main" id="{C5998F8F-A40E-52BA-BD9B-9BCA27101D88}"/>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Graphic 10">
              <a:extLst>
                <a:ext uri="{FF2B5EF4-FFF2-40B4-BE49-F238E27FC236}">
                  <a16:creationId xmlns:a16="http://schemas.microsoft.com/office/drawing/2014/main" id="{B9F984F3-CBBE-5845-B978-165C366F1A2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3461028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2414FB0-F682-62B4-0B0A-1EC5D3BBB3DE}"/>
              </a:ext>
            </a:extLst>
          </p:cNvPr>
          <p:cNvSpPr txBox="1">
            <a:spLocks noGrp="1"/>
          </p:cNvSpPr>
          <p:nvPr>
            <p:ph type="title" idx="4294967295"/>
          </p:nvPr>
        </p:nvSpPr>
        <p:spPr>
          <a:xfrm>
            <a:off x="360000" y="252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15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2025 Domestic Tuition Protection Levies Timeline</a:t>
            </a:r>
          </a:p>
        </p:txBody>
      </p:sp>
      <p:grpSp>
        <p:nvGrpSpPr>
          <p:cNvPr id="36" name="Group 35" descr="The 2025 Domestic Tuition Protection Levies timeline shows that the TPS Advisory Board provided its draft domestic levy settings advice to the TPS Director at the 5 February 2025 Board meeting. Sector consultation on the draft levy settings will be conducted throughout March and April 2025. The Board will consider the sector's feedback before providing its final levy settings advice to the TPS Director at the 21 May 2025 Board meeting. Legislative Instruments must be made by 1 August 2025. Leviable providers will receive early advice notices from the TPS in October 2025. Levy invoices will be issued in November 2025 and payments will be due in December 2025.">
            <a:extLst>
              <a:ext uri="{FF2B5EF4-FFF2-40B4-BE49-F238E27FC236}">
                <a16:creationId xmlns:a16="http://schemas.microsoft.com/office/drawing/2014/main" id="{EFF418E5-3F56-36C1-35F5-B3977C838B08}"/>
              </a:ext>
            </a:extLst>
          </p:cNvPr>
          <p:cNvGrpSpPr/>
          <p:nvPr/>
        </p:nvGrpSpPr>
        <p:grpSpPr>
          <a:xfrm>
            <a:off x="300600" y="756000"/>
            <a:ext cx="8542800" cy="3859201"/>
            <a:chOff x="-1" y="-2"/>
            <a:chExt cx="9286489" cy="4508630"/>
          </a:xfrm>
        </p:grpSpPr>
        <p:sp>
          <p:nvSpPr>
            <p:cNvPr id="37" name="Rectangle: Rounded Corners 36">
              <a:extLst>
                <a:ext uri="{FF2B5EF4-FFF2-40B4-BE49-F238E27FC236}">
                  <a16:creationId xmlns:a16="http://schemas.microsoft.com/office/drawing/2014/main" id="{2CFBC558-60EF-A9C7-6BBA-7ADCAEE4041B}"/>
                </a:ext>
              </a:extLst>
            </p:cNvPr>
            <p:cNvSpPr/>
            <p:nvPr/>
          </p:nvSpPr>
          <p:spPr>
            <a:xfrm>
              <a:off x="-1" y="-1"/>
              <a:ext cx="1819729" cy="382729"/>
            </a:xfrm>
            <a:prstGeom prst="roundRect">
              <a:avLst/>
            </a:prstGeom>
            <a:solidFill>
              <a:srgbClr val="367079"/>
            </a:solidFill>
            <a:ln>
              <a:solidFill>
                <a:srgbClr val="36707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r>
                <a:rPr lang="en-AU" sz="1700" b="1" dirty="0">
                  <a:solidFill>
                    <a:srgbClr val="FFFFFF"/>
                  </a:solidFill>
                  <a:ea typeface="Calibri" panose="020F0502020204030204" pitchFamily="34" charset="0"/>
                  <a:cs typeface="Arial" panose="020B0604020202020204" pitchFamily="34" charset="0"/>
                </a:rPr>
                <a:t>Feb 25</a:t>
              </a:r>
            </a:p>
          </p:txBody>
        </p:sp>
        <p:sp>
          <p:nvSpPr>
            <p:cNvPr id="38" name="Rectangle: Rounded Corners 37">
              <a:extLst>
                <a:ext uri="{FF2B5EF4-FFF2-40B4-BE49-F238E27FC236}">
                  <a16:creationId xmlns:a16="http://schemas.microsoft.com/office/drawing/2014/main" id="{63DFCEF6-41FB-5CB4-C454-502EA409D119}"/>
                </a:ext>
              </a:extLst>
            </p:cNvPr>
            <p:cNvSpPr/>
            <p:nvPr/>
          </p:nvSpPr>
          <p:spPr>
            <a:xfrm>
              <a:off x="1866689" y="-2"/>
              <a:ext cx="1819729" cy="382729"/>
            </a:xfrm>
            <a:prstGeom prst="roundRect">
              <a:avLst/>
            </a:prstGeom>
            <a:solidFill>
              <a:srgbClr val="367079"/>
            </a:solidFill>
            <a:ln>
              <a:solidFill>
                <a:srgbClr val="367079"/>
              </a:solidFill>
            </a:ln>
          </p:spPr>
          <p:style>
            <a:lnRef idx="2">
              <a:schemeClr val="accent1"/>
            </a:lnRef>
            <a:fillRef idx="1">
              <a:schemeClr val="lt1"/>
            </a:fillRef>
            <a:effectRef idx="0">
              <a:schemeClr val="accent1"/>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r>
                <a:rPr lang="en-AU" sz="1700" b="1" dirty="0">
                  <a:solidFill>
                    <a:srgbClr val="FFFFFF"/>
                  </a:solidFill>
                  <a:ea typeface="Calibri" panose="020F0502020204030204" pitchFamily="34" charset="0"/>
                  <a:cs typeface="Arial" panose="020B0604020202020204" pitchFamily="34" charset="0"/>
                </a:rPr>
                <a:t>Mar-Apr 25</a:t>
              </a:r>
            </a:p>
          </p:txBody>
        </p:sp>
        <p:sp>
          <p:nvSpPr>
            <p:cNvPr id="39" name="Rectangle: Rounded Corners 38">
              <a:extLst>
                <a:ext uri="{FF2B5EF4-FFF2-40B4-BE49-F238E27FC236}">
                  <a16:creationId xmlns:a16="http://schemas.microsoft.com/office/drawing/2014/main" id="{9408FA79-42FB-0D31-1079-788A2D2ECCF4}"/>
                </a:ext>
              </a:extLst>
            </p:cNvPr>
            <p:cNvSpPr/>
            <p:nvPr/>
          </p:nvSpPr>
          <p:spPr>
            <a:xfrm>
              <a:off x="3733379" y="-2"/>
              <a:ext cx="1819729" cy="382729"/>
            </a:xfrm>
            <a:prstGeom prst="roundRect">
              <a:avLst/>
            </a:prstGeom>
            <a:solidFill>
              <a:srgbClr val="367079"/>
            </a:solidFill>
            <a:ln>
              <a:solidFill>
                <a:srgbClr val="367079"/>
              </a:solidFill>
            </a:ln>
          </p:spPr>
          <p:style>
            <a:lnRef idx="2">
              <a:schemeClr val="accent1"/>
            </a:lnRef>
            <a:fillRef idx="1">
              <a:schemeClr val="lt1"/>
            </a:fillRef>
            <a:effectRef idx="0">
              <a:schemeClr val="accent1"/>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r>
                <a:rPr lang="en-AU" sz="1700" b="1" dirty="0">
                  <a:solidFill>
                    <a:srgbClr val="FFFFFF"/>
                  </a:solidFill>
                  <a:ea typeface="Calibri" panose="020F0502020204030204" pitchFamily="34" charset="0"/>
                  <a:cs typeface="Arial" panose="020B0604020202020204" pitchFamily="34" charset="0"/>
                </a:rPr>
                <a:t>May-Jul 25</a:t>
              </a:r>
            </a:p>
          </p:txBody>
        </p:sp>
        <p:sp>
          <p:nvSpPr>
            <p:cNvPr id="40" name="Rectangle: Rounded Corners 39">
              <a:extLst>
                <a:ext uri="{FF2B5EF4-FFF2-40B4-BE49-F238E27FC236}">
                  <a16:creationId xmlns:a16="http://schemas.microsoft.com/office/drawing/2014/main" id="{55304843-0B3C-DEBD-0A85-A70993CC5A99}"/>
                </a:ext>
              </a:extLst>
            </p:cNvPr>
            <p:cNvSpPr/>
            <p:nvPr/>
          </p:nvSpPr>
          <p:spPr>
            <a:xfrm>
              <a:off x="5600069" y="-2"/>
              <a:ext cx="1819729" cy="382729"/>
            </a:xfrm>
            <a:prstGeom prst="roundRect">
              <a:avLst/>
            </a:prstGeom>
            <a:solidFill>
              <a:srgbClr val="367079"/>
            </a:solidFill>
            <a:ln>
              <a:solidFill>
                <a:srgbClr val="367079"/>
              </a:solidFill>
            </a:ln>
          </p:spPr>
          <p:style>
            <a:lnRef idx="2">
              <a:schemeClr val="accent1"/>
            </a:lnRef>
            <a:fillRef idx="1">
              <a:schemeClr val="lt1"/>
            </a:fillRef>
            <a:effectRef idx="0">
              <a:schemeClr val="accent1"/>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r>
                <a:rPr lang="en-AU" sz="1700" b="1" dirty="0">
                  <a:solidFill>
                    <a:srgbClr val="FFFFFF"/>
                  </a:solidFill>
                  <a:ea typeface="Calibri" panose="020F0502020204030204" pitchFamily="34" charset="0"/>
                  <a:cs typeface="Arial" panose="020B0604020202020204" pitchFamily="34" charset="0"/>
                </a:rPr>
                <a:t>Aug 25</a:t>
              </a:r>
            </a:p>
          </p:txBody>
        </p:sp>
        <p:sp>
          <p:nvSpPr>
            <p:cNvPr id="41" name="Rectangle: Rounded Corners 40">
              <a:extLst>
                <a:ext uri="{FF2B5EF4-FFF2-40B4-BE49-F238E27FC236}">
                  <a16:creationId xmlns:a16="http://schemas.microsoft.com/office/drawing/2014/main" id="{A71050A0-58A2-3DA6-8BA5-A0748BF14878}"/>
                </a:ext>
              </a:extLst>
            </p:cNvPr>
            <p:cNvSpPr/>
            <p:nvPr/>
          </p:nvSpPr>
          <p:spPr>
            <a:xfrm>
              <a:off x="7466759" y="-2"/>
              <a:ext cx="1819729" cy="382729"/>
            </a:xfrm>
            <a:prstGeom prst="roundRect">
              <a:avLst/>
            </a:prstGeom>
            <a:solidFill>
              <a:srgbClr val="367079"/>
            </a:solidFill>
            <a:ln>
              <a:solidFill>
                <a:srgbClr val="367079"/>
              </a:solidFill>
            </a:ln>
          </p:spPr>
          <p:style>
            <a:lnRef idx="2">
              <a:schemeClr val="accent1"/>
            </a:lnRef>
            <a:fillRef idx="1">
              <a:schemeClr val="lt1"/>
            </a:fillRef>
            <a:effectRef idx="0">
              <a:schemeClr val="accent1"/>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r>
                <a:rPr lang="en-AU" sz="1700" b="1" dirty="0">
                  <a:solidFill>
                    <a:srgbClr val="FFFFFF"/>
                  </a:solidFill>
                  <a:ea typeface="Calibri" panose="020F0502020204030204" pitchFamily="34" charset="0"/>
                  <a:cs typeface="Arial" panose="020B0604020202020204" pitchFamily="34" charset="0"/>
                </a:rPr>
                <a:t>Oct-Dec 25</a:t>
              </a:r>
            </a:p>
          </p:txBody>
        </p:sp>
        <p:sp>
          <p:nvSpPr>
            <p:cNvPr id="43" name="Rectangle: Rounded Corners 42">
              <a:extLst>
                <a:ext uri="{FF2B5EF4-FFF2-40B4-BE49-F238E27FC236}">
                  <a16:creationId xmlns:a16="http://schemas.microsoft.com/office/drawing/2014/main" id="{52B66418-B1C0-6956-A593-6F404236012C}"/>
                </a:ext>
              </a:extLst>
            </p:cNvPr>
            <p:cNvSpPr/>
            <p:nvPr/>
          </p:nvSpPr>
          <p:spPr>
            <a:xfrm>
              <a:off x="-1" y="428992"/>
              <a:ext cx="1819729" cy="4079636"/>
            </a:xfrm>
            <a:prstGeom prst="roundRect">
              <a:avLst/>
            </a:prstGeom>
            <a:ln>
              <a:solidFill>
                <a:srgbClr val="4897A2"/>
              </a:solidFill>
            </a:ln>
          </p:spPr>
          <p:style>
            <a:lnRef idx="2">
              <a:schemeClr val="accent1"/>
            </a:lnRef>
            <a:fillRef idx="1">
              <a:schemeClr val="l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spcBef>
                  <a:spcPts val="1200"/>
                </a:spcBef>
                <a:spcAft>
                  <a:spcPts val="100"/>
                </a:spcAft>
              </a:pPr>
              <a:r>
                <a:rPr lang="en-AU" sz="1400" b="1" dirty="0">
                  <a:ea typeface="Calibri" panose="020F0502020204030204" pitchFamily="34" charset="0"/>
                  <a:cs typeface="Arial" panose="020B0604020202020204" pitchFamily="34" charset="0"/>
                </a:rPr>
                <a:t>5 February</a:t>
              </a:r>
              <a:endParaRPr lang="en-AU" sz="1400" dirty="0">
                <a:ea typeface="Calibri" panose="020F0502020204030204" pitchFamily="34" charset="0"/>
                <a:cs typeface="Arial" panose="020B0604020202020204" pitchFamily="34" charset="0"/>
              </a:endParaRPr>
            </a:p>
            <a:p>
              <a:pPr marL="82800" indent="-82800">
                <a:spcAft>
                  <a:spcPts val="300"/>
                </a:spcAft>
                <a:buClr>
                  <a:schemeClr val="tx1"/>
                </a:buClr>
                <a:buSzPct val="80000"/>
                <a:buFont typeface="Symbol" panose="05050102010706020507" pitchFamily="18" charset="2"/>
                <a:buChar char=""/>
              </a:pPr>
              <a:r>
                <a:rPr lang="en-AU" sz="1200" dirty="0">
                  <a:solidFill>
                    <a:schemeClr val="tx1"/>
                  </a:solidFill>
                  <a:ea typeface="Calibri" panose="020F0502020204030204" pitchFamily="34" charset="0"/>
                  <a:cs typeface="Arial" panose="020B0604020202020204" pitchFamily="34" charset="0"/>
                </a:rPr>
                <a:t>Draft advice on 2025 Levy settings confirmed at TPS Advisory Board meeting</a:t>
              </a:r>
            </a:p>
            <a:p>
              <a:pPr>
                <a:spcBef>
                  <a:spcPts val="1200"/>
                </a:spcBef>
                <a:spcAft>
                  <a:spcPts val="100"/>
                </a:spcAft>
              </a:pPr>
              <a:r>
                <a:rPr lang="en-AU" sz="1400" b="1" dirty="0">
                  <a:ea typeface="Calibri" panose="020F0502020204030204" pitchFamily="34" charset="0"/>
                  <a:cs typeface="Arial" panose="020B0604020202020204" pitchFamily="34" charset="0"/>
                </a:rPr>
                <a:t>Mid-February</a:t>
              </a:r>
              <a:endParaRPr lang="en-AU" sz="1400" dirty="0">
                <a:ea typeface="Calibri" panose="020F0502020204030204" pitchFamily="34" charset="0"/>
                <a:cs typeface="Arial" panose="020B0604020202020204" pitchFamily="34" charset="0"/>
              </a:endParaRPr>
            </a:p>
            <a:p>
              <a:pPr marL="82800" indent="-82800">
                <a:spcAft>
                  <a:spcPts val="300"/>
                </a:spcAft>
                <a:buClr>
                  <a:schemeClr val="tx1"/>
                </a:buClr>
                <a:buSzPct val="80000"/>
                <a:buFont typeface="Symbol" panose="05050102010706020507" pitchFamily="18" charset="2"/>
                <a:buChar char=""/>
              </a:pPr>
              <a:r>
                <a:rPr lang="en-AU" sz="1200" dirty="0">
                  <a:solidFill>
                    <a:schemeClr val="tx1"/>
                  </a:solidFill>
                  <a:ea typeface="Calibri" panose="020F0502020204030204" pitchFamily="34" charset="0"/>
                  <a:cs typeface="Arial" panose="020B0604020202020204" pitchFamily="34" charset="0"/>
                </a:rPr>
                <a:t>Draft advice letters published on TPS website</a:t>
              </a:r>
            </a:p>
          </p:txBody>
        </p:sp>
        <p:sp>
          <p:nvSpPr>
            <p:cNvPr id="44" name="Rectangle: Rounded Corners 43">
              <a:extLst>
                <a:ext uri="{FF2B5EF4-FFF2-40B4-BE49-F238E27FC236}">
                  <a16:creationId xmlns:a16="http://schemas.microsoft.com/office/drawing/2014/main" id="{8A6F75A0-8CFE-7009-59C1-49BC311E8566}"/>
                </a:ext>
              </a:extLst>
            </p:cNvPr>
            <p:cNvSpPr/>
            <p:nvPr/>
          </p:nvSpPr>
          <p:spPr>
            <a:xfrm>
              <a:off x="1866689" y="428992"/>
              <a:ext cx="1819729" cy="4079636"/>
            </a:xfrm>
            <a:prstGeom prst="roundRect">
              <a:avLst/>
            </a:prstGeom>
            <a:ln>
              <a:solidFill>
                <a:srgbClr val="4897A2"/>
              </a:solidFill>
            </a:ln>
          </p:spPr>
          <p:style>
            <a:lnRef idx="2">
              <a:schemeClr val="accent1"/>
            </a:lnRef>
            <a:fillRef idx="1">
              <a:schemeClr val="l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1200"/>
                </a:spcBef>
                <a:spcAft>
                  <a:spcPts val="100"/>
                </a:spcAft>
                <a:buClrTx/>
                <a:buSzTx/>
                <a:buFontTx/>
                <a:buNone/>
                <a:tabLst/>
                <a:defRPr/>
              </a:pPr>
              <a:r>
                <a:rPr kumimoji="0" lang="en-AU" sz="1400" b="1" i="0" u="none" strike="noStrike" kern="1200" cap="none" spc="0" normalizeH="0" baseline="0" noProof="0" dirty="0">
                  <a:ln>
                    <a:noFill/>
                  </a:ln>
                  <a:solidFill>
                    <a:prstClr val="black"/>
                  </a:solidFill>
                  <a:effectLst/>
                  <a:uLnTx/>
                  <a:uFillTx/>
                  <a:ea typeface="Calibri" panose="020F0502020204030204" pitchFamily="34" charset="0"/>
                  <a:cs typeface="Arial" panose="020B0604020202020204" pitchFamily="34" charset="0"/>
                </a:rPr>
                <a:t>March</a:t>
              </a:r>
            </a:p>
            <a:p>
              <a:pPr marL="82800" marR="0" lvl="0" indent="-82800" algn="l" defTabSz="914400" rtl="0" eaLnBrk="1" fontAlgn="auto" latinLnBrk="0" hangingPunct="1">
                <a:lnSpc>
                  <a:spcPct val="100000"/>
                </a:lnSpc>
                <a:spcBef>
                  <a:spcPts val="0"/>
                </a:spcBef>
                <a:spcAft>
                  <a:spcPts val="300"/>
                </a:spcAft>
                <a:buClrTx/>
                <a:buSzPct val="80000"/>
                <a:buFont typeface="Symbol" panose="05050102010706020507" pitchFamily="18" charset="2"/>
                <a:buChar char=""/>
                <a:tabLst/>
                <a:defRPr/>
              </a:pPr>
              <a:r>
                <a:rPr kumimoji="0" lang="en-AU" sz="1200" b="0" i="0" u="none" strike="noStrike" kern="1200" cap="none" spc="0" normalizeH="0" baseline="0" noProof="0" dirty="0">
                  <a:ln>
                    <a:noFill/>
                  </a:ln>
                  <a:solidFill>
                    <a:prstClr val="black"/>
                  </a:solidFill>
                  <a:effectLst/>
                  <a:uLnTx/>
                  <a:uFillTx/>
                  <a:ea typeface="Calibri" panose="020F0502020204030204" pitchFamily="34" charset="0"/>
                  <a:cs typeface="Arial" panose="020B0604020202020204" pitchFamily="34" charset="0"/>
                </a:rPr>
                <a:t>Online consultation session for all providers</a:t>
              </a:r>
            </a:p>
            <a:p>
              <a:pPr marL="82800" marR="0" lvl="0" indent="-82800" algn="l" defTabSz="914400" rtl="0" eaLnBrk="1" fontAlgn="auto" latinLnBrk="0" hangingPunct="1">
                <a:lnSpc>
                  <a:spcPct val="100000"/>
                </a:lnSpc>
                <a:spcBef>
                  <a:spcPts val="0"/>
                </a:spcBef>
                <a:spcAft>
                  <a:spcPts val="300"/>
                </a:spcAft>
                <a:buClrTx/>
                <a:buSzPct val="80000"/>
                <a:buFont typeface="Symbol" panose="05050102010706020507" pitchFamily="18" charset="2"/>
                <a:buChar char=""/>
                <a:tabLst/>
                <a:defRPr/>
              </a:pPr>
              <a:r>
                <a:rPr kumimoji="0" lang="en-AU" sz="1200" b="0" i="0" u="none" strike="noStrike" kern="1200" cap="none" spc="0" normalizeH="0" baseline="0" noProof="0" dirty="0">
                  <a:ln>
                    <a:noFill/>
                  </a:ln>
                  <a:solidFill>
                    <a:prstClr val="black"/>
                  </a:solidFill>
                  <a:effectLst/>
                  <a:uLnTx/>
                  <a:uFillTx/>
                  <a:ea typeface="Calibri" panose="020F0502020204030204" pitchFamily="34" charset="0"/>
                  <a:cs typeface="Arial" panose="020B0604020202020204" pitchFamily="34" charset="0"/>
                </a:rPr>
                <a:t>Consultation sessions in Sydney, Melbourne and Brisbane</a:t>
              </a:r>
            </a:p>
            <a:p>
              <a:pPr marL="82800" marR="0" lvl="0" indent="-82800" algn="l" defTabSz="914400" rtl="0" eaLnBrk="1" fontAlgn="auto" latinLnBrk="0" hangingPunct="1">
                <a:lnSpc>
                  <a:spcPct val="100000"/>
                </a:lnSpc>
                <a:spcBef>
                  <a:spcPts val="0"/>
                </a:spcBef>
                <a:spcAft>
                  <a:spcPts val="300"/>
                </a:spcAft>
                <a:buClrTx/>
                <a:buSzPct val="80000"/>
                <a:buFont typeface="Symbol" panose="05050102010706020507" pitchFamily="18" charset="2"/>
                <a:buChar char=""/>
                <a:tabLst/>
                <a:defRPr/>
              </a:pPr>
              <a:r>
                <a:rPr kumimoji="0" lang="en-AU" sz="1200" b="0" i="0" u="none" strike="noStrike" kern="1200" cap="none" spc="0" normalizeH="0" baseline="0" noProof="0" dirty="0">
                  <a:ln>
                    <a:noFill/>
                  </a:ln>
                  <a:solidFill>
                    <a:prstClr val="black"/>
                  </a:solidFill>
                  <a:effectLst/>
                  <a:uLnTx/>
                  <a:uFillTx/>
                  <a:ea typeface="Calibri" panose="020F0502020204030204" pitchFamily="34" charset="0"/>
                  <a:cs typeface="Arial" panose="020B0604020202020204" pitchFamily="34" charset="0"/>
                </a:rPr>
                <a:t>Meetings with stakeholders</a:t>
              </a:r>
            </a:p>
            <a:p>
              <a:pPr>
                <a:spcBef>
                  <a:spcPts val="1200"/>
                </a:spcBef>
                <a:spcAft>
                  <a:spcPts val="100"/>
                </a:spcAft>
              </a:pPr>
              <a:r>
                <a:rPr lang="en-AU" sz="1400" b="1" dirty="0">
                  <a:ea typeface="Calibri" panose="020F0502020204030204" pitchFamily="34" charset="0"/>
                  <a:cs typeface="Arial" panose="020B0604020202020204" pitchFamily="34" charset="0"/>
                </a:rPr>
                <a:t>April</a:t>
              </a:r>
              <a:endParaRPr lang="en-AU" sz="1400" dirty="0">
                <a:ea typeface="Calibri" panose="020F0502020204030204" pitchFamily="34" charset="0"/>
                <a:cs typeface="Arial" panose="020B0604020202020204" pitchFamily="34" charset="0"/>
              </a:endParaRPr>
            </a:p>
            <a:p>
              <a:pPr marL="82800" indent="-82800">
                <a:spcAft>
                  <a:spcPts val="300"/>
                </a:spcAft>
                <a:buSzPct val="80000"/>
                <a:buFont typeface="Symbol" panose="05050102010706020507" pitchFamily="18" charset="2"/>
                <a:buChar char=""/>
              </a:pPr>
              <a:r>
                <a:rPr lang="en-AU" sz="1200" dirty="0">
                  <a:ea typeface="Calibri" panose="020F0502020204030204" pitchFamily="34" charset="0"/>
                  <a:cs typeface="Arial" panose="020B0604020202020204" pitchFamily="34" charset="0"/>
                </a:rPr>
                <a:t>Online feedback session for all providers</a:t>
              </a:r>
            </a:p>
          </p:txBody>
        </p:sp>
        <p:sp>
          <p:nvSpPr>
            <p:cNvPr id="45" name="Rectangle: Rounded Corners 44">
              <a:extLst>
                <a:ext uri="{FF2B5EF4-FFF2-40B4-BE49-F238E27FC236}">
                  <a16:creationId xmlns:a16="http://schemas.microsoft.com/office/drawing/2014/main" id="{79AB6292-6FA4-56C1-7DD1-7634303EC643}"/>
                </a:ext>
              </a:extLst>
            </p:cNvPr>
            <p:cNvSpPr/>
            <p:nvPr/>
          </p:nvSpPr>
          <p:spPr>
            <a:xfrm>
              <a:off x="3733379" y="428992"/>
              <a:ext cx="1819729" cy="4079636"/>
            </a:xfrm>
            <a:prstGeom prst="roundRect">
              <a:avLst/>
            </a:prstGeom>
            <a:ln>
              <a:solidFill>
                <a:srgbClr val="4897A2"/>
              </a:solidFill>
            </a:ln>
          </p:spPr>
          <p:style>
            <a:lnRef idx="2">
              <a:schemeClr val="accent1"/>
            </a:lnRef>
            <a:fillRef idx="1">
              <a:schemeClr val="l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1200"/>
                </a:spcBef>
                <a:spcAft>
                  <a:spcPts val="100"/>
                </a:spcAft>
                <a:buClrTx/>
                <a:buSzTx/>
                <a:buFontTx/>
                <a:buNone/>
                <a:tabLst/>
                <a:defRPr/>
              </a:pPr>
              <a:r>
                <a:rPr kumimoji="0" lang="en-AU" sz="1400" b="1" i="0" u="none" strike="noStrike" kern="1200" cap="none" spc="0" normalizeH="0" baseline="0" noProof="0" dirty="0">
                  <a:ln>
                    <a:noFill/>
                  </a:ln>
                  <a:solidFill>
                    <a:prstClr val="black"/>
                  </a:solidFill>
                  <a:effectLst/>
                  <a:uLnTx/>
                  <a:uFillTx/>
                  <a:ea typeface="Calibri" panose="020F0502020204030204" pitchFamily="34" charset="0"/>
                  <a:cs typeface="Arial" panose="020B0604020202020204" pitchFamily="34" charset="0"/>
                </a:rPr>
                <a:t>21 May</a:t>
              </a:r>
              <a:endParaRPr kumimoji="0" lang="en-AU" sz="1400" b="0" i="0" u="none" strike="noStrike" kern="1200" cap="none" spc="0" normalizeH="0" baseline="0" noProof="0" dirty="0">
                <a:ln>
                  <a:noFill/>
                </a:ln>
                <a:solidFill>
                  <a:prstClr val="black"/>
                </a:solidFill>
                <a:effectLst/>
                <a:uLnTx/>
                <a:uFillTx/>
                <a:ea typeface="Calibri" panose="020F0502020204030204" pitchFamily="34" charset="0"/>
                <a:cs typeface="Arial" panose="020B0604020202020204" pitchFamily="34" charset="0"/>
              </a:endParaRPr>
            </a:p>
            <a:p>
              <a:pPr marL="82800" marR="0" lvl="0" indent="-82800" algn="l" defTabSz="914400" rtl="0" eaLnBrk="1" fontAlgn="auto" latinLnBrk="0" hangingPunct="1">
                <a:lnSpc>
                  <a:spcPct val="100000"/>
                </a:lnSpc>
                <a:spcBef>
                  <a:spcPts val="0"/>
                </a:spcBef>
                <a:spcAft>
                  <a:spcPts val="300"/>
                </a:spcAft>
                <a:buClrTx/>
                <a:buSzPct val="80000"/>
                <a:buFont typeface="Symbol" panose="05050102010706020507" pitchFamily="18" charset="2"/>
                <a:buChar char=""/>
                <a:tabLst/>
                <a:defRPr/>
              </a:pPr>
              <a:r>
                <a:rPr kumimoji="0" lang="en-AU" sz="1200" b="0" i="0" u="none" strike="noStrike" kern="1200" cap="none" spc="0" normalizeH="0" baseline="0" noProof="0" dirty="0">
                  <a:ln>
                    <a:noFill/>
                  </a:ln>
                  <a:solidFill>
                    <a:prstClr val="black"/>
                  </a:solidFill>
                  <a:effectLst/>
                  <a:uLnTx/>
                  <a:uFillTx/>
                  <a:ea typeface="Calibri" panose="020F0502020204030204" pitchFamily="34" charset="0"/>
                  <a:cs typeface="Arial" panose="020B0604020202020204" pitchFamily="34" charset="0"/>
                </a:rPr>
                <a:t>TPS Advisory Board considers sector feedback</a:t>
              </a:r>
            </a:p>
            <a:p>
              <a:pPr marL="82800" marR="0" lvl="0" indent="-82800" algn="l" defTabSz="914400" rtl="0" eaLnBrk="1" fontAlgn="auto" latinLnBrk="0" hangingPunct="1">
                <a:lnSpc>
                  <a:spcPct val="100000"/>
                </a:lnSpc>
                <a:spcBef>
                  <a:spcPts val="0"/>
                </a:spcBef>
                <a:spcAft>
                  <a:spcPts val="300"/>
                </a:spcAft>
                <a:buClrTx/>
                <a:buSzPct val="80000"/>
                <a:buFont typeface="Symbol" panose="05050102010706020507" pitchFamily="18" charset="2"/>
                <a:buChar char=""/>
                <a:tabLst/>
                <a:defRPr/>
              </a:pPr>
              <a:r>
                <a:rPr kumimoji="0" lang="en-AU" sz="1200" b="0" i="0" u="none" strike="noStrike" kern="1200" cap="none" spc="0" normalizeH="0" baseline="0" noProof="0" dirty="0">
                  <a:ln>
                    <a:noFill/>
                  </a:ln>
                  <a:solidFill>
                    <a:prstClr val="black"/>
                  </a:solidFill>
                  <a:effectLst/>
                  <a:uLnTx/>
                  <a:uFillTx/>
                  <a:ea typeface="Calibri" panose="020F0502020204030204" pitchFamily="34" charset="0"/>
                  <a:cs typeface="Arial" panose="020B0604020202020204" pitchFamily="34" charset="0"/>
                </a:rPr>
                <a:t>Final advice on 2025 Levy settings confirmed at TPS Advisory Board meeting</a:t>
              </a:r>
              <a:endParaRPr lang="en-AU" sz="1200" b="1" dirty="0">
                <a:ea typeface="Calibri" panose="020F0502020204030204" pitchFamily="34" charset="0"/>
                <a:cs typeface="Arial" panose="020B0604020202020204" pitchFamily="34" charset="0"/>
              </a:endParaRPr>
            </a:p>
            <a:p>
              <a:pPr>
                <a:spcBef>
                  <a:spcPts val="1200"/>
                </a:spcBef>
                <a:spcAft>
                  <a:spcPts val="100"/>
                </a:spcAft>
              </a:pPr>
              <a:r>
                <a:rPr lang="en-AU" sz="1400" b="1" dirty="0">
                  <a:ea typeface="Calibri" panose="020F0502020204030204" pitchFamily="34" charset="0"/>
                  <a:cs typeface="Arial" panose="020B0604020202020204" pitchFamily="34" charset="0"/>
                </a:rPr>
                <a:t>June-July</a:t>
              </a:r>
              <a:endParaRPr lang="en-AU" sz="1400" dirty="0">
                <a:ea typeface="Calibri" panose="020F0502020204030204" pitchFamily="34" charset="0"/>
                <a:cs typeface="Arial" panose="020B0604020202020204" pitchFamily="34" charset="0"/>
              </a:endParaRPr>
            </a:p>
            <a:p>
              <a:pPr marL="82800" indent="-82800">
                <a:spcAft>
                  <a:spcPts val="300"/>
                </a:spcAft>
                <a:buSzPct val="80000"/>
                <a:buFont typeface="Symbol" panose="05050102010706020507" pitchFamily="18" charset="2"/>
                <a:buChar char=""/>
              </a:pPr>
              <a:r>
                <a:rPr lang="en-AU" sz="1200" dirty="0">
                  <a:ea typeface="Calibri" panose="020F0502020204030204" pitchFamily="34" charset="0"/>
                  <a:cs typeface="Arial" panose="020B0604020202020204" pitchFamily="34" charset="0"/>
                </a:rPr>
                <a:t>Legislative Instruments prepared</a:t>
              </a:r>
            </a:p>
          </p:txBody>
        </p:sp>
        <p:sp>
          <p:nvSpPr>
            <p:cNvPr id="46" name="Rectangle: Rounded Corners 45">
              <a:extLst>
                <a:ext uri="{FF2B5EF4-FFF2-40B4-BE49-F238E27FC236}">
                  <a16:creationId xmlns:a16="http://schemas.microsoft.com/office/drawing/2014/main" id="{A8E73AD7-874B-3842-8459-80C6A3F98775}"/>
                </a:ext>
              </a:extLst>
            </p:cNvPr>
            <p:cNvSpPr/>
            <p:nvPr/>
          </p:nvSpPr>
          <p:spPr>
            <a:xfrm>
              <a:off x="5600069" y="428992"/>
              <a:ext cx="1819729" cy="4079636"/>
            </a:xfrm>
            <a:prstGeom prst="roundRect">
              <a:avLst/>
            </a:prstGeom>
            <a:ln>
              <a:solidFill>
                <a:srgbClr val="4897A2"/>
              </a:solidFill>
            </a:ln>
          </p:spPr>
          <p:style>
            <a:lnRef idx="2">
              <a:schemeClr val="accent1"/>
            </a:lnRef>
            <a:fillRef idx="1">
              <a:schemeClr val="l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spcBef>
                  <a:spcPts val="1200"/>
                </a:spcBef>
                <a:spcAft>
                  <a:spcPts val="100"/>
                </a:spcAft>
              </a:pPr>
              <a:r>
                <a:rPr lang="en-AU" sz="1400" b="1" dirty="0">
                  <a:ea typeface="Calibri" panose="020F0502020204030204" pitchFamily="34" charset="0"/>
                  <a:cs typeface="Arial" panose="020B0604020202020204" pitchFamily="34" charset="0"/>
                </a:rPr>
                <a:t>1 August</a:t>
              </a:r>
              <a:endParaRPr lang="en-AU" sz="1400" dirty="0">
                <a:ea typeface="Calibri" panose="020F0502020204030204" pitchFamily="34" charset="0"/>
                <a:cs typeface="Arial" panose="020B0604020202020204" pitchFamily="34" charset="0"/>
              </a:endParaRPr>
            </a:p>
            <a:p>
              <a:pPr marL="82800" indent="-82800">
                <a:spcAft>
                  <a:spcPts val="300"/>
                </a:spcAft>
                <a:buSzPct val="80000"/>
                <a:buFont typeface="Symbol" panose="05050102010706020507" pitchFamily="18" charset="2"/>
                <a:buChar char=""/>
              </a:pPr>
              <a:r>
                <a:rPr lang="en-AU" sz="1200" dirty="0">
                  <a:solidFill>
                    <a:schemeClr val="tx1"/>
                  </a:solidFill>
                  <a:ea typeface="Calibri" panose="020F0502020204030204" pitchFamily="34" charset="0"/>
                  <a:cs typeface="Arial" panose="020B0604020202020204" pitchFamily="34" charset="0"/>
                </a:rPr>
                <a:t>Legislative Instruments must be made by 1 August and published online</a:t>
              </a:r>
            </a:p>
          </p:txBody>
        </p:sp>
        <p:sp>
          <p:nvSpPr>
            <p:cNvPr id="47" name="Rectangle: Rounded Corners 46">
              <a:extLst>
                <a:ext uri="{FF2B5EF4-FFF2-40B4-BE49-F238E27FC236}">
                  <a16:creationId xmlns:a16="http://schemas.microsoft.com/office/drawing/2014/main" id="{C9F57B74-9F68-E90B-973F-F2DE1DD032FD}"/>
                </a:ext>
              </a:extLst>
            </p:cNvPr>
            <p:cNvSpPr/>
            <p:nvPr/>
          </p:nvSpPr>
          <p:spPr>
            <a:xfrm>
              <a:off x="7466759" y="428992"/>
              <a:ext cx="1819729" cy="4079636"/>
            </a:xfrm>
            <a:prstGeom prst="roundRect">
              <a:avLst/>
            </a:prstGeom>
            <a:ln>
              <a:solidFill>
                <a:srgbClr val="4897A2"/>
              </a:solidFill>
            </a:ln>
          </p:spPr>
          <p:style>
            <a:lnRef idx="2">
              <a:schemeClr val="accent1"/>
            </a:lnRef>
            <a:fillRef idx="1">
              <a:schemeClr val="l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spcBef>
                  <a:spcPts val="1200"/>
                </a:spcBef>
                <a:spcAft>
                  <a:spcPts val="100"/>
                </a:spcAft>
              </a:pPr>
              <a:r>
                <a:rPr lang="en-AU" sz="1400" b="1" dirty="0">
                  <a:ea typeface="Calibri" panose="020F0502020204030204" pitchFamily="34" charset="0"/>
                  <a:cs typeface="Arial" panose="020B0604020202020204" pitchFamily="34" charset="0"/>
                </a:rPr>
                <a:t>October</a:t>
              </a:r>
              <a:endParaRPr lang="en-AU" sz="1400" dirty="0">
                <a:ea typeface="Calibri" panose="020F0502020204030204" pitchFamily="34" charset="0"/>
                <a:cs typeface="Arial" panose="020B0604020202020204" pitchFamily="34" charset="0"/>
              </a:endParaRPr>
            </a:p>
            <a:p>
              <a:pPr marL="82800" indent="-82800">
                <a:spcAft>
                  <a:spcPts val="300"/>
                </a:spcAft>
                <a:buSzPct val="80000"/>
                <a:buFont typeface="Symbol" panose="05050102010706020507" pitchFamily="18" charset="2"/>
                <a:buChar char=""/>
              </a:pPr>
              <a:r>
                <a:rPr lang="en-AU" sz="1200" dirty="0">
                  <a:solidFill>
                    <a:schemeClr val="tx1"/>
                  </a:solidFill>
                  <a:ea typeface="Calibri" panose="020F0502020204030204" pitchFamily="34" charset="0"/>
                  <a:cs typeface="Arial" panose="020B0604020202020204" pitchFamily="34" charset="0"/>
                </a:rPr>
                <a:t>Request for Information (RFI) sent to up-front providers</a:t>
              </a:r>
            </a:p>
            <a:p>
              <a:pPr marL="82800" indent="-82800">
                <a:spcAft>
                  <a:spcPts val="300"/>
                </a:spcAft>
                <a:buSzPct val="80000"/>
                <a:buFont typeface="Symbol" panose="05050102010706020507" pitchFamily="18" charset="2"/>
                <a:buChar char=""/>
              </a:pPr>
              <a:r>
                <a:rPr lang="en-AU" sz="1200" dirty="0">
                  <a:solidFill>
                    <a:schemeClr val="tx1"/>
                  </a:solidFill>
                  <a:ea typeface="Calibri" panose="020F0502020204030204" pitchFamily="34" charset="0"/>
                  <a:cs typeface="Arial" panose="020B0604020202020204" pitchFamily="34" charset="0"/>
                </a:rPr>
                <a:t>Early advice notices sent</a:t>
              </a:r>
            </a:p>
            <a:p>
              <a:pPr marL="82800" indent="-82800">
                <a:spcAft>
                  <a:spcPts val="300"/>
                </a:spcAft>
                <a:buSzPct val="80000"/>
                <a:buFont typeface="Symbol" panose="05050102010706020507" pitchFamily="18" charset="2"/>
                <a:buChar char=""/>
              </a:pPr>
              <a:r>
                <a:rPr lang="en-AU" sz="1200" dirty="0">
                  <a:solidFill>
                    <a:schemeClr val="tx1"/>
                  </a:solidFill>
                  <a:ea typeface="Calibri" panose="020F0502020204030204" pitchFamily="34" charset="0"/>
                  <a:cs typeface="Arial" panose="020B0604020202020204" pitchFamily="34" charset="0"/>
                </a:rPr>
                <a:t>Return of RFI forms and results compiled</a:t>
              </a:r>
            </a:p>
            <a:p>
              <a:pPr>
                <a:spcBef>
                  <a:spcPts val="1200"/>
                </a:spcBef>
                <a:spcAft>
                  <a:spcPts val="100"/>
                </a:spcAft>
              </a:pPr>
              <a:r>
                <a:rPr lang="en-AU" sz="1400" b="1" dirty="0">
                  <a:ea typeface="Calibri" panose="020F0502020204030204" pitchFamily="34" charset="0"/>
                  <a:cs typeface="Arial" panose="020B0604020202020204" pitchFamily="34" charset="0"/>
                </a:rPr>
                <a:t>November</a:t>
              </a:r>
              <a:endParaRPr lang="en-AU" sz="1400" dirty="0">
                <a:ea typeface="Calibri" panose="020F0502020204030204" pitchFamily="34" charset="0"/>
                <a:cs typeface="Arial" panose="020B0604020202020204" pitchFamily="34" charset="0"/>
              </a:endParaRPr>
            </a:p>
            <a:p>
              <a:pPr marL="82800" indent="-82800">
                <a:spcAft>
                  <a:spcPts val="300"/>
                </a:spcAft>
                <a:buSzPct val="80000"/>
                <a:buFont typeface="Symbol" panose="05050102010706020507" pitchFamily="18" charset="2"/>
                <a:buChar char=""/>
              </a:pPr>
              <a:r>
                <a:rPr lang="en-AU" sz="1200" dirty="0">
                  <a:solidFill>
                    <a:schemeClr val="tx1"/>
                  </a:solidFill>
                  <a:ea typeface="Calibri" panose="020F0502020204030204" pitchFamily="34" charset="0"/>
                  <a:cs typeface="Arial" panose="020B0604020202020204" pitchFamily="34" charset="0"/>
                </a:rPr>
                <a:t>Domestic levy invoices issued</a:t>
              </a:r>
              <a:endParaRPr lang="en-AU" sz="1200" dirty="0">
                <a:solidFill>
                  <a:schemeClr val="accent3"/>
                </a:solidFill>
                <a:ea typeface="Calibri" panose="020F0502020204030204" pitchFamily="34" charset="0"/>
                <a:cs typeface="Arial" panose="020B0604020202020204" pitchFamily="34" charset="0"/>
              </a:endParaRPr>
            </a:p>
            <a:p>
              <a:pPr>
                <a:spcBef>
                  <a:spcPts val="1200"/>
                </a:spcBef>
                <a:spcAft>
                  <a:spcPts val="100"/>
                </a:spcAft>
              </a:pPr>
              <a:r>
                <a:rPr lang="en-AU" sz="1400" b="1" dirty="0">
                  <a:ea typeface="Calibri" panose="020F0502020204030204" pitchFamily="34" charset="0"/>
                  <a:cs typeface="Arial" panose="020B0604020202020204" pitchFamily="34" charset="0"/>
                </a:rPr>
                <a:t>December</a:t>
              </a:r>
              <a:endParaRPr lang="en-AU" sz="1400" dirty="0">
                <a:ea typeface="Calibri" panose="020F0502020204030204" pitchFamily="34" charset="0"/>
                <a:cs typeface="Arial" panose="020B0604020202020204" pitchFamily="34" charset="0"/>
              </a:endParaRPr>
            </a:p>
            <a:p>
              <a:pPr marL="82800" indent="-82800">
                <a:spcAft>
                  <a:spcPts val="300"/>
                </a:spcAft>
                <a:buSzPct val="80000"/>
                <a:buFont typeface="Symbol" panose="05050102010706020507" pitchFamily="18" charset="2"/>
                <a:buChar char=""/>
              </a:pPr>
              <a:r>
                <a:rPr lang="en-AU" sz="1200" dirty="0">
                  <a:ea typeface="Calibri" panose="020F0502020204030204" pitchFamily="34" charset="0"/>
                  <a:cs typeface="Arial" panose="020B0604020202020204" pitchFamily="34" charset="0"/>
                </a:rPr>
                <a:t>Domestic levy payments due</a:t>
              </a:r>
            </a:p>
          </p:txBody>
        </p:sp>
      </p:grpSp>
      <p:grpSp>
        <p:nvGrpSpPr>
          <p:cNvPr id="6" name="Group 5">
            <a:extLst>
              <a:ext uri="{FF2B5EF4-FFF2-40B4-BE49-F238E27FC236}">
                <a16:creationId xmlns:a16="http://schemas.microsoft.com/office/drawing/2014/main" id="{2A98E815-4E03-3325-F083-209565E49826}"/>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7" name="Rectangle 6">
              <a:extLst>
                <a:ext uri="{FF2B5EF4-FFF2-40B4-BE49-F238E27FC236}">
                  <a16:creationId xmlns:a16="http://schemas.microsoft.com/office/drawing/2014/main" id="{BEA3161D-F036-8560-D0F8-8CE0EA47E51B}"/>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8" name="Oval 7">
              <a:extLst>
                <a:ext uri="{FF2B5EF4-FFF2-40B4-BE49-F238E27FC236}">
                  <a16:creationId xmlns:a16="http://schemas.microsoft.com/office/drawing/2014/main" id="{3E43154A-CE16-CA72-0F1B-79E463CECDCB}"/>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Graphic 10">
              <a:extLst>
                <a:ext uri="{FF2B5EF4-FFF2-40B4-BE49-F238E27FC236}">
                  <a16:creationId xmlns:a16="http://schemas.microsoft.com/office/drawing/2014/main" id="{3A096149-96BA-9EFD-8D51-1A1E68D84B8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34428327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2C3258F-4EDF-5DB8-4E70-2F5819ED3C8F}"/>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Takeaways</a:t>
            </a:r>
          </a:p>
        </p:txBody>
      </p:sp>
      <p:grpSp>
        <p:nvGrpSpPr>
          <p:cNvPr id="2" name="Group 1">
            <a:extLst>
              <a:ext uri="{FF2B5EF4-FFF2-40B4-BE49-F238E27FC236}">
                <a16:creationId xmlns:a16="http://schemas.microsoft.com/office/drawing/2014/main" id="{875D611C-3938-6406-9C6C-BFEBF7EB48E8}"/>
              </a:ext>
              <a:ext uri="{C183D7F6-B498-43B3-948B-1728B52AA6E4}">
                <adec:decorative xmlns:adec="http://schemas.microsoft.com/office/drawing/2017/decorative" val="1"/>
              </a:ext>
            </a:extLst>
          </p:cNvPr>
          <p:cNvGrpSpPr/>
          <p:nvPr/>
        </p:nvGrpSpPr>
        <p:grpSpPr>
          <a:xfrm>
            <a:off x="7325905" y="3362104"/>
            <a:ext cx="1440095" cy="1440000"/>
            <a:chOff x="7325905" y="3362104"/>
            <a:chExt cx="1440095" cy="1440000"/>
          </a:xfrm>
        </p:grpSpPr>
        <p:sp>
          <p:nvSpPr>
            <p:cNvPr id="3" name="Oval 2">
              <a:extLst>
                <a:ext uri="{FF2B5EF4-FFF2-40B4-BE49-F238E27FC236}">
                  <a16:creationId xmlns:a16="http://schemas.microsoft.com/office/drawing/2014/main" id="{7740479E-AC13-6618-4F82-DC644CEC8B31}"/>
                </a:ext>
              </a:extLst>
            </p:cNvPr>
            <p:cNvSpPr>
              <a:spLocks noChangeAspect="1"/>
            </p:cNvSpPr>
            <p:nvPr/>
          </p:nvSpPr>
          <p:spPr>
            <a:xfrm>
              <a:off x="7325905" y="3362104"/>
              <a:ext cx="1440095" cy="1440000"/>
            </a:xfrm>
            <a:prstGeom prst="ellipse">
              <a:avLst/>
            </a:prstGeom>
            <a:solidFill>
              <a:schemeClr val="accent6"/>
            </a:solidFill>
            <a:ln w="317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147AB9DE-1CD3-0C4A-AA10-4EC43E9381A3}"/>
                </a:ext>
              </a:extLst>
            </p:cNvPr>
            <p:cNvSpPr>
              <a:spLocks noChangeAspect="1"/>
            </p:cNvSpPr>
            <p:nvPr/>
          </p:nvSpPr>
          <p:spPr>
            <a:xfrm>
              <a:off x="7415909" y="3449926"/>
              <a:ext cx="1260085" cy="1260000"/>
            </a:xfrm>
            <a:prstGeom prst="ellipse">
              <a:avLst/>
            </a:prstGeom>
            <a:noFill/>
            <a:ln w="158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Graphic 9" descr="Presentation with checklist outline">
              <a:extLst>
                <a:ext uri="{FF2B5EF4-FFF2-40B4-BE49-F238E27FC236}">
                  <a16:creationId xmlns:a16="http://schemas.microsoft.com/office/drawing/2014/main" id="{7BB39AE0-B764-9CDD-AE43-7703AE11525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05951" y="3565093"/>
              <a:ext cx="1080000" cy="1080000"/>
            </a:xfrm>
            <a:prstGeom prst="rect">
              <a:avLst/>
            </a:prstGeom>
          </p:spPr>
        </p:pic>
      </p:grpSp>
      <p:grpSp>
        <p:nvGrpSpPr>
          <p:cNvPr id="11" name="Group 10">
            <a:extLst>
              <a:ext uri="{FF2B5EF4-FFF2-40B4-BE49-F238E27FC236}">
                <a16:creationId xmlns:a16="http://schemas.microsoft.com/office/drawing/2014/main" id="{51726580-106E-EC34-4E50-6E7FCD12785B}"/>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14" name="Rectangle 13">
              <a:extLst>
                <a:ext uri="{FF2B5EF4-FFF2-40B4-BE49-F238E27FC236}">
                  <a16:creationId xmlns:a16="http://schemas.microsoft.com/office/drawing/2014/main" id="{387FB76A-B6E6-ED96-35FF-D2FE00AE1AC4}"/>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15" name="Oval 14">
              <a:extLst>
                <a:ext uri="{FF2B5EF4-FFF2-40B4-BE49-F238E27FC236}">
                  <a16:creationId xmlns:a16="http://schemas.microsoft.com/office/drawing/2014/main" id="{5FFFB2BF-EE9A-0C49-0697-225B51F6A94D}"/>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6" name="Graphic 10">
              <a:extLst>
                <a:ext uri="{FF2B5EF4-FFF2-40B4-BE49-F238E27FC236}">
                  <a16:creationId xmlns:a16="http://schemas.microsoft.com/office/drawing/2014/main" id="{78608225-D55A-B67E-0635-814A42F625EA}"/>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19200" y="4650091"/>
              <a:ext cx="238264" cy="237600"/>
            </a:xfrm>
            <a:prstGeom prst="rect">
              <a:avLst/>
            </a:prstGeom>
          </p:spPr>
        </p:pic>
      </p:grpSp>
      <p:sp>
        <p:nvSpPr>
          <p:cNvPr id="4" name="TextBox 3">
            <a:extLst>
              <a:ext uri="{FF2B5EF4-FFF2-40B4-BE49-F238E27FC236}">
                <a16:creationId xmlns:a16="http://schemas.microsoft.com/office/drawing/2014/main" id="{CF770A45-3627-E8EF-8409-CE37238867EC}"/>
              </a:ext>
            </a:extLst>
          </p:cNvPr>
          <p:cNvSpPr txBox="1"/>
          <p:nvPr/>
        </p:nvSpPr>
        <p:spPr>
          <a:xfrm>
            <a:off x="539550" y="1116000"/>
            <a:ext cx="8064000" cy="2308324"/>
          </a:xfrm>
          <a:prstGeom prst="rect">
            <a:avLst/>
          </a:prstGeom>
          <a:noFill/>
        </p:spPr>
        <p:txBody>
          <a:bodyPr wrap="square" lIns="0" tIns="0" rIns="0" bIns="0" rtlCol="0" anchor="t">
            <a:spAutoFit/>
          </a:bodyPr>
          <a:lstStyle/>
          <a:p>
            <a:pPr>
              <a:spcAft>
                <a:spcPts val="3600"/>
              </a:spcAft>
            </a:pPr>
            <a:r>
              <a:rPr lang="en-AU" b="1" dirty="0">
                <a:cs typeface="Calibri"/>
              </a:rPr>
              <a:t>One proposed change</a:t>
            </a:r>
            <a:r>
              <a:rPr lang="en-AU" dirty="0">
                <a:cs typeface="Calibri"/>
              </a:rPr>
              <a:t> for the 2025 levy settings: Withdrawn students to be removed from the Unit Completion Rate risk factor calculation</a:t>
            </a:r>
          </a:p>
          <a:p>
            <a:pPr>
              <a:spcAft>
                <a:spcPts val="3600"/>
              </a:spcAft>
            </a:pPr>
            <a:r>
              <a:rPr lang="en-AU" b="1" dirty="0">
                <a:cs typeface="Calibri"/>
              </a:rPr>
              <a:t>Seed funding repayments for VSL Fund to commence in the 2024-25 financial year</a:t>
            </a:r>
            <a:r>
              <a:rPr lang="en-AU" dirty="0">
                <a:cs typeface="Calibri"/>
              </a:rPr>
              <a:t> subject to balance of the Fund</a:t>
            </a:r>
          </a:p>
          <a:p>
            <a:pPr>
              <a:spcAft>
                <a:spcPts val="3600"/>
              </a:spcAft>
            </a:pPr>
            <a:r>
              <a:rPr lang="en-AU" dirty="0">
                <a:cs typeface="Calibri"/>
              </a:rPr>
              <a:t>2025 domestic levies collected November/December 2025</a:t>
            </a:r>
          </a:p>
        </p:txBody>
      </p:sp>
    </p:spTree>
    <p:extLst>
      <p:ext uri="{BB962C8B-B14F-4D97-AF65-F5344CB8AC3E}">
        <p14:creationId xmlns:p14="http://schemas.microsoft.com/office/powerpoint/2010/main" val="4112759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EC0F6-3717-ECB7-4E21-F53F0C671EC5}"/>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Purpose of the Tuition Protection Service (TPS)</a:t>
            </a:r>
          </a:p>
        </p:txBody>
      </p:sp>
      <p:sp>
        <p:nvSpPr>
          <p:cNvPr id="3" name="TextBox 2">
            <a:extLst>
              <a:ext uri="{FF2B5EF4-FFF2-40B4-BE49-F238E27FC236}">
                <a16:creationId xmlns:a16="http://schemas.microsoft.com/office/drawing/2014/main" id="{BC99E5CB-E6C2-E7D1-491A-9DAB8F50977E}"/>
              </a:ext>
            </a:extLst>
          </p:cNvPr>
          <p:cNvSpPr txBox="1"/>
          <p:nvPr/>
        </p:nvSpPr>
        <p:spPr>
          <a:xfrm>
            <a:off x="539552" y="1116000"/>
            <a:ext cx="8064896" cy="3498394"/>
          </a:xfrm>
          <a:prstGeom prst="rect">
            <a:avLst/>
          </a:prstGeom>
          <a:noFill/>
        </p:spPr>
        <p:txBody>
          <a:bodyPr wrap="square" lIns="0" tIns="0" rIns="0" bIns="0" rtlCol="0" anchor="t">
            <a:spAutoFit/>
          </a:bodyPr>
          <a:lstStyle/>
          <a:p>
            <a:pPr algn="l">
              <a:spcAft>
                <a:spcPts val="2000"/>
              </a:spcAft>
            </a:pPr>
            <a:r>
              <a:rPr lang="en-AU"/>
              <a:t>Australian Government initiative</a:t>
            </a:r>
          </a:p>
          <a:p>
            <a:pPr>
              <a:spcAft>
                <a:spcPts val="2000"/>
              </a:spcAft>
            </a:pPr>
            <a:r>
              <a:rPr lang="en-AU">
                <a:ea typeface="+mn-lt"/>
                <a:cs typeface="+mn-lt"/>
              </a:rPr>
              <a:t>Student tuition protection scheme</a:t>
            </a:r>
          </a:p>
          <a:p>
            <a:pPr>
              <a:spcAft>
                <a:spcPts val="2000"/>
              </a:spcAft>
            </a:pPr>
            <a:r>
              <a:rPr lang="en-AU">
                <a:ea typeface="+mn-lt"/>
                <a:cs typeface="+mn-lt"/>
              </a:rPr>
              <a:t>Developed for international student fee protection and expanded to specified domestic students</a:t>
            </a:r>
          </a:p>
          <a:p>
            <a:pPr>
              <a:spcAft>
                <a:spcPts val="2000"/>
              </a:spcAft>
            </a:pPr>
            <a:r>
              <a:rPr lang="en-AU"/>
              <a:t>Supports students with tuition fee refunds and loan re-credits, and facilitates alternative course placements following provider closures</a:t>
            </a:r>
          </a:p>
          <a:p>
            <a:pPr>
              <a:spcAft>
                <a:spcPts val="2000"/>
              </a:spcAft>
            </a:pPr>
            <a:r>
              <a:rPr lang="en-AU"/>
              <a:t>Supports education providers to understand and meet obligations to students</a:t>
            </a:r>
          </a:p>
          <a:p>
            <a:pPr>
              <a:spcAft>
                <a:spcPts val="2000"/>
              </a:spcAft>
            </a:pPr>
            <a:r>
              <a:rPr lang="en-AU"/>
              <a:t>Manages tuition protection levy collections</a:t>
            </a:r>
          </a:p>
        </p:txBody>
      </p:sp>
      <p:grpSp>
        <p:nvGrpSpPr>
          <p:cNvPr id="4" name="Group 3">
            <a:extLst>
              <a:ext uri="{FF2B5EF4-FFF2-40B4-BE49-F238E27FC236}">
                <a16:creationId xmlns:a16="http://schemas.microsoft.com/office/drawing/2014/main" id="{FCC735B7-D4EB-753A-E54F-0D3C92595A50}"/>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5" name="Rectangle 4">
              <a:extLst>
                <a:ext uri="{FF2B5EF4-FFF2-40B4-BE49-F238E27FC236}">
                  <a16:creationId xmlns:a16="http://schemas.microsoft.com/office/drawing/2014/main" id="{01621A5B-B562-6A84-40E9-52E5D33741DD}"/>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6" name="Oval 5">
              <a:extLst>
                <a:ext uri="{FF2B5EF4-FFF2-40B4-BE49-F238E27FC236}">
                  <a16:creationId xmlns:a16="http://schemas.microsoft.com/office/drawing/2014/main" id="{49DFE8E5-E971-50CD-8C68-64880966DD82}"/>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Graphic 10">
              <a:extLst>
                <a:ext uri="{FF2B5EF4-FFF2-40B4-BE49-F238E27FC236}">
                  <a16:creationId xmlns:a16="http://schemas.microsoft.com/office/drawing/2014/main" id="{FAC5AAB8-6CA0-A620-391D-7060E7ACBC7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1626229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2C3258F-4EDF-5DB8-4E70-2F5819ED3C8F}"/>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Key messages</a:t>
            </a:r>
          </a:p>
        </p:txBody>
      </p:sp>
      <p:grpSp>
        <p:nvGrpSpPr>
          <p:cNvPr id="2" name="Group 1">
            <a:extLst>
              <a:ext uri="{FF2B5EF4-FFF2-40B4-BE49-F238E27FC236}">
                <a16:creationId xmlns:a16="http://schemas.microsoft.com/office/drawing/2014/main" id="{402204B2-5836-B428-D5B9-404067326DE1}"/>
              </a:ext>
              <a:ext uri="{C183D7F6-B498-43B3-948B-1728B52AA6E4}">
                <adec:decorative xmlns:adec="http://schemas.microsoft.com/office/drawing/2017/decorative" val="1"/>
              </a:ext>
            </a:extLst>
          </p:cNvPr>
          <p:cNvGrpSpPr/>
          <p:nvPr/>
        </p:nvGrpSpPr>
        <p:grpSpPr>
          <a:xfrm>
            <a:off x="7325905" y="3362104"/>
            <a:ext cx="1440095" cy="1440000"/>
            <a:chOff x="7325905" y="3362104"/>
            <a:chExt cx="1440095" cy="1440000"/>
          </a:xfrm>
        </p:grpSpPr>
        <p:sp>
          <p:nvSpPr>
            <p:cNvPr id="3" name="Oval 2">
              <a:extLst>
                <a:ext uri="{FF2B5EF4-FFF2-40B4-BE49-F238E27FC236}">
                  <a16:creationId xmlns:a16="http://schemas.microsoft.com/office/drawing/2014/main" id="{E9EF52A0-239E-F165-F76E-8EC13ADF6B67}"/>
                </a:ext>
              </a:extLst>
            </p:cNvPr>
            <p:cNvSpPr>
              <a:spLocks noChangeAspect="1"/>
            </p:cNvSpPr>
            <p:nvPr/>
          </p:nvSpPr>
          <p:spPr>
            <a:xfrm>
              <a:off x="7325905" y="3362104"/>
              <a:ext cx="1440095" cy="1440000"/>
            </a:xfrm>
            <a:prstGeom prst="ellipse">
              <a:avLst/>
            </a:prstGeom>
            <a:solidFill>
              <a:schemeClr val="accent6"/>
            </a:solidFill>
            <a:ln w="317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3DCA0533-3DB6-8080-906C-E022DC1D1A10}"/>
                </a:ext>
              </a:extLst>
            </p:cNvPr>
            <p:cNvSpPr>
              <a:spLocks noChangeAspect="1"/>
            </p:cNvSpPr>
            <p:nvPr/>
          </p:nvSpPr>
          <p:spPr>
            <a:xfrm>
              <a:off x="7415909" y="3449926"/>
              <a:ext cx="1260085" cy="1260000"/>
            </a:xfrm>
            <a:prstGeom prst="ellipse">
              <a:avLst/>
            </a:prstGeom>
            <a:noFill/>
            <a:ln w="158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Graphic 9" descr="Comment Important outline">
              <a:extLst>
                <a:ext uri="{FF2B5EF4-FFF2-40B4-BE49-F238E27FC236}">
                  <a16:creationId xmlns:a16="http://schemas.microsoft.com/office/drawing/2014/main" id="{79BD1400-486A-E30E-735A-6B0A73A49BB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69951" y="3557926"/>
              <a:ext cx="1152000" cy="1152000"/>
            </a:xfrm>
            <a:prstGeom prst="rect">
              <a:avLst/>
            </a:prstGeom>
          </p:spPr>
        </p:pic>
      </p:grpSp>
      <p:grpSp>
        <p:nvGrpSpPr>
          <p:cNvPr id="11" name="Group 10">
            <a:extLst>
              <a:ext uri="{FF2B5EF4-FFF2-40B4-BE49-F238E27FC236}">
                <a16:creationId xmlns:a16="http://schemas.microsoft.com/office/drawing/2014/main" id="{AD6ABDA8-58FB-FB8A-E38C-ACF92E2F8E81}"/>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14" name="Rectangle 13">
              <a:extLst>
                <a:ext uri="{FF2B5EF4-FFF2-40B4-BE49-F238E27FC236}">
                  <a16:creationId xmlns:a16="http://schemas.microsoft.com/office/drawing/2014/main" id="{6BB0B503-5164-A8C2-0332-9D92CE1BBBAC}"/>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15" name="Oval 14">
              <a:extLst>
                <a:ext uri="{FF2B5EF4-FFF2-40B4-BE49-F238E27FC236}">
                  <a16:creationId xmlns:a16="http://schemas.microsoft.com/office/drawing/2014/main" id="{28B2D836-4EE4-53A7-9A03-1061FB3098A4}"/>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6" name="Graphic 10">
              <a:extLst>
                <a:ext uri="{FF2B5EF4-FFF2-40B4-BE49-F238E27FC236}">
                  <a16:creationId xmlns:a16="http://schemas.microsoft.com/office/drawing/2014/main" id="{855FDE4F-FCDB-1E82-12D2-DDF6BEA82910}"/>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19200" y="4650091"/>
              <a:ext cx="238264" cy="237600"/>
            </a:xfrm>
            <a:prstGeom prst="rect">
              <a:avLst/>
            </a:prstGeom>
          </p:spPr>
        </p:pic>
      </p:grpSp>
      <p:sp>
        <p:nvSpPr>
          <p:cNvPr id="4" name="TextBox 3">
            <a:extLst>
              <a:ext uri="{FF2B5EF4-FFF2-40B4-BE49-F238E27FC236}">
                <a16:creationId xmlns:a16="http://schemas.microsoft.com/office/drawing/2014/main" id="{8A25AE6B-CBD9-95F4-F813-D6BA81B0E5D7}"/>
              </a:ext>
            </a:extLst>
          </p:cNvPr>
          <p:cNvSpPr txBox="1"/>
          <p:nvPr/>
        </p:nvSpPr>
        <p:spPr>
          <a:xfrm>
            <a:off x="539550" y="1116000"/>
            <a:ext cx="8064000" cy="3493264"/>
          </a:xfrm>
          <a:prstGeom prst="rect">
            <a:avLst/>
          </a:prstGeom>
          <a:noFill/>
        </p:spPr>
        <p:txBody>
          <a:bodyPr wrap="square" lIns="0" tIns="0" rIns="0" bIns="0" rtlCol="0" anchor="t">
            <a:spAutoFit/>
          </a:bodyPr>
          <a:lstStyle/>
          <a:p>
            <a:pPr>
              <a:spcAft>
                <a:spcPts val="1500"/>
              </a:spcAft>
            </a:pPr>
            <a:r>
              <a:rPr lang="en-AU" dirty="0">
                <a:cs typeface="Calibri"/>
              </a:rPr>
              <a:t>Ensure </a:t>
            </a:r>
            <a:r>
              <a:rPr lang="en-AU" b="1" dirty="0">
                <a:cs typeface="Calibri"/>
              </a:rPr>
              <a:t>contact information in HITS</a:t>
            </a:r>
            <a:r>
              <a:rPr lang="en-AU" dirty="0">
                <a:cs typeface="Calibri"/>
              </a:rPr>
              <a:t> and </a:t>
            </a:r>
            <a:r>
              <a:rPr lang="en-AU" b="1" dirty="0">
                <a:cs typeface="Calibri"/>
              </a:rPr>
              <a:t>enrolment data in TCSI</a:t>
            </a:r>
            <a:r>
              <a:rPr lang="en-AU" dirty="0">
                <a:cs typeface="Calibri"/>
              </a:rPr>
              <a:t> are </a:t>
            </a:r>
            <a:r>
              <a:rPr lang="en-AU" b="1" dirty="0">
                <a:cs typeface="Calibri"/>
              </a:rPr>
              <a:t>up to date</a:t>
            </a:r>
            <a:endParaRPr lang="en-AU" b="1" dirty="0">
              <a:ea typeface="Calibri"/>
              <a:cs typeface="Calibri"/>
            </a:endParaRPr>
          </a:p>
          <a:p>
            <a:pPr>
              <a:spcAft>
                <a:spcPts val="1500"/>
              </a:spcAft>
            </a:pPr>
            <a:r>
              <a:rPr lang="en-AU" b="1" dirty="0">
                <a:cs typeface="Calibri"/>
              </a:rPr>
              <a:t>Check account details before making a payment</a:t>
            </a:r>
            <a:endParaRPr lang="en-AU" dirty="0">
              <a:ea typeface="Calibri"/>
              <a:cs typeface="Calibri"/>
            </a:endParaRPr>
          </a:p>
          <a:p>
            <a:pPr marL="0" lvl="1">
              <a:spcAft>
                <a:spcPts val="1500"/>
              </a:spcAft>
            </a:pPr>
            <a:r>
              <a:rPr lang="en-AU" b="1" dirty="0">
                <a:cs typeface="Calibri"/>
              </a:rPr>
              <a:t>Pay the full and correct amount on time </a:t>
            </a:r>
            <a:r>
              <a:rPr lang="en-AU" dirty="0">
                <a:cs typeface="Calibri"/>
              </a:rPr>
              <a:t>to avoid receiving a late payment penalty for the following three years</a:t>
            </a:r>
          </a:p>
          <a:p>
            <a:pPr marL="0" lvl="1">
              <a:spcAft>
                <a:spcPts val="600"/>
              </a:spcAft>
            </a:pPr>
            <a:r>
              <a:rPr lang="en-AU" dirty="0">
                <a:ea typeface="Calibri"/>
                <a:cs typeface="Calibri"/>
              </a:rPr>
              <a:t>Ensure all financial statements:</a:t>
            </a:r>
          </a:p>
          <a:p>
            <a:pPr marL="285750" lvl="1" indent="-285750">
              <a:spcAft>
                <a:spcPts val="600"/>
              </a:spcAft>
              <a:buFont typeface="Arial" panose="020B0604020202020204" pitchFamily="34" charset="0"/>
              <a:buChar char="•"/>
            </a:pPr>
            <a:r>
              <a:rPr lang="en-AU" dirty="0">
                <a:ea typeface="Calibri"/>
                <a:cs typeface="Calibri"/>
              </a:rPr>
              <a:t>are signed by an auditor</a:t>
            </a:r>
          </a:p>
          <a:p>
            <a:pPr marL="285750" lvl="1" indent="-285750">
              <a:spcAft>
                <a:spcPts val="600"/>
              </a:spcAft>
              <a:buFont typeface="Arial" panose="020B0604020202020204" pitchFamily="34" charset="0"/>
              <a:buChar char="•"/>
            </a:pPr>
            <a:r>
              <a:rPr lang="en-AU" dirty="0">
                <a:ea typeface="Calibri"/>
                <a:cs typeface="Times New Roman"/>
              </a:rPr>
              <a:t>contain financial information from previous year (2024)</a:t>
            </a:r>
          </a:p>
          <a:p>
            <a:pPr marL="285750" lvl="1" indent="-285750">
              <a:spcAft>
                <a:spcPts val="1500"/>
              </a:spcAft>
              <a:buFont typeface="Arial" panose="020B0604020202020204" pitchFamily="34" charset="0"/>
              <a:buChar char="•"/>
            </a:pPr>
            <a:r>
              <a:rPr lang="en-AU" dirty="0">
                <a:ea typeface="Calibri"/>
                <a:cs typeface="Times New Roman"/>
              </a:rPr>
              <a:t>display the </a:t>
            </a:r>
            <a:r>
              <a:rPr lang="en-AU" b="1" dirty="0">
                <a:ea typeface="Calibri"/>
                <a:cs typeface="Times New Roman"/>
              </a:rPr>
              <a:t>ABN of the entity </a:t>
            </a:r>
            <a:r>
              <a:rPr lang="en-AU" dirty="0">
                <a:ea typeface="Calibri"/>
                <a:cs typeface="Times New Roman"/>
              </a:rPr>
              <a:t>the TPS is levying</a:t>
            </a:r>
          </a:p>
          <a:p>
            <a:pPr marL="0" lvl="1">
              <a:spcAft>
                <a:spcPts val="1500"/>
              </a:spcAft>
            </a:pPr>
            <a:r>
              <a:rPr lang="en-AU" b="1" kern="100" dirty="0">
                <a:ea typeface="Calibri"/>
                <a:cs typeface="Times New Roman"/>
              </a:rPr>
              <a:t>Do not</a:t>
            </a:r>
            <a:r>
              <a:rPr lang="en-AU" kern="100" dirty="0">
                <a:ea typeface="Calibri"/>
                <a:cs typeface="Times New Roman"/>
              </a:rPr>
              <a:t> use Parent company’s financial statements</a:t>
            </a:r>
          </a:p>
        </p:txBody>
      </p:sp>
    </p:spTree>
    <p:extLst>
      <p:ext uri="{BB962C8B-B14F-4D97-AF65-F5344CB8AC3E}">
        <p14:creationId xmlns:p14="http://schemas.microsoft.com/office/powerpoint/2010/main" val="1925236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6130B6E-C6E3-5DB0-3959-A92F098D9E1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000" y="1198368"/>
            <a:ext cx="2880000" cy="3320543"/>
          </a:xfrm>
          <a:prstGeom prst="rect">
            <a:avLst/>
          </a:prstGeom>
        </p:spPr>
      </p:pic>
      <p:sp>
        <p:nvSpPr>
          <p:cNvPr id="7" name="Rectangle 6">
            <a:extLst>
              <a:ext uri="{FF2B5EF4-FFF2-40B4-BE49-F238E27FC236}">
                <a16:creationId xmlns:a16="http://schemas.microsoft.com/office/drawing/2014/main" id="{FBE31259-D21D-499E-B9BD-8193508A8F17}"/>
              </a:ext>
              <a:ext uri="{C183D7F6-B498-43B3-948B-1728B52AA6E4}">
                <adec:decorative xmlns:adec="http://schemas.microsoft.com/office/drawing/2017/decorative" val="1"/>
              </a:ext>
            </a:extLst>
          </p:cNvPr>
          <p:cNvSpPr/>
          <p:nvPr/>
        </p:nvSpPr>
        <p:spPr>
          <a:xfrm>
            <a:off x="4918414" y="0"/>
            <a:ext cx="4225586" cy="4663440"/>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grpSp>
        <p:nvGrpSpPr>
          <p:cNvPr id="15" name="Group 14">
            <a:extLst>
              <a:ext uri="{FF2B5EF4-FFF2-40B4-BE49-F238E27FC236}">
                <a16:creationId xmlns:a16="http://schemas.microsoft.com/office/drawing/2014/main" id="{8B75A4AC-5B88-275A-7B80-2DBD063C2452}"/>
              </a:ext>
              <a:ext uri="{C183D7F6-B498-43B3-948B-1728B52AA6E4}">
                <adec:decorative xmlns:adec="http://schemas.microsoft.com/office/drawing/2017/decorative" val="1"/>
              </a:ext>
            </a:extLst>
          </p:cNvPr>
          <p:cNvGrpSpPr/>
          <p:nvPr/>
        </p:nvGrpSpPr>
        <p:grpSpPr>
          <a:xfrm>
            <a:off x="5066703" y="1431521"/>
            <a:ext cx="900000" cy="900000"/>
            <a:chOff x="5066703" y="1431521"/>
            <a:chExt cx="900000" cy="900000"/>
          </a:xfrm>
        </p:grpSpPr>
        <p:sp>
          <p:nvSpPr>
            <p:cNvPr id="13" name="Oval 12">
              <a:extLst>
                <a:ext uri="{FF2B5EF4-FFF2-40B4-BE49-F238E27FC236}">
                  <a16:creationId xmlns:a16="http://schemas.microsoft.com/office/drawing/2014/main" id="{D75EA560-CCDC-4539-A86B-4F65B46FC3A1}"/>
                </a:ext>
                <a:ext uri="{C183D7F6-B498-43B3-948B-1728B52AA6E4}">
                  <adec:decorative xmlns:adec="http://schemas.microsoft.com/office/drawing/2017/decorative" val="1"/>
                </a:ext>
              </a:extLst>
            </p:cNvPr>
            <p:cNvSpPr>
              <a:spLocks noChangeAspect="1"/>
            </p:cNvSpPr>
            <p:nvPr/>
          </p:nvSpPr>
          <p:spPr>
            <a:xfrm>
              <a:off x="5066703" y="1431521"/>
              <a:ext cx="900000" cy="90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7" name="Graphic 10">
              <a:extLst>
                <a:ext uri="{FF2B5EF4-FFF2-40B4-BE49-F238E27FC236}">
                  <a16:creationId xmlns:a16="http://schemas.microsoft.com/office/drawing/2014/main" id="{19FBE641-36DC-4164-9999-6560915AF1F0}"/>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199960" y="1557521"/>
              <a:ext cx="648000" cy="648000"/>
            </a:xfrm>
            <a:prstGeom prst="rect">
              <a:avLst/>
            </a:prstGeom>
          </p:spPr>
        </p:pic>
      </p:grpSp>
      <p:sp>
        <p:nvSpPr>
          <p:cNvPr id="5" name="Rectangle 8">
            <a:extLst>
              <a:ext uri="{FF2B5EF4-FFF2-40B4-BE49-F238E27FC236}">
                <a16:creationId xmlns:a16="http://schemas.microsoft.com/office/drawing/2014/main" id="{9FB5EFA4-5C94-4B51-BBE2-A525ACCD9920}"/>
              </a:ext>
              <a:ext uri="{C183D7F6-B498-43B3-948B-1728B52AA6E4}">
                <adec:decorative xmlns:adec="http://schemas.microsoft.com/office/drawing/2017/decorative" val="0"/>
              </a:ext>
            </a:extLst>
          </p:cNvPr>
          <p:cNvSpPr>
            <a:spLocks noGrp="1" noChangeArrowheads="1"/>
          </p:cNvSpPr>
          <p:nvPr>
            <p:ph type="title" idx="4294967295"/>
          </p:nvPr>
        </p:nvSpPr>
        <p:spPr bwMode="auto">
          <a:xfrm>
            <a:off x="6007477" y="1650688"/>
            <a:ext cx="2163349" cy="461665"/>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AU" altLang="en-US" sz="2400" b="0"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2400" b="0"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p:txBody>
      </p:sp>
      <p:grpSp>
        <p:nvGrpSpPr>
          <p:cNvPr id="16" name="Group 15">
            <a:extLst>
              <a:ext uri="{FF2B5EF4-FFF2-40B4-BE49-F238E27FC236}">
                <a16:creationId xmlns:a16="http://schemas.microsoft.com/office/drawing/2014/main" id="{2AF08258-4DFB-B37B-23B5-55776E416D8F}"/>
              </a:ext>
              <a:ext uri="{C183D7F6-B498-43B3-948B-1728B52AA6E4}">
                <adec:decorative xmlns:adec="http://schemas.microsoft.com/office/drawing/2017/decorative" val="1"/>
              </a:ext>
            </a:extLst>
          </p:cNvPr>
          <p:cNvGrpSpPr/>
          <p:nvPr/>
        </p:nvGrpSpPr>
        <p:grpSpPr>
          <a:xfrm>
            <a:off x="5072960" y="2655282"/>
            <a:ext cx="900000" cy="900000"/>
            <a:chOff x="5072960" y="2655282"/>
            <a:chExt cx="900000" cy="900000"/>
          </a:xfrm>
        </p:grpSpPr>
        <p:sp>
          <p:nvSpPr>
            <p:cNvPr id="3" name="Oval 2">
              <a:extLst>
                <a:ext uri="{FF2B5EF4-FFF2-40B4-BE49-F238E27FC236}">
                  <a16:creationId xmlns:a16="http://schemas.microsoft.com/office/drawing/2014/main" id="{0AACC447-40B5-41B8-A06F-8FB44064CD8E}"/>
                </a:ext>
                <a:ext uri="{C183D7F6-B498-43B3-948B-1728B52AA6E4}">
                  <adec:decorative xmlns:adec="http://schemas.microsoft.com/office/drawing/2017/decorative" val="1"/>
                </a:ext>
              </a:extLst>
            </p:cNvPr>
            <p:cNvSpPr>
              <a:spLocks noChangeAspect="1"/>
            </p:cNvSpPr>
            <p:nvPr/>
          </p:nvSpPr>
          <p:spPr>
            <a:xfrm>
              <a:off x="5072960" y="2655282"/>
              <a:ext cx="900000" cy="90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Graphic 10">
              <a:extLst>
                <a:ext uri="{FF2B5EF4-FFF2-40B4-BE49-F238E27FC236}">
                  <a16:creationId xmlns:a16="http://schemas.microsoft.com/office/drawing/2014/main" id="{2597859E-6E79-4BB6-B294-3B187F14EF40}"/>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197960" y="2886489"/>
              <a:ext cx="650000" cy="450000"/>
            </a:xfrm>
            <a:prstGeom prst="rect">
              <a:avLst/>
            </a:prstGeom>
          </p:spPr>
        </p:pic>
      </p:grpSp>
      <p:sp>
        <p:nvSpPr>
          <p:cNvPr id="8" name="Rectangle 8">
            <a:extLst>
              <a:ext uri="{FF2B5EF4-FFF2-40B4-BE49-F238E27FC236}">
                <a16:creationId xmlns:a16="http://schemas.microsoft.com/office/drawing/2014/main" id="{9BE9DCF2-3E2D-49E5-9CA4-9E62432C4122}"/>
              </a:ext>
              <a:ext uri="{C183D7F6-B498-43B3-948B-1728B52AA6E4}">
                <adec:decorative xmlns:adec="http://schemas.microsoft.com/office/drawing/2017/decorative" val="0"/>
              </a:ext>
            </a:extLst>
          </p:cNvPr>
          <p:cNvSpPr>
            <a:spLocks noChangeArrowheads="1"/>
          </p:cNvSpPr>
          <p:nvPr/>
        </p:nvSpPr>
        <p:spPr bwMode="auto">
          <a:xfrm>
            <a:off x="6001789" y="2874824"/>
            <a:ext cx="307338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lang="en-AU" alt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operations</a:t>
            </a:r>
            <a:r>
              <a:rPr kumimoji="0" lang="en-AU" altLang="en-US" sz="2400" b="0"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@tps.gov.au</a:t>
            </a:r>
            <a:endParaRPr kumimoji="0" lang="en-AU" altLang="en-US" sz="2400" b="0" i="0" u="none" strike="noStrike" cap="none" normalizeH="0" baseline="0" dirty="0">
              <a:ln>
                <a:noFill/>
              </a:ln>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2538589911"/>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EC0F6-3717-ECB7-4E21-F53F0C671EC5}"/>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Tuition Protection Service Director</a:t>
            </a:r>
            <a:endParaRPr kumimoji="0" lang="en-AU" sz="2200" b="0" i="0" u="none" strike="noStrike" kern="1200" cap="none" spc="0" normalizeH="0" baseline="0" noProof="0">
              <a:ln>
                <a:noFill/>
              </a:ln>
              <a:solidFill>
                <a:schemeClr val="tx1"/>
              </a:solidFill>
              <a:effectLst/>
              <a:uLnTx/>
              <a:uFillTx/>
              <a:latin typeface="+mn-lt"/>
              <a:ea typeface="+mn-ea"/>
              <a:cs typeface="+mn-cs"/>
            </a:endParaRPr>
          </a:p>
        </p:txBody>
      </p:sp>
      <p:sp>
        <p:nvSpPr>
          <p:cNvPr id="4" name="TextBox 3">
            <a:extLst>
              <a:ext uri="{FF2B5EF4-FFF2-40B4-BE49-F238E27FC236}">
                <a16:creationId xmlns:a16="http://schemas.microsoft.com/office/drawing/2014/main" id="{0801955F-670D-2ACA-9985-96888B438F7F}"/>
              </a:ext>
            </a:extLst>
          </p:cNvPr>
          <p:cNvSpPr txBox="1"/>
          <p:nvPr/>
        </p:nvSpPr>
        <p:spPr>
          <a:xfrm>
            <a:off x="539551" y="1116000"/>
            <a:ext cx="5140279" cy="3170099"/>
          </a:xfrm>
          <a:prstGeom prst="rect">
            <a:avLst/>
          </a:prstGeom>
          <a:noFill/>
        </p:spPr>
        <p:txBody>
          <a:bodyPr wrap="square" lIns="0" tIns="0" rIns="0" bIns="0" rtlCol="0" anchor="t">
            <a:spAutoFit/>
          </a:bodyPr>
          <a:lstStyle/>
          <a:p>
            <a:pPr>
              <a:spcAft>
                <a:spcPts val="2400"/>
              </a:spcAft>
            </a:pPr>
            <a:r>
              <a:rPr lang="en-AU">
                <a:cs typeface="Calibri"/>
              </a:rPr>
              <a:t>Melinda Hatton, TPS Director</a:t>
            </a:r>
          </a:p>
          <a:p>
            <a:pPr>
              <a:spcAft>
                <a:spcPts val="2400"/>
              </a:spcAft>
            </a:pPr>
            <a:r>
              <a:rPr lang="en-AU" b="1"/>
              <a:t>Statutory office holder </a:t>
            </a:r>
            <a:r>
              <a:rPr lang="en-AU"/>
              <a:t>appointed by the federal Minister for Education</a:t>
            </a:r>
          </a:p>
          <a:p>
            <a:pPr>
              <a:spcAft>
                <a:spcPts val="2400"/>
              </a:spcAft>
            </a:pPr>
            <a:r>
              <a:rPr lang="en-AU" b="1"/>
              <a:t>Operational oversight </a:t>
            </a:r>
            <a:r>
              <a:rPr lang="en-AU"/>
              <a:t>of the daily activities of the TPS</a:t>
            </a:r>
          </a:p>
          <a:p>
            <a:pPr>
              <a:spcAft>
                <a:spcPts val="2400"/>
              </a:spcAft>
            </a:pPr>
            <a:r>
              <a:rPr lang="en-AU">
                <a:cs typeface="Calibri"/>
              </a:rPr>
              <a:t>Responsible for the </a:t>
            </a:r>
            <a:r>
              <a:rPr lang="en-AU" b="1">
                <a:cs typeface="Calibri"/>
              </a:rPr>
              <a:t>annual collection of TPS levies </a:t>
            </a:r>
            <a:r>
              <a:rPr lang="en-AU">
                <a:cs typeface="Calibri"/>
              </a:rPr>
              <a:t>from CRICOS and eligible domestic education providers</a:t>
            </a:r>
          </a:p>
          <a:p>
            <a:pPr>
              <a:spcAft>
                <a:spcPts val="2400"/>
              </a:spcAft>
            </a:pPr>
            <a:r>
              <a:rPr lang="en-AU">
                <a:cs typeface="Calibri"/>
              </a:rPr>
              <a:t>Responsible for </a:t>
            </a:r>
            <a:r>
              <a:rPr lang="en-AU" b="1">
                <a:cs typeface="Calibri"/>
              </a:rPr>
              <a:t>managing the levy funds</a:t>
            </a:r>
            <a:endParaRPr lang="en-AU" sz="1750">
              <a:cs typeface="Calibri"/>
            </a:endParaRPr>
          </a:p>
        </p:txBody>
      </p:sp>
      <p:pic>
        <p:nvPicPr>
          <p:cNvPr id="5" name="Picture 4" descr="Photo of the TPS Director.">
            <a:extLst>
              <a:ext uri="{FF2B5EF4-FFF2-40B4-BE49-F238E27FC236}">
                <a16:creationId xmlns:a16="http://schemas.microsoft.com/office/drawing/2014/main" id="{FA44E65B-A021-3569-007E-655FC2FDE2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2311" y="1116000"/>
            <a:ext cx="2562137" cy="3388295"/>
          </a:xfrm>
          <a:prstGeom prst="rect">
            <a:avLst/>
          </a:prstGeom>
        </p:spPr>
      </p:pic>
      <p:grpSp>
        <p:nvGrpSpPr>
          <p:cNvPr id="3" name="Group 2">
            <a:extLst>
              <a:ext uri="{FF2B5EF4-FFF2-40B4-BE49-F238E27FC236}">
                <a16:creationId xmlns:a16="http://schemas.microsoft.com/office/drawing/2014/main" id="{32C8E34E-A25A-6AD2-8331-A28635C581E2}"/>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6" name="Rectangle 5">
              <a:extLst>
                <a:ext uri="{FF2B5EF4-FFF2-40B4-BE49-F238E27FC236}">
                  <a16:creationId xmlns:a16="http://schemas.microsoft.com/office/drawing/2014/main" id="{162A16AD-8FEE-5B8D-EE37-E858F54CFF21}"/>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7" name="Oval 6">
              <a:extLst>
                <a:ext uri="{FF2B5EF4-FFF2-40B4-BE49-F238E27FC236}">
                  <a16:creationId xmlns:a16="http://schemas.microsoft.com/office/drawing/2014/main" id="{717FB085-BD1E-24B1-AF32-8F7767185DE6}"/>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Graphic 10">
              <a:extLst>
                <a:ext uri="{FF2B5EF4-FFF2-40B4-BE49-F238E27FC236}">
                  <a16:creationId xmlns:a16="http://schemas.microsoft.com/office/drawing/2014/main" id="{54A86CEF-04B6-6584-8554-A07EFB3D70E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4170548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99AB2FA-EBB4-5377-AB99-D4B64237AAB9}"/>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TPS Team</a:t>
            </a:r>
            <a:endParaRPr kumimoji="0" lang="en-AU" sz="2200" b="0" i="0" u="none" strike="noStrike" kern="1200" cap="none" spc="0" normalizeH="0" baseline="0" noProof="0">
              <a:ln>
                <a:noFill/>
              </a:ln>
              <a:solidFill>
                <a:schemeClr val="tx1"/>
              </a:solidFill>
              <a:effectLst/>
              <a:uLnTx/>
              <a:uFillTx/>
              <a:latin typeface="+mn-lt"/>
              <a:ea typeface="+mn-ea"/>
              <a:cs typeface="+mn-cs"/>
            </a:endParaRPr>
          </a:p>
        </p:txBody>
      </p:sp>
      <p:pic>
        <p:nvPicPr>
          <p:cNvPr id="1029" name="Picture 5" descr="Photo of the TPS team.">
            <a:extLst>
              <a:ext uri="{FF2B5EF4-FFF2-40B4-BE49-F238E27FC236}">
                <a16:creationId xmlns:a16="http://schemas.microsoft.com/office/drawing/2014/main" id="{E21CE37D-7590-FAD8-2B42-5A28A825DDA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540224" y="1116000"/>
            <a:ext cx="8063552" cy="3493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a:extLst>
              <a:ext uri="{FF2B5EF4-FFF2-40B4-BE49-F238E27FC236}">
                <a16:creationId xmlns:a16="http://schemas.microsoft.com/office/drawing/2014/main" id="{880B581B-1A7C-2C09-34BB-A59839C67A3D}"/>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3" name="Rectangle 2">
              <a:extLst>
                <a:ext uri="{FF2B5EF4-FFF2-40B4-BE49-F238E27FC236}">
                  <a16:creationId xmlns:a16="http://schemas.microsoft.com/office/drawing/2014/main" id="{DE081BA8-E5D9-C733-F8DA-BEBCDB123B04}"/>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4" name="Oval 3">
              <a:extLst>
                <a:ext uri="{FF2B5EF4-FFF2-40B4-BE49-F238E27FC236}">
                  <a16:creationId xmlns:a16="http://schemas.microsoft.com/office/drawing/2014/main" id="{B32D7423-B3A1-B73D-4784-0D9114C2AF62}"/>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Graphic 10">
              <a:extLst>
                <a:ext uri="{FF2B5EF4-FFF2-40B4-BE49-F238E27FC236}">
                  <a16:creationId xmlns:a16="http://schemas.microsoft.com/office/drawing/2014/main" id="{1D7C48F5-98E9-E97D-3FA2-35FB11ECA51A}"/>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3274316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06E168E-C190-427E-83EC-52B79D7ADEE5}"/>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effectLst/>
                <a:uLnTx/>
                <a:uFillTx/>
                <a:latin typeface="+mn-lt"/>
                <a:ea typeface="+mn-ea"/>
                <a:cs typeface="+mn-cs"/>
              </a:rPr>
              <a:t>TPS Advisory Board</a:t>
            </a:r>
            <a:endParaRPr kumimoji="0" lang="en-AU" sz="2200" b="0" i="0" u="none" strike="noStrike" kern="1200" cap="none" spc="0" normalizeH="0" baseline="0" noProof="0" dirty="0">
              <a:ln>
                <a:noFill/>
              </a:ln>
              <a:effectLst/>
              <a:uLnTx/>
              <a:uFillTx/>
              <a:latin typeface="+mn-lt"/>
              <a:ea typeface="+mn-ea"/>
              <a:cs typeface="+mn-cs"/>
            </a:endParaRPr>
          </a:p>
        </p:txBody>
      </p:sp>
      <p:sp>
        <p:nvSpPr>
          <p:cNvPr id="6" name="TextBox 5">
            <a:extLst>
              <a:ext uri="{FF2B5EF4-FFF2-40B4-BE49-F238E27FC236}">
                <a16:creationId xmlns:a16="http://schemas.microsoft.com/office/drawing/2014/main" id="{EBFE160F-D9B5-FEA4-95F6-D10CB9C1CEBB}"/>
              </a:ext>
            </a:extLst>
          </p:cNvPr>
          <p:cNvSpPr txBox="1"/>
          <p:nvPr/>
        </p:nvSpPr>
        <p:spPr>
          <a:xfrm>
            <a:off x="431552" y="1116000"/>
            <a:ext cx="8280000" cy="3344505"/>
          </a:xfrm>
          <a:prstGeom prst="rect">
            <a:avLst/>
          </a:prstGeom>
          <a:noFill/>
        </p:spPr>
        <p:txBody>
          <a:bodyPr wrap="square" lIns="0" tIns="0" rIns="0" bIns="0" rtlCol="0" anchor="t">
            <a:spAutoFit/>
          </a:bodyPr>
          <a:lstStyle/>
          <a:p>
            <a:pPr marL="234000" indent="-234000">
              <a:spcAft>
                <a:spcPts val="1600"/>
              </a:spcAft>
              <a:buFont typeface="+mj-lt"/>
              <a:buAutoNum type="arabicPeriod"/>
            </a:pPr>
            <a:r>
              <a:rPr lang="en-AU" sz="1550" dirty="0"/>
              <a:t> </a:t>
            </a:r>
            <a:r>
              <a:rPr lang="en-AU" sz="1550" b="1" dirty="0"/>
              <a:t>Ms Sharon Robertson </a:t>
            </a:r>
            <a:r>
              <a:rPr lang="en-AU" sz="1550" dirty="0"/>
              <a:t>(Chair)</a:t>
            </a:r>
            <a:endParaRPr lang="en-AU" sz="1550" dirty="0">
              <a:cs typeface="Calibri"/>
            </a:endParaRPr>
          </a:p>
          <a:p>
            <a:pPr marL="234000" indent="-234000">
              <a:spcAft>
                <a:spcPts val="1600"/>
              </a:spcAft>
              <a:buFont typeface="+mj-lt"/>
              <a:buAutoNum type="arabicPeriod"/>
            </a:pPr>
            <a:r>
              <a:rPr lang="en-AU" sz="1550" dirty="0"/>
              <a:t> </a:t>
            </a:r>
            <a:r>
              <a:rPr lang="en-AU" sz="1550" b="1" dirty="0"/>
              <a:t>The Hon. Phil Honeywood </a:t>
            </a:r>
            <a:r>
              <a:rPr lang="en-AU" sz="1550" dirty="0"/>
              <a:t>(Deputy Chair)</a:t>
            </a:r>
            <a:endParaRPr lang="en-AU" sz="1550" b="1" dirty="0">
              <a:cs typeface="Calibri"/>
            </a:endParaRPr>
          </a:p>
          <a:p>
            <a:pPr marL="234000" indent="-234000">
              <a:spcAft>
                <a:spcPts val="1600"/>
              </a:spcAft>
              <a:buFont typeface="+mj-lt"/>
              <a:buAutoNum type="arabicPeriod"/>
            </a:pPr>
            <a:r>
              <a:rPr lang="en-AU" sz="1550" dirty="0"/>
              <a:t> </a:t>
            </a:r>
            <a:r>
              <a:rPr lang="en-AU" sz="1550" b="1" dirty="0"/>
              <a:t>Ms Karen </a:t>
            </a:r>
            <a:r>
              <a:rPr lang="en-AU" sz="1550" b="1" dirty="0" err="1"/>
              <a:t>Sandercock</a:t>
            </a:r>
            <a:r>
              <a:rPr lang="en-AU" sz="1550" dirty="0"/>
              <a:t>, Australian Government Department of Education</a:t>
            </a:r>
            <a:endParaRPr lang="en-AU" sz="1550" dirty="0">
              <a:cs typeface="Calibri" panose="020F0502020204030204"/>
            </a:endParaRPr>
          </a:p>
          <a:p>
            <a:pPr marL="234000" indent="-234000">
              <a:spcAft>
                <a:spcPts val="1600"/>
              </a:spcAft>
              <a:buFont typeface="+mj-lt"/>
              <a:buAutoNum type="arabicPeriod"/>
            </a:pPr>
            <a:r>
              <a:rPr lang="en-AU" sz="1550" dirty="0"/>
              <a:t> </a:t>
            </a:r>
            <a:r>
              <a:rPr lang="en-AU" sz="1550" b="1" dirty="0"/>
              <a:t>Ms Jane Hayden</a:t>
            </a:r>
            <a:r>
              <a:rPr lang="en-AU" sz="1550" dirty="0"/>
              <a:t> (a/g), Australian Government Department of Employment and Workplace Relations</a:t>
            </a:r>
            <a:endParaRPr lang="en-AU" sz="1550" dirty="0">
              <a:cs typeface="Calibri" panose="020F0502020204030204"/>
            </a:endParaRPr>
          </a:p>
          <a:p>
            <a:pPr marL="234000" indent="-234000">
              <a:spcAft>
                <a:spcPts val="1600"/>
              </a:spcAft>
              <a:buFont typeface="+mj-lt"/>
              <a:buAutoNum type="arabicPeriod"/>
            </a:pPr>
            <a:r>
              <a:rPr lang="en-AU" sz="1550" dirty="0"/>
              <a:t> </a:t>
            </a:r>
            <a:r>
              <a:rPr lang="en-AU" sz="1550" b="1" dirty="0"/>
              <a:t>Mr Guy Thorburn</a:t>
            </a:r>
            <a:r>
              <a:rPr lang="en-AU" sz="1550" dirty="0"/>
              <a:t>, Australian Government Actuary</a:t>
            </a:r>
            <a:endParaRPr lang="en-AU" sz="1550" dirty="0">
              <a:cs typeface="Calibri" panose="020F0502020204030204"/>
            </a:endParaRPr>
          </a:p>
          <a:p>
            <a:pPr marL="234000" indent="-234000">
              <a:spcAft>
                <a:spcPts val="1600"/>
              </a:spcAft>
              <a:buFont typeface="+mj-lt"/>
              <a:buAutoNum type="arabicPeriod"/>
            </a:pPr>
            <a:r>
              <a:rPr lang="en-AU" sz="1550" dirty="0"/>
              <a:t> </a:t>
            </a:r>
            <a:r>
              <a:rPr lang="en-AU" sz="1550" b="1" dirty="0"/>
              <a:t>Ms Gloria Yu</a:t>
            </a:r>
            <a:r>
              <a:rPr lang="en-AU" sz="1550" dirty="0"/>
              <a:t>, Australian Prudential Regulation Authority</a:t>
            </a:r>
            <a:endParaRPr lang="en-AU" sz="1550" dirty="0">
              <a:cs typeface="Calibri" panose="020F0502020204030204"/>
            </a:endParaRPr>
          </a:p>
          <a:p>
            <a:pPr marL="234000" indent="-234000">
              <a:spcAft>
                <a:spcPts val="1600"/>
              </a:spcAft>
              <a:buFont typeface="+mj-lt"/>
              <a:buAutoNum type="arabicPeriod"/>
            </a:pPr>
            <a:r>
              <a:rPr lang="en-AU" sz="1550" dirty="0"/>
              <a:t> </a:t>
            </a:r>
            <a:r>
              <a:rPr lang="en-AU" sz="1550" b="1" dirty="0"/>
              <a:t>Ms Rebecca Mok</a:t>
            </a:r>
            <a:r>
              <a:rPr lang="en-AU" sz="1550" dirty="0"/>
              <a:t>, Australian Government Department of Finance</a:t>
            </a:r>
            <a:endParaRPr lang="en-AU" sz="1550" dirty="0">
              <a:cs typeface="Calibri" panose="020F0502020204030204"/>
            </a:endParaRPr>
          </a:p>
          <a:p>
            <a:pPr marL="234000" indent="-234000">
              <a:spcAft>
                <a:spcPts val="1600"/>
              </a:spcAft>
              <a:buFont typeface="+mj-lt"/>
              <a:buAutoNum type="arabicPeriod"/>
            </a:pPr>
            <a:r>
              <a:rPr lang="en-AU" sz="1550" dirty="0"/>
              <a:t> </a:t>
            </a:r>
            <a:r>
              <a:rPr lang="en-AU" sz="1550" b="1" dirty="0"/>
              <a:t>Ms Victoria Miller</a:t>
            </a:r>
            <a:r>
              <a:rPr lang="en-AU" sz="1550" dirty="0"/>
              <a:t>, Australian Government Department of Home Affairs</a:t>
            </a:r>
          </a:p>
        </p:txBody>
      </p:sp>
      <p:grpSp>
        <p:nvGrpSpPr>
          <p:cNvPr id="4" name="Group 3">
            <a:extLst>
              <a:ext uri="{FF2B5EF4-FFF2-40B4-BE49-F238E27FC236}">
                <a16:creationId xmlns:a16="http://schemas.microsoft.com/office/drawing/2014/main" id="{73B0C56A-8560-630B-254E-075C25B54E1A}"/>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7" name="Rectangle 6">
              <a:extLst>
                <a:ext uri="{FF2B5EF4-FFF2-40B4-BE49-F238E27FC236}">
                  <a16:creationId xmlns:a16="http://schemas.microsoft.com/office/drawing/2014/main" id="{0A942AE9-FE96-9DB9-B84D-F3EB8DE0769E}"/>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8" name="Oval 7">
              <a:extLst>
                <a:ext uri="{FF2B5EF4-FFF2-40B4-BE49-F238E27FC236}">
                  <a16:creationId xmlns:a16="http://schemas.microsoft.com/office/drawing/2014/main" id="{EF28C6B9-29ED-E20D-BE97-08486AAB0434}"/>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Graphic 10">
              <a:extLst>
                <a:ext uri="{FF2B5EF4-FFF2-40B4-BE49-F238E27FC236}">
                  <a16:creationId xmlns:a16="http://schemas.microsoft.com/office/drawing/2014/main" id="{16D74B5D-43FE-C99E-D56A-E2C9AD80AB1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
        <p:nvSpPr>
          <p:cNvPr id="10" name="Rectangle 9">
            <a:extLst>
              <a:ext uri="{FF2B5EF4-FFF2-40B4-BE49-F238E27FC236}">
                <a16:creationId xmlns:a16="http://schemas.microsoft.com/office/drawing/2014/main" id="{4E792B93-37EC-5E5D-07C9-77DCD31A6147}"/>
              </a:ext>
            </a:extLst>
          </p:cNvPr>
          <p:cNvSpPr/>
          <p:nvPr/>
        </p:nvSpPr>
        <p:spPr>
          <a:xfrm>
            <a:off x="7236542" y="504000"/>
            <a:ext cx="1368000" cy="1584000"/>
          </a:xfrm>
          <a:prstGeom prst="rect">
            <a:avLst/>
          </a:prstGeom>
          <a:solidFill>
            <a:schemeClr val="bg1">
              <a:lumMod val="95000"/>
            </a:schemeClr>
          </a:solidFill>
          <a:ln>
            <a:noFill/>
          </a:ln>
          <a:effectLst>
            <a:outerShdw blurRad="50800" dist="50800" dir="2700000" algn="tl" rotWithShape="0">
              <a:prstClr val="black">
                <a:alpha val="3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700">
                <a:solidFill>
                  <a:schemeClr val="tx2">
                    <a:lumMod val="25000"/>
                  </a:schemeClr>
                </a:solidFill>
                <a:effectLst>
                  <a:innerShdw blurRad="635000" dist="266700" dir="2700000">
                    <a:prstClr val="black">
                      <a:alpha val="50000"/>
                    </a:prstClr>
                  </a:innerShdw>
                </a:effectLst>
              </a:rPr>
              <a:t>View Board member profiles at </a:t>
            </a:r>
            <a:r>
              <a:rPr lang="en-AU" sz="1700" b="1">
                <a:solidFill>
                  <a:schemeClr val="tx2">
                    <a:lumMod val="25000"/>
                  </a:schemeClr>
                </a:solidFill>
                <a:effectLst>
                  <a:innerShdw blurRad="635000" dist="266700" dir="2700000">
                    <a:prstClr val="black">
                      <a:alpha val="50000"/>
                    </a:prstClr>
                  </a:innerShdw>
                </a:effectLst>
              </a:rPr>
              <a:t>tps.gov.au</a:t>
            </a:r>
            <a:endParaRPr lang="en-AU" sz="1700" b="1">
              <a:solidFill>
                <a:schemeClr val="tx2">
                  <a:lumMod val="25000"/>
                </a:schemeClr>
              </a:solidFill>
            </a:endParaRPr>
          </a:p>
        </p:txBody>
      </p:sp>
    </p:spTree>
    <p:extLst>
      <p:ext uri="{BB962C8B-B14F-4D97-AF65-F5344CB8AC3E}">
        <p14:creationId xmlns:p14="http://schemas.microsoft.com/office/powerpoint/2010/main" val="3709377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15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nodeType="withEffect">
                                  <p:stCondLst>
                                    <p:cond delay="30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par>
                                <p:cTn id="14" presetID="10" presetClass="entr" presetSubtype="0" fill="hold" nodeType="withEffect">
                                  <p:stCondLst>
                                    <p:cond delay="45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fade">
                                      <p:cBhvr>
                                        <p:cTn id="16" dur="500"/>
                                        <p:tgtEl>
                                          <p:spTgt spid="6">
                                            <p:txEl>
                                              <p:pRg st="3" end="3"/>
                                            </p:txEl>
                                          </p:spTgt>
                                        </p:tgtEl>
                                      </p:cBhvr>
                                    </p:animEffect>
                                  </p:childTnLst>
                                </p:cTn>
                              </p:par>
                              <p:par>
                                <p:cTn id="17" presetID="10" presetClass="entr" presetSubtype="0" fill="hold" grpId="0" nodeType="withEffect">
                                  <p:stCondLst>
                                    <p:cond delay="60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nodeType="withEffect">
                                  <p:stCondLst>
                                    <p:cond delay="60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500"/>
                                        <p:tgtEl>
                                          <p:spTgt spid="6">
                                            <p:txEl>
                                              <p:pRg st="4" end="4"/>
                                            </p:txEl>
                                          </p:spTgt>
                                        </p:tgtEl>
                                      </p:cBhvr>
                                    </p:animEffect>
                                  </p:childTnLst>
                                </p:cTn>
                              </p:par>
                              <p:par>
                                <p:cTn id="23" presetID="10" presetClass="entr" presetSubtype="0" fill="hold" nodeType="withEffect">
                                  <p:stCondLst>
                                    <p:cond delay="750"/>
                                  </p:stCondLst>
                                  <p:childTnLst>
                                    <p:set>
                                      <p:cBhvr>
                                        <p:cTn id="24" dur="1" fill="hold">
                                          <p:stCondLst>
                                            <p:cond delay="0"/>
                                          </p:stCondLst>
                                        </p:cTn>
                                        <p:tgtEl>
                                          <p:spTgt spid="6">
                                            <p:txEl>
                                              <p:pRg st="5" end="5"/>
                                            </p:txEl>
                                          </p:spTgt>
                                        </p:tgtEl>
                                        <p:attrNameLst>
                                          <p:attrName>style.visibility</p:attrName>
                                        </p:attrNameLst>
                                      </p:cBhvr>
                                      <p:to>
                                        <p:strVal val="visible"/>
                                      </p:to>
                                    </p:set>
                                    <p:animEffect transition="in" filter="fade">
                                      <p:cBhvr>
                                        <p:cTn id="25" dur="500"/>
                                        <p:tgtEl>
                                          <p:spTgt spid="6">
                                            <p:txEl>
                                              <p:pRg st="5" end="5"/>
                                            </p:txEl>
                                          </p:spTgt>
                                        </p:tgtEl>
                                      </p:cBhvr>
                                    </p:animEffect>
                                  </p:childTnLst>
                                </p:cTn>
                              </p:par>
                              <p:par>
                                <p:cTn id="26" presetID="10" presetClass="entr" presetSubtype="0" fill="hold" nodeType="withEffect">
                                  <p:stCondLst>
                                    <p:cond delay="900"/>
                                  </p:stCondLst>
                                  <p:childTnLst>
                                    <p:set>
                                      <p:cBhvr>
                                        <p:cTn id="27" dur="1" fill="hold">
                                          <p:stCondLst>
                                            <p:cond delay="0"/>
                                          </p:stCondLst>
                                        </p:cTn>
                                        <p:tgtEl>
                                          <p:spTgt spid="6">
                                            <p:txEl>
                                              <p:pRg st="6" end="6"/>
                                            </p:txEl>
                                          </p:spTgt>
                                        </p:tgtEl>
                                        <p:attrNameLst>
                                          <p:attrName>style.visibility</p:attrName>
                                        </p:attrNameLst>
                                      </p:cBhvr>
                                      <p:to>
                                        <p:strVal val="visible"/>
                                      </p:to>
                                    </p:set>
                                    <p:animEffect transition="in" filter="fade">
                                      <p:cBhvr>
                                        <p:cTn id="28" dur="500"/>
                                        <p:tgtEl>
                                          <p:spTgt spid="6">
                                            <p:txEl>
                                              <p:pRg st="6" end="6"/>
                                            </p:txEl>
                                          </p:spTgt>
                                        </p:tgtEl>
                                      </p:cBhvr>
                                    </p:animEffect>
                                  </p:childTnLst>
                                </p:cTn>
                              </p:par>
                              <p:par>
                                <p:cTn id="29" presetID="10" presetClass="entr" presetSubtype="0" fill="hold" nodeType="withEffect">
                                  <p:stCondLst>
                                    <p:cond delay="1050"/>
                                  </p:stCondLst>
                                  <p:childTnLst>
                                    <p:set>
                                      <p:cBhvr>
                                        <p:cTn id="30" dur="1" fill="hold">
                                          <p:stCondLst>
                                            <p:cond delay="0"/>
                                          </p:stCondLst>
                                        </p:cTn>
                                        <p:tgtEl>
                                          <p:spTgt spid="6">
                                            <p:txEl>
                                              <p:pRg st="7" end="7"/>
                                            </p:txEl>
                                          </p:spTgt>
                                        </p:tgtEl>
                                        <p:attrNameLst>
                                          <p:attrName>style.visibility</p:attrName>
                                        </p:attrNameLst>
                                      </p:cBhvr>
                                      <p:to>
                                        <p:strVal val="visible"/>
                                      </p:to>
                                    </p:set>
                                    <p:animEffect transition="in" filter="fade">
                                      <p:cBhvr>
                                        <p:cTn id="31"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649C1FB-61AF-8256-55AB-3E274C316002}"/>
              </a:ext>
              <a:ext uri="{C183D7F6-B498-43B3-948B-1728B52AA6E4}">
                <adec:decorative xmlns:adec="http://schemas.microsoft.com/office/drawing/2017/decorative" val="1"/>
              </a:ext>
            </a:extLst>
          </p:cNvPr>
          <p:cNvSpPr/>
          <p:nvPr/>
        </p:nvSpPr>
        <p:spPr>
          <a:xfrm>
            <a:off x="-1" y="0"/>
            <a:ext cx="9144001" cy="4667794"/>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itle 3">
            <a:extLst>
              <a:ext uri="{FF2B5EF4-FFF2-40B4-BE49-F238E27FC236}">
                <a16:creationId xmlns:a16="http://schemas.microsoft.com/office/drawing/2014/main" id="{1EC01FFA-4406-546E-ECFD-130062DC0825}"/>
              </a:ext>
            </a:extLst>
          </p:cNvPr>
          <p:cNvSpPr txBox="1">
            <a:spLocks noGrp="1"/>
          </p:cNvSpPr>
          <p:nvPr>
            <p:ph type="title" idx="4294967295"/>
          </p:nvPr>
        </p:nvSpPr>
        <p:spPr>
          <a:xfrm>
            <a:off x="826488" y="2143244"/>
            <a:ext cx="7707912" cy="49244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3200" b="1" i="0" u="none" strike="noStrike" kern="1200" cap="none" spc="0" normalizeH="0" baseline="0" noProof="0" dirty="0">
                <a:ln>
                  <a:noFill/>
                </a:ln>
                <a:solidFill>
                  <a:schemeClr val="bg1"/>
                </a:solidFill>
                <a:effectLst/>
                <a:uLnTx/>
                <a:uFillTx/>
                <a:latin typeface="+mn-lt"/>
                <a:ea typeface="+mn-ea"/>
                <a:cs typeface="+mn-cs"/>
              </a:rPr>
              <a:t>Domestic Tuition Protection </a:t>
            </a:r>
            <a:r>
              <a:rPr lang="en-AU" sz="3200" b="1" dirty="0">
                <a:solidFill>
                  <a:schemeClr val="bg1"/>
                </a:solidFill>
                <a:latin typeface="+mn-lt"/>
                <a:ea typeface="+mn-ea"/>
                <a:cs typeface="+mn-cs"/>
              </a:rPr>
              <a:t>Levies</a:t>
            </a:r>
            <a:endParaRPr kumimoji="0" lang="en-AU" sz="2400" b="1" i="0" u="none" strike="noStrike" kern="1200" cap="none" spc="0" normalizeH="0" baseline="0" noProof="0" dirty="0">
              <a:ln>
                <a:noFill/>
              </a:ln>
              <a:solidFill>
                <a:schemeClr val="bg1"/>
              </a:solidFill>
              <a:effectLst/>
              <a:uLnTx/>
              <a:uFillTx/>
              <a:latin typeface="+mn-lt"/>
              <a:ea typeface="+mn-ea"/>
              <a:cs typeface="+mn-cs"/>
            </a:endParaRPr>
          </a:p>
        </p:txBody>
      </p:sp>
      <p:sp>
        <p:nvSpPr>
          <p:cNvPr id="2" name="Title 3">
            <a:extLst>
              <a:ext uri="{FF2B5EF4-FFF2-40B4-BE49-F238E27FC236}">
                <a16:creationId xmlns:a16="http://schemas.microsoft.com/office/drawing/2014/main" id="{8B429EED-67C3-60C3-B32A-3BA8B90A8578}"/>
              </a:ext>
            </a:extLst>
          </p:cNvPr>
          <p:cNvSpPr txBox="1">
            <a:spLocks/>
          </p:cNvSpPr>
          <p:nvPr/>
        </p:nvSpPr>
        <p:spPr>
          <a:xfrm>
            <a:off x="826488" y="2635687"/>
            <a:ext cx="7707912" cy="36933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defTabSz="914400">
              <a:lnSpc>
                <a:spcPct val="100000"/>
              </a:lnSpc>
              <a:spcBef>
                <a:spcPts val="0"/>
              </a:spcBef>
              <a:spcAft>
                <a:spcPts val="200"/>
              </a:spcAft>
              <a:defRPr/>
            </a:pPr>
            <a:r>
              <a:rPr lang="en-AU" sz="2400" b="1" dirty="0">
                <a:solidFill>
                  <a:schemeClr val="bg1"/>
                </a:solidFill>
                <a:latin typeface="+mn-lt"/>
                <a:ea typeface="+mn-ea"/>
                <a:cs typeface="+mn-cs"/>
              </a:rPr>
              <a:t>Levy setting process, guiding principles and legislation</a:t>
            </a:r>
          </a:p>
        </p:txBody>
      </p:sp>
      <p:grpSp>
        <p:nvGrpSpPr>
          <p:cNvPr id="5" name="Group 4">
            <a:extLst>
              <a:ext uri="{FF2B5EF4-FFF2-40B4-BE49-F238E27FC236}">
                <a16:creationId xmlns:a16="http://schemas.microsoft.com/office/drawing/2014/main" id="{65486A96-4CAE-B16F-5743-83C53A9E3AEE}"/>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6" name="Rectangle 5">
              <a:extLst>
                <a:ext uri="{FF2B5EF4-FFF2-40B4-BE49-F238E27FC236}">
                  <a16:creationId xmlns:a16="http://schemas.microsoft.com/office/drawing/2014/main" id="{C9742AFE-F3D0-9566-EF3F-5182478D36E0}"/>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7" name="Oval 6">
              <a:extLst>
                <a:ext uri="{FF2B5EF4-FFF2-40B4-BE49-F238E27FC236}">
                  <a16:creationId xmlns:a16="http://schemas.microsoft.com/office/drawing/2014/main" id="{FCB24C0E-8C1D-B608-5AC9-A52496DBB390}"/>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Graphic 10">
              <a:extLst>
                <a:ext uri="{FF2B5EF4-FFF2-40B4-BE49-F238E27FC236}">
                  <a16:creationId xmlns:a16="http://schemas.microsoft.com/office/drawing/2014/main" id="{0025CC97-D007-FB4E-2766-CFF00898B7D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3397729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ECAD3C-81DB-2031-0D7F-6868725900E4}"/>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Domestic Tuition Protection Levies</a:t>
            </a:r>
            <a:endParaRPr kumimoji="0" lang="en-AU" sz="1600" b="0" i="0" u="none" strike="noStrike" kern="1200" cap="none" spc="0" normalizeH="0" baseline="0" noProof="0">
              <a:ln>
                <a:noFill/>
              </a:ln>
              <a:solidFill>
                <a:schemeClr val="tx1">
                  <a:lumMod val="85000"/>
                  <a:lumOff val="15000"/>
                </a:schemeClr>
              </a:solidFill>
              <a:effectLst/>
              <a:uLnTx/>
              <a:uFillTx/>
              <a:latin typeface="+mn-lt"/>
              <a:ea typeface="+mn-ea"/>
              <a:cs typeface="+mn-cs"/>
            </a:endParaRPr>
          </a:p>
        </p:txBody>
      </p:sp>
      <p:sp>
        <p:nvSpPr>
          <p:cNvPr id="5" name="TextBox 4">
            <a:extLst>
              <a:ext uri="{FF2B5EF4-FFF2-40B4-BE49-F238E27FC236}">
                <a16:creationId xmlns:a16="http://schemas.microsoft.com/office/drawing/2014/main" id="{322B9866-9C2A-DE85-E805-465C8932F887}"/>
              </a:ext>
            </a:extLst>
          </p:cNvPr>
          <p:cNvSpPr txBox="1"/>
          <p:nvPr/>
        </p:nvSpPr>
        <p:spPr>
          <a:xfrm>
            <a:off x="539552" y="1116000"/>
            <a:ext cx="8064896" cy="3524042"/>
          </a:xfrm>
          <a:prstGeom prst="rect">
            <a:avLst/>
          </a:prstGeom>
          <a:noFill/>
        </p:spPr>
        <p:txBody>
          <a:bodyPr wrap="square" lIns="0" tIns="0" rIns="0" bIns="0" rtlCol="0" anchor="t">
            <a:spAutoFit/>
          </a:bodyPr>
          <a:lstStyle/>
          <a:p>
            <a:pPr>
              <a:spcAft>
                <a:spcPts val="1800"/>
              </a:spcAft>
            </a:pPr>
            <a:r>
              <a:rPr lang="en-AU" b="1" dirty="0">
                <a:cs typeface="Calibri"/>
              </a:rPr>
              <a:t>Three annual sector-based tuition protection levies</a:t>
            </a:r>
            <a:r>
              <a:rPr lang="en-AU" dirty="0">
                <a:cs typeface="Calibri"/>
              </a:rPr>
              <a:t> collected from </a:t>
            </a:r>
            <a:r>
              <a:rPr lang="en-AU" b="1" dirty="0">
                <a:cs typeface="Calibri"/>
              </a:rPr>
              <a:t>domestic</a:t>
            </a:r>
            <a:r>
              <a:rPr lang="en-AU" dirty="0">
                <a:cs typeface="Calibri"/>
              </a:rPr>
              <a:t> education providers</a:t>
            </a:r>
          </a:p>
          <a:p>
            <a:pPr algn="l">
              <a:spcAft>
                <a:spcPts val="1000"/>
              </a:spcAft>
            </a:pPr>
            <a:r>
              <a:rPr lang="en-AU" dirty="0">
                <a:cs typeface="Calibri"/>
              </a:rPr>
              <a:t>Paid into quarantined accounts managed by the TPS Director</a:t>
            </a:r>
          </a:p>
          <a:p>
            <a:pPr marL="468000" indent="-288000">
              <a:spcAft>
                <a:spcPts val="1000"/>
              </a:spcAft>
              <a:buFont typeface="+mj-lt"/>
              <a:buAutoNum type="arabicPeriod"/>
            </a:pPr>
            <a:r>
              <a:rPr lang="en-AU" sz="1700" dirty="0">
                <a:cs typeface="Calibri"/>
                <a:sym typeface="Wingdings" panose="05000000000000000000" pitchFamily="2" charset="2"/>
              </a:rPr>
              <a:t>VSL Levy  		   VSL Tuition Protection Fund</a:t>
            </a:r>
          </a:p>
          <a:p>
            <a:pPr marL="468000" indent="-288000">
              <a:spcAft>
                <a:spcPts val="1000"/>
              </a:spcAft>
              <a:buFont typeface="+mj-lt"/>
              <a:buAutoNum type="arabicPeriod"/>
            </a:pPr>
            <a:r>
              <a:rPr lang="en-AU" sz="1700" dirty="0">
                <a:cs typeface="Calibri"/>
                <a:sym typeface="Wingdings" panose="05000000000000000000" pitchFamily="2" charset="2"/>
              </a:rPr>
              <a:t>HELP Levy  		   Higher Education Tuition Protection Fund</a:t>
            </a:r>
          </a:p>
          <a:p>
            <a:pPr marL="468000" indent="-288000">
              <a:spcAft>
                <a:spcPts val="1800"/>
              </a:spcAft>
              <a:buFont typeface="+mj-lt"/>
              <a:buAutoNum type="arabicPeriod"/>
            </a:pPr>
            <a:r>
              <a:rPr lang="en-AU" sz="1700" dirty="0">
                <a:cs typeface="Calibri"/>
                <a:sym typeface="Wingdings" panose="05000000000000000000" pitchFamily="2" charset="2"/>
              </a:rPr>
              <a:t>Up-front Payments Levy	   Higher Education Tuition Protection Fund</a:t>
            </a:r>
            <a:endParaRPr lang="en-AU" sz="1700" dirty="0">
              <a:cs typeface="Calibri"/>
            </a:endParaRPr>
          </a:p>
          <a:p>
            <a:pPr>
              <a:spcAft>
                <a:spcPts val="1800"/>
              </a:spcAft>
            </a:pPr>
            <a:r>
              <a:rPr lang="en-AU" b="1" dirty="0">
                <a:cs typeface="Calibri"/>
              </a:rPr>
              <a:t>Fund the student placement, loan re-credit and refund activities </a:t>
            </a:r>
            <a:r>
              <a:rPr lang="en-AU" dirty="0">
                <a:cs typeface="Calibri"/>
              </a:rPr>
              <a:t>of the TPS following an education provider closure and </a:t>
            </a:r>
            <a:r>
              <a:rPr lang="en-AU" b="1" dirty="0">
                <a:cs typeface="Calibri"/>
              </a:rPr>
              <a:t>TPS operational costs</a:t>
            </a:r>
          </a:p>
          <a:p>
            <a:pPr>
              <a:spcAft>
                <a:spcPts val="1800"/>
              </a:spcAft>
            </a:pPr>
            <a:r>
              <a:rPr lang="en-AU" dirty="0">
                <a:cs typeface="Calibri"/>
                <a:sym typeface="Wingdings" panose="05000000000000000000" pitchFamily="2" charset="2"/>
              </a:rPr>
              <a:t>Levy calculation based on an education provider’s size and risk of closure</a:t>
            </a:r>
          </a:p>
        </p:txBody>
      </p:sp>
      <p:grpSp>
        <p:nvGrpSpPr>
          <p:cNvPr id="2" name="Group 1">
            <a:extLst>
              <a:ext uri="{FF2B5EF4-FFF2-40B4-BE49-F238E27FC236}">
                <a16:creationId xmlns:a16="http://schemas.microsoft.com/office/drawing/2014/main" id="{8C1013A3-B4E2-69CD-9AF6-2499AD74F742}"/>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8" name="Rectangle 7">
              <a:extLst>
                <a:ext uri="{FF2B5EF4-FFF2-40B4-BE49-F238E27FC236}">
                  <a16:creationId xmlns:a16="http://schemas.microsoft.com/office/drawing/2014/main" id="{87EBD899-131A-4343-A5B7-A2D95A96BFB5}"/>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9" name="Oval 8">
              <a:extLst>
                <a:ext uri="{FF2B5EF4-FFF2-40B4-BE49-F238E27FC236}">
                  <a16:creationId xmlns:a16="http://schemas.microsoft.com/office/drawing/2014/main" id="{02DE139F-0FB4-576E-8AEB-2D1AB7B011C4}"/>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Graphic 10">
              <a:extLst>
                <a:ext uri="{FF2B5EF4-FFF2-40B4-BE49-F238E27FC236}">
                  <a16:creationId xmlns:a16="http://schemas.microsoft.com/office/drawing/2014/main" id="{BCC0B3E5-938E-2EF0-1B55-32F5CA91804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2602300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TPS">
      <a:dk1>
        <a:sysClr val="windowText" lastClr="000000"/>
      </a:dk1>
      <a:lt1>
        <a:srgbClr val="FFFFFF"/>
      </a:lt1>
      <a:dk2>
        <a:srgbClr val="E8F3F4"/>
      </a:dk2>
      <a:lt2>
        <a:srgbClr val="FBFBFB"/>
      </a:lt2>
      <a:accent1>
        <a:srgbClr val="4897A2"/>
      </a:accent1>
      <a:accent2>
        <a:srgbClr val="F15A29"/>
      </a:accent2>
      <a:accent3>
        <a:srgbClr val="D6165F"/>
      </a:accent3>
      <a:accent4>
        <a:srgbClr val="F0B50E"/>
      </a:accent4>
      <a:accent5>
        <a:srgbClr val="4DB3E6"/>
      </a:accent5>
      <a:accent6>
        <a:srgbClr val="8AB679"/>
      </a:accent6>
      <a:hlink>
        <a:srgbClr val="357179"/>
      </a:hlink>
      <a:folHlink>
        <a:srgbClr val="0AA65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0A9CCE9CD21384385A19063B05DA87A" ma:contentTypeVersion="19" ma:contentTypeDescription="Create a new document." ma:contentTypeScope="" ma:versionID="b46c3cfa9faa6afa6cc8f9eb3b9c91a8">
  <xsd:schema xmlns:xsd="http://www.w3.org/2001/XMLSchema" xmlns:xs="http://www.w3.org/2001/XMLSchema" xmlns:p="http://schemas.microsoft.com/office/2006/metadata/properties" xmlns:ns2="21934866-407e-4eb7-84a5-689e8997aac6" xmlns:ns3="1d95c80d-1bfc-4284-8ead-90dee9a0b47f" targetNamespace="http://schemas.microsoft.com/office/2006/metadata/properties" ma:root="true" ma:fieldsID="b414aea921dd9c02dfb223c7f4a66303" ns2:_="" ns3:_="">
    <xsd:import namespace="21934866-407e-4eb7-84a5-689e8997aac6"/>
    <xsd:import namespace="1d95c80d-1bfc-4284-8ead-90dee9a0b47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ObjectDetectorVersions" minOccurs="0"/>
                <xsd:element ref="ns2:MediaLengthInSeconds" minOccurs="0"/>
                <xsd:element ref="ns2:LocationandLink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934866-407e-4eb7-84a5-689e8997aa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7147e460-a74b-4414-8224-31362e5846fd" ma:termSetId="09814cd3-568e-fe90-9814-8d621ff8fb84" ma:anchorId="fba54fb3-c3e1-fe81-a776-ca4b69148c4d" ma:open="true" ma:isKeyword="false">
      <xsd:complexType>
        <xsd:sequence>
          <xsd:element ref="pc:Terms" minOccurs="0" maxOccurs="1"/>
        </xsd:sequence>
      </xsd:complexType>
    </xsd:element>
    <xsd:element name="MediaServiceDateTaken" ma:index="20" nillable="true" ma:displayName="MediaServiceDateTaken" ma:hidden="true" ma:internalName="MediaServiceDateTaken"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LocationandLinks" ma:index="24" nillable="true" ma:displayName="Location and Links" ma:description="Links are active in the O drive.  refer to document footer for location" ma:format="Dropdown" ma:internalName="LocationandLinks">
      <xsd:simpleType>
        <xsd:restriction base="dms:Note">
          <xsd:maxLength value="255"/>
        </xsd:restriction>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Location" ma:index="26"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d95c80d-1bfc-4284-8ead-90dee9a0b47f"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adba6b6b-400e-42bf-b117-98da113f945d}" ma:internalName="TaxCatchAll" ma:showField="CatchAllData" ma:web="1d95c80d-1bfc-4284-8ead-90dee9a0b47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ocationandLinks xmlns="21934866-407e-4eb7-84a5-689e8997aac6" xsi:nil="true"/>
    <SharedWithUsers xmlns="1d95c80d-1bfc-4284-8ead-90dee9a0b47f">
      <UserInfo>
        <DisplayName>LAMBERT,Mirah</DisplayName>
        <AccountId>36</AccountId>
        <AccountType/>
      </UserInfo>
      <UserInfo>
        <DisplayName>AMBROSINO,Brianna</DisplayName>
        <AccountId>77</AccountId>
        <AccountType/>
      </UserInfo>
      <UserInfo>
        <DisplayName>BURT,Tegan</DisplayName>
        <AccountId>37</AccountId>
        <AccountType/>
      </UserInfo>
      <UserInfo>
        <DisplayName>HATTON,Melinda</DisplayName>
        <AccountId>35</AccountId>
        <AccountType/>
      </UserInfo>
    </SharedWithUsers>
    <lcf76f155ced4ddcb4097134ff3c332f xmlns="21934866-407e-4eb7-84a5-689e8997aac6">
      <Terms xmlns="http://schemas.microsoft.com/office/infopath/2007/PartnerControls"/>
    </lcf76f155ced4ddcb4097134ff3c332f>
    <TaxCatchAll xmlns="1d95c80d-1bfc-4284-8ead-90dee9a0b47f" xsi:nil="true"/>
  </documentManagement>
</p:properties>
</file>

<file path=customXml/itemProps1.xml><?xml version="1.0" encoding="utf-8"?>
<ds:datastoreItem xmlns:ds="http://schemas.openxmlformats.org/officeDocument/2006/customXml" ds:itemID="{E35790AA-FCAD-44F8-AB54-40D80A3833AD}"/>
</file>

<file path=customXml/itemProps2.xml><?xml version="1.0" encoding="utf-8"?>
<ds:datastoreItem xmlns:ds="http://schemas.openxmlformats.org/officeDocument/2006/customXml" ds:itemID="{0CBC0D0D-3D47-448C-A0D5-AA74D1C4AC9B}"/>
</file>

<file path=customXml/itemProps3.xml><?xml version="1.0" encoding="utf-8"?>
<ds:datastoreItem xmlns:ds="http://schemas.openxmlformats.org/officeDocument/2006/customXml" ds:itemID="{7474DEF1-A8E1-409E-A2E7-D74BDC53977D}"/>
</file>

<file path=docProps/app.xml><?xml version="1.0" encoding="utf-8"?>
<Properties xmlns="http://schemas.openxmlformats.org/officeDocument/2006/extended-properties" xmlns:vt="http://schemas.openxmlformats.org/officeDocument/2006/docPropsVTypes">
  <Template/>
  <TotalTime>0</TotalTime>
  <Words>2863</Words>
  <Application>Microsoft Office PowerPoint</Application>
  <PresentationFormat>Custom</PresentationFormat>
  <Paragraphs>448</Paragraphs>
  <Slides>41</Slides>
  <Notes>41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41</vt:i4>
      </vt:variant>
    </vt:vector>
  </HeadingPairs>
  <TitlesOfParts>
    <vt:vector size="50" baseType="lpstr">
      <vt:lpstr>宋体</vt:lpstr>
      <vt:lpstr>arial</vt:lpstr>
      <vt:lpstr>arial</vt:lpstr>
      <vt:lpstr>Calibri</vt:lpstr>
      <vt:lpstr>Cambria Math</vt:lpstr>
      <vt:lpstr>Symbol</vt:lpstr>
      <vt:lpstr>Office Theme</vt:lpstr>
      <vt:lpstr>1_Office Theme</vt:lpstr>
      <vt:lpstr>5_Office Theme</vt:lpstr>
      <vt:lpstr>2025 VSL, HELP and Up-front Payments Tuition Protection Levies</vt:lpstr>
      <vt:lpstr>Outline</vt:lpstr>
      <vt:lpstr>Tuition Protection Service (TPS)</vt:lpstr>
      <vt:lpstr>Purpose of the Tuition Protection Service (TPS)</vt:lpstr>
      <vt:lpstr>Tuition Protection Service Director</vt:lpstr>
      <vt:lpstr>TPS Team</vt:lpstr>
      <vt:lpstr>TPS Advisory Board</vt:lpstr>
      <vt:lpstr>Domestic Tuition Protection Levies</vt:lpstr>
      <vt:lpstr>Domestic Tuition Protection Levies</vt:lpstr>
      <vt:lpstr>Domestic Tuition Protection Levy Setting Process</vt:lpstr>
      <vt:lpstr>TPS Advisory Board’s Advice on Levy Settings</vt:lpstr>
      <vt:lpstr>Guiding Principles for Board’s Levy Setting Advice</vt:lpstr>
      <vt:lpstr>Tuition Protection Levy Framework</vt:lpstr>
      <vt:lpstr>Legislative Authority</vt:lpstr>
      <vt:lpstr>2024 Levy Collection Snapshot</vt:lpstr>
      <vt:lpstr>VSL and Higher Education Tuition Protection Funds</vt:lpstr>
      <vt:lpstr>2024 Levy Collection Overview</vt:lpstr>
      <vt:lpstr>2024 Domestic Levies: Late Payments</vt:lpstr>
      <vt:lpstr>Late or Non-Payment of Domestic Levies</vt:lpstr>
      <vt:lpstr>Domestic Levy Components and  Draft 2025 Settings</vt:lpstr>
      <vt:lpstr>Domestic Tuition Protection Levy Components</vt:lpstr>
      <vt:lpstr>Draft 2025 Domestic Tuition Protection Levy Settings</vt:lpstr>
      <vt:lpstr>Risk rated premium component</vt:lpstr>
      <vt:lpstr>Risk Rated Premium Component: Risk Factors</vt:lpstr>
      <vt:lpstr>Financial Strength</vt:lpstr>
      <vt:lpstr>Financial Strength</vt:lpstr>
      <vt:lpstr>Completion Rate: Change to calculation</vt:lpstr>
      <vt:lpstr>Completion Rate</vt:lpstr>
      <vt:lpstr>Completion Rate</vt:lpstr>
      <vt:lpstr>Non-Compliance History and Registration Renewal</vt:lpstr>
      <vt:lpstr>Non-Compliance History and Registration Renewal</vt:lpstr>
      <vt:lpstr>Risk Rated Premium Component</vt:lpstr>
      <vt:lpstr>Risk Rated Premium Component: VSL Example</vt:lpstr>
      <vt:lpstr>Risk Rated Premium Component: HELP Example</vt:lpstr>
      <vt:lpstr>Risk Rated Premium Component: Up-front Example</vt:lpstr>
      <vt:lpstr>Special tuition protection component</vt:lpstr>
      <vt:lpstr>2025 Domestic Levies Timeline and Takeaways</vt:lpstr>
      <vt:lpstr>2025 Domestic Tuition Protection Levies Timeline</vt:lpstr>
      <vt:lpstr>Takeaways</vt:lpstr>
      <vt:lpstr>Key messages</vt:lpstr>
      <vt:lpstr>www.tps.gov.au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2025 Domestic Tuition Protection Levies Consultation Slides</dc:title>
  <dc:creator/>
  <cp:lastModifiedBy/>
  <cp:revision>1</cp:revision>
  <dcterms:created xsi:type="dcterms:W3CDTF">2025-03-05T00:34:50Z</dcterms:created>
  <dcterms:modified xsi:type="dcterms:W3CDTF">2025-03-05T00:35:36Z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9d889eb-932f-4752-8739-64d25806ef64_Enabled">
    <vt:lpwstr>true</vt:lpwstr>
  </property>
  <property fmtid="{D5CDD505-2E9C-101B-9397-08002B2CF9AE}" pid="3" name="MSIP_Label_79d889eb-932f-4752-8739-64d25806ef64_SetDate">
    <vt:lpwstr>2025-03-05T00:34:56Z</vt:lpwstr>
  </property>
  <property fmtid="{D5CDD505-2E9C-101B-9397-08002B2CF9AE}" pid="4" name="MSIP_Label_79d889eb-932f-4752-8739-64d25806ef64_Method">
    <vt:lpwstr>Privileged</vt:lpwstr>
  </property>
  <property fmtid="{D5CDD505-2E9C-101B-9397-08002B2CF9AE}" pid="5" name="MSIP_Label_79d889eb-932f-4752-8739-64d25806ef64_Name">
    <vt:lpwstr>79d889eb-932f-4752-8739-64d25806ef64</vt:lpwstr>
  </property>
  <property fmtid="{D5CDD505-2E9C-101B-9397-08002B2CF9AE}" pid="6" name="MSIP_Label_79d889eb-932f-4752-8739-64d25806ef64_SiteId">
    <vt:lpwstr>dd0cfd15-4558-4b12-8bad-ea26984fc417</vt:lpwstr>
  </property>
  <property fmtid="{D5CDD505-2E9C-101B-9397-08002B2CF9AE}" pid="7" name="MSIP_Label_79d889eb-932f-4752-8739-64d25806ef64_ActionId">
    <vt:lpwstr>d35d85f6-7fb7-4e6d-baf8-b1c26064e0c8</vt:lpwstr>
  </property>
  <property fmtid="{D5CDD505-2E9C-101B-9397-08002B2CF9AE}" pid="8" name="MSIP_Label_79d889eb-932f-4752-8739-64d25806ef64_ContentBits">
    <vt:lpwstr>0</vt:lpwstr>
  </property>
  <property fmtid="{D5CDD505-2E9C-101B-9397-08002B2CF9AE}" pid="9" name="MSIP_Label_79d889eb-932f-4752-8739-64d25806ef64_Tag">
    <vt:lpwstr>10, 0, 1, 1</vt:lpwstr>
  </property>
  <property fmtid="{D5CDD505-2E9C-101B-9397-08002B2CF9AE}" pid="10" name="Order">
    <vt:r8>67200</vt:r8>
  </property>
  <property fmtid="{D5CDD505-2E9C-101B-9397-08002B2CF9AE}" pid="11" name="xd_ProgID">
    <vt:lpwstr/>
  </property>
  <property fmtid="{D5CDD505-2E9C-101B-9397-08002B2CF9AE}" pid="12" name="MediaServiceImageTags">
    <vt:lpwstr/>
  </property>
  <property fmtid="{D5CDD505-2E9C-101B-9397-08002B2CF9AE}" pid="13" name="ContentTypeId">
    <vt:lpwstr>0x010100D0A9CCE9CD21384385A19063B05DA87A</vt:lpwstr>
  </property>
  <property fmtid="{D5CDD505-2E9C-101B-9397-08002B2CF9AE}" pid="14" name="TemplateUrl">
    <vt:lpwstr/>
  </property>
  <property fmtid="{D5CDD505-2E9C-101B-9397-08002B2CF9AE}" pid="15" name="xd_Signature">
    <vt:bool>false</vt:bool>
  </property>
  <property fmtid="{D5CDD505-2E9C-101B-9397-08002B2CF9AE}" pid="16" name="Department Stream">
    <vt:lpwstr>Education</vt:lpwstr>
  </property>
</Properties>
</file>