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29" r:id="rId5"/>
    <p:sldMasterId id="2147483722" r:id="rId6"/>
    <p:sldMasterId id="2147483737" r:id="rId7"/>
    <p:sldMasterId id="2147483744" r:id="rId8"/>
    <p:sldMasterId id="2147483747" r:id="rId9"/>
    <p:sldMasterId id="2147483753" r:id="rId10"/>
    <p:sldMasterId id="2147483755" r:id="rId11"/>
  </p:sldMasterIdLst>
  <p:notesMasterIdLst>
    <p:notesMasterId r:id="rId33"/>
  </p:notesMasterIdLst>
  <p:handoutMasterIdLst>
    <p:handoutMasterId r:id="rId34"/>
  </p:handoutMasterIdLst>
  <p:sldIdLst>
    <p:sldId id="267" r:id="rId12"/>
    <p:sldId id="2134806772" r:id="rId13"/>
    <p:sldId id="3349" r:id="rId14"/>
    <p:sldId id="2134806779" r:id="rId15"/>
    <p:sldId id="2134806771" r:id="rId16"/>
    <p:sldId id="2134806780" r:id="rId17"/>
    <p:sldId id="2134806781" r:id="rId18"/>
    <p:sldId id="2134806777" r:id="rId19"/>
    <p:sldId id="3389" r:id="rId20"/>
    <p:sldId id="2134806783" r:id="rId21"/>
    <p:sldId id="2134806788" r:id="rId22"/>
    <p:sldId id="2147376914" r:id="rId23"/>
    <p:sldId id="2147376958" r:id="rId24"/>
    <p:sldId id="2147376944" r:id="rId25"/>
    <p:sldId id="265" r:id="rId26"/>
    <p:sldId id="2134806789" r:id="rId27"/>
    <p:sldId id="2134806784" r:id="rId28"/>
    <p:sldId id="2134806785" r:id="rId29"/>
    <p:sldId id="2134806786" r:id="rId30"/>
    <p:sldId id="2134806787" r:id="rId31"/>
    <p:sldId id="3372" r:id="rId32"/>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7B606-9D7D-FAA5-5CF0-E36535657631}" name="TALGASWATTA,Kalpa" initials="TA" userId="S::kalpa.talgaswatta@education.gov.au::f7bc0fcb-c58a-4f68-ab34-fd76b026ed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D3F"/>
    <a:srgbClr val="F06463"/>
    <a:srgbClr val="F16464"/>
    <a:srgbClr val="F26322"/>
    <a:srgbClr val="012C3D"/>
    <a:srgbClr val="F48071"/>
    <a:srgbClr val="E9A913"/>
    <a:srgbClr val="522761"/>
    <a:srgbClr val="5053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6" autoAdjust="0"/>
    <p:restoredTop sz="94361" autoAdjust="0"/>
  </p:normalViewPr>
  <p:slideViewPr>
    <p:cSldViewPr>
      <p:cViewPr varScale="1">
        <p:scale>
          <a:sx n="133" d="100"/>
          <a:sy n="133" d="100"/>
        </p:scale>
        <p:origin x="966" y="384"/>
      </p:cViewPr>
      <p:guideLst>
        <p:guide orient="horz" pos="1622"/>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1" d="100"/>
          <a:sy n="81" d="100"/>
        </p:scale>
        <p:origin x="318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8/10/relationships/authors" Target="authors.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8306197-B16C-4167-B4A2-43E65F1E5A01}" type="datetimeFigureOut">
              <a:rPr lang="en-US" smtClean="0"/>
              <a:t>12/16/2024</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4B857B0-241B-4F33-A6B9-B9EFF8928931}" type="slidenum">
              <a:rPr lang="en-US" smtClean="0"/>
              <a:t>‹#›</a:t>
            </a:fld>
            <a:endParaRPr lang="en-US"/>
          </a:p>
        </p:txBody>
      </p:sp>
    </p:spTree>
    <p:extLst>
      <p:ext uri="{BB962C8B-B14F-4D97-AF65-F5344CB8AC3E}">
        <p14:creationId xmlns:p14="http://schemas.microsoft.com/office/powerpoint/2010/main" val="988907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16/12/2024</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Aptos" panose="020B0004020202020204" pitchFamily="34" charset="0"/>
                <a:ea typeface="Aptos" panose="020B0004020202020204" pitchFamily="34" charset="0"/>
                <a:cs typeface="Times New Roman" panose="02020603050405020304" pitchFamily="18" charset="0"/>
              </a:rPr>
              <a:t> </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AU" sz="1800" dirty="0">
                <a:effectLst/>
                <a:latin typeface="Aptos" panose="020B0004020202020204" pitchFamily="34" charset="0"/>
                <a:ea typeface="Aptos" panose="020B0004020202020204" pitchFamily="34" charset="0"/>
                <a:cs typeface="Times New Roman" panose="02020603050405020304" pitchFamily="18" charset="0"/>
              </a:rPr>
              <a:t>The Albanese Government is establishing the ongoing Commonwealth Prac Payment ($427.4 million 2027-28) with $369.2 million to support higher education students, and </a:t>
            </a:r>
            <a:r>
              <a:rPr lang="en-US" sz="1800" dirty="0">
                <a:effectLst/>
                <a:latin typeface="Arial" panose="020B0604020202020204" pitchFamily="34" charset="0"/>
                <a:ea typeface="Aptos" panose="020B0004020202020204" pitchFamily="34" charset="0"/>
                <a:cs typeface="Aptos" panose="020B0004020202020204" pitchFamily="34" charset="0"/>
              </a:rPr>
              <a:t>​</a:t>
            </a:r>
            <a:r>
              <a:rPr lang="en-AU" sz="1800" dirty="0">
                <a:effectLst/>
                <a:latin typeface="Aptos" panose="020B0004020202020204" pitchFamily="34" charset="0"/>
                <a:ea typeface="Aptos" panose="020B0004020202020204" pitchFamily="34" charset="0"/>
                <a:cs typeface="Times New Roman" panose="02020603050405020304" pitchFamily="18" charset="0"/>
              </a:rPr>
              <a:t>$58.2 million to support vocational education and training students. </a:t>
            </a:r>
            <a:r>
              <a:rPr lang="en-AU" sz="1800" dirty="0">
                <a:effectLst/>
                <a:latin typeface="Arial" panose="020B0604020202020204" pitchFamily="34" charset="0"/>
                <a:ea typeface="Aptos" panose="020B0004020202020204" pitchFamily="34" charset="0"/>
                <a:cs typeface="Aptos" panose="020B0004020202020204" pitchFamily="34" charset="0"/>
              </a:rPr>
              <a:t>​</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AU" sz="1800" dirty="0">
                <a:effectLst/>
                <a:latin typeface="Aptos" panose="020B0004020202020204" pitchFamily="34" charset="0"/>
                <a:ea typeface="Aptos" panose="020B0004020202020204" pitchFamily="34" charset="0"/>
                <a:cs typeface="Times New Roman" panose="02020603050405020304" pitchFamily="18" charset="0"/>
              </a:rPr>
              <a:t>A payment of $319.50 per week (benchmarked against the single </a:t>
            </a:r>
            <a:r>
              <a:rPr lang="en-AU" sz="1800" dirty="0" err="1">
                <a:effectLst/>
                <a:latin typeface="Aptos" panose="020B0004020202020204" pitchFamily="34" charset="0"/>
                <a:ea typeface="Aptos" panose="020B0004020202020204" pitchFamily="34" charset="0"/>
                <a:cs typeface="Times New Roman" panose="02020603050405020304" pitchFamily="18" charset="0"/>
              </a:rPr>
              <a:t>Austudy</a:t>
            </a:r>
            <a:r>
              <a:rPr lang="en-AU" sz="1800" dirty="0">
                <a:effectLst/>
                <a:latin typeface="Aptos" panose="020B0004020202020204" pitchFamily="34" charset="0"/>
                <a:ea typeface="Aptos" panose="020B0004020202020204" pitchFamily="34" charset="0"/>
                <a:cs typeface="Times New Roman" panose="02020603050405020304" pitchFamily="18" charset="0"/>
              </a:rPr>
              <a:t> rate) will be available from 1 July 2025 to support domestic students studying entry to practice Bachelor or Masters courses in teaching, nursing, midwifery, and social work during their mandatory placements. </a:t>
            </a:r>
            <a:r>
              <a:rPr lang="en-US" sz="1800" dirty="0">
                <a:effectLst/>
                <a:latin typeface="Arial" panose="020B0604020202020204" pitchFamily="34" charset="0"/>
                <a:ea typeface="Aptos" panose="020B0004020202020204" pitchFamily="34" charset="0"/>
                <a:cs typeface="Aptos" panose="020B0004020202020204" pitchFamily="34" charset="0"/>
              </a:rPr>
              <a:t>​</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AU" sz="1800" dirty="0">
                <a:effectLst/>
                <a:latin typeface="Aptos" panose="020B0004020202020204" pitchFamily="34" charset="0"/>
                <a:ea typeface="Aptos" panose="020B0004020202020204" pitchFamily="34" charset="0"/>
                <a:cs typeface="Times New Roman" panose="02020603050405020304" pitchFamily="18" charset="0"/>
              </a:rPr>
              <a:t>The payment will be means-tested, to target students on income support payments and students who normally need to work more than 15 hours per week during their studies</a:t>
            </a:r>
            <a:endParaRPr lang="en-AU" sz="1800" dirty="0">
              <a:effectLst/>
              <a:latin typeface="Aptos" panose="020B0004020202020204" pitchFamily="34" charset="0"/>
              <a:ea typeface="Aptos" panose="020B0004020202020204" pitchFamily="34" charset="0"/>
              <a:cs typeface="Aptos" panose="020B0004020202020204"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76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399743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ACE23-BD09-400D-B0BF-00FC18EA87E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64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Tx/>
              <a:buChar char="-"/>
            </a:pPr>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70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171450" indent="-171450">
              <a:buFontTx/>
              <a:buChar char="-"/>
            </a:pPr>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26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AACE23-BD09-400D-B0BF-00FC18EA87E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089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5284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7"/>
            <a:ext cx="7886700" cy="3024371"/>
          </a:xfrm>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Box 3">
            <a:extLst>
              <a:ext uri="{FF2B5EF4-FFF2-40B4-BE49-F238E27FC236}">
                <a16:creationId xmlns:a16="http://schemas.microsoft.com/office/drawing/2014/main" id="{5A1F8CCE-0F65-DB37-DE44-613768D8D553}"/>
              </a:ext>
            </a:extLst>
          </p:cNvPr>
          <p:cNvSpPr txBox="1"/>
          <p:nvPr userDrawn="1"/>
        </p:nvSpPr>
        <p:spPr>
          <a:xfrm>
            <a:off x="3707904" y="4878387"/>
            <a:ext cx="1728192" cy="276999"/>
          </a:xfrm>
          <a:prstGeom prst="rect">
            <a:avLst/>
          </a:prstGeom>
          <a:noFill/>
        </p:spPr>
        <p:txBody>
          <a:bodyPr wrap="square" rtlCol="0">
            <a:spAutoFit/>
          </a:bodyPr>
          <a:lstStyle/>
          <a:p>
            <a:pPr algn="ctr"/>
            <a:r>
              <a:rPr lang="en-AU" sz="1200">
                <a:solidFill>
                  <a:srgbClr val="FF0000"/>
                </a:solidFill>
              </a:rPr>
              <a:t>OFFICIAL</a:t>
            </a:r>
          </a:p>
        </p:txBody>
      </p:sp>
      <p:sp>
        <p:nvSpPr>
          <p:cNvPr id="5" name="Title 4">
            <a:extLst>
              <a:ext uri="{FF2B5EF4-FFF2-40B4-BE49-F238E27FC236}">
                <a16:creationId xmlns:a16="http://schemas.microsoft.com/office/drawing/2014/main" id="{8C82DB57-A173-67B7-98C7-2B0B5E1B416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54471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Whisper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rgbClr val="002D3F"/>
                </a:solidFill>
                <a:latin typeface="+mn-lt"/>
              </a:defRPr>
            </a:lvl1pPr>
          </a:lstStyle>
          <a:p>
            <a:r>
              <a:rPr lang="en-US" dirty="0"/>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rgbClr val="002D3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5" name="Picture 4" descr="Australian Government Department of Education">
            <a:extLst>
              <a:ext uri="{FF2B5EF4-FFF2-40B4-BE49-F238E27FC236}">
                <a16:creationId xmlns:a16="http://schemas.microsoft.com/office/drawing/2014/main" id="{6751665B-50D3-4AE7-AA2F-2497173D6A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69995" y="554850"/>
            <a:ext cx="2273813" cy="579121"/>
          </a:xfrm>
          <a:prstGeom prst="rect">
            <a:avLst/>
          </a:prstGeom>
        </p:spPr>
      </p:pic>
    </p:spTree>
    <p:extLst>
      <p:ext uri="{BB962C8B-B14F-4D97-AF65-F5344CB8AC3E}">
        <p14:creationId xmlns:p14="http://schemas.microsoft.com/office/powerpoint/2010/main" val="345739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Whisper - Dark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43060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Whisper -  Light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70758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Whisper - Dark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12623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Whisper - Light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66363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Navy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chemeClr val="bg1"/>
                </a:solidFill>
                <a:latin typeface="+mn-lt"/>
              </a:defRPr>
            </a:lvl1pPr>
          </a:lstStyle>
          <a:p>
            <a:r>
              <a:rPr lang="en-US" dirty="0"/>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1611885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15241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12380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08608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15787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62528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7867"/>
            <a:ext cx="7886700" cy="3024371"/>
          </a:xfrm>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Box 3">
            <a:extLst>
              <a:ext uri="{FF2B5EF4-FFF2-40B4-BE49-F238E27FC236}">
                <a16:creationId xmlns:a16="http://schemas.microsoft.com/office/drawing/2014/main" id="{5A1F8CCE-0F65-DB37-DE44-613768D8D553}"/>
              </a:ext>
            </a:extLst>
          </p:cNvPr>
          <p:cNvSpPr txBox="1"/>
          <p:nvPr userDrawn="1"/>
        </p:nvSpPr>
        <p:spPr>
          <a:xfrm>
            <a:off x="3707904" y="4878387"/>
            <a:ext cx="1728192" cy="276999"/>
          </a:xfrm>
          <a:prstGeom prst="rect">
            <a:avLst/>
          </a:prstGeom>
          <a:noFill/>
        </p:spPr>
        <p:txBody>
          <a:bodyPr wrap="square" rtlCol="0">
            <a:spAutoFit/>
          </a:bodyPr>
          <a:lstStyle/>
          <a:p>
            <a:pPr algn="ctr"/>
            <a:r>
              <a:rPr lang="en-AU" sz="1200">
                <a:solidFill>
                  <a:srgbClr val="FF0000"/>
                </a:solidFill>
              </a:rPr>
              <a:t>OFFICIAL</a:t>
            </a:r>
          </a:p>
        </p:txBody>
      </p:sp>
      <p:sp>
        <p:nvSpPr>
          <p:cNvPr id="5" name="Title 4">
            <a:extLst>
              <a:ext uri="{FF2B5EF4-FFF2-40B4-BE49-F238E27FC236}">
                <a16:creationId xmlns:a16="http://schemas.microsoft.com/office/drawing/2014/main" id="{8C82DB57-A173-67B7-98C7-2B0B5E1B4169}"/>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86516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Obj">
  <p:cSld name="Two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hasCustomPrompt="1"/>
          </p:nvPr>
        </p:nvSpPr>
        <p:spPr>
          <a:xfrm>
            <a:off x="457200" y="1201265"/>
            <a:ext cx="4038600" cy="3397616"/>
          </a:xfrm>
        </p:spPr>
        <p:txBody>
          <a:bodyPr/>
          <a:lstStyle>
            <a:lvl1pPr marL="192885" marR="0" indent="-192885" algn="l" defTabSz="685814" rtl="0" eaLnBrk="1" fontAlgn="base" latinLnBrk="0" hangingPunct="1">
              <a:lnSpc>
                <a:spcPct val="100000"/>
              </a:lnSpc>
              <a:spcBef>
                <a:spcPct val="20000"/>
              </a:spcBef>
              <a:spcAft>
                <a:spcPct val="0"/>
              </a:spcAft>
              <a:buClr>
                <a:srgbClr val="004A7F"/>
              </a:buClr>
              <a:buSzTx/>
              <a:buFontTx/>
              <a:buChar char="•"/>
              <a:tabLst/>
              <a:defRPr sz="1575"/>
            </a:lvl1pPr>
            <a:lvl2pPr marL="417918" marR="0"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sz="1350"/>
            </a:lvl2pPr>
            <a:lvl3pPr marL="642950" marR="0"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sz="1125"/>
            </a:lvl3pPr>
            <a:lvl4pPr marL="900131" marR="0"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sz="1013"/>
            </a:lvl4pPr>
            <a:lvl5pPr marL="1157311" marR="0"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192885" marR="0" lvl="0" indent="-192885" algn="l" defTabSz="685814" rtl="0" eaLnBrk="1" fontAlgn="base" latinLnBrk="0" hangingPunct="1">
              <a:lnSpc>
                <a:spcPct val="100000"/>
              </a:lnSpc>
              <a:spcBef>
                <a:spcPct val="20000"/>
              </a:spcBef>
              <a:spcAft>
                <a:spcPct val="0"/>
              </a:spcAft>
              <a:buClr>
                <a:srgbClr val="004A7F"/>
              </a:buClr>
              <a:buSzTx/>
              <a:buFontTx/>
              <a:buChar char="•"/>
              <a:tabLst/>
              <a:defRPr/>
            </a:pPr>
            <a:r>
              <a:rPr kumimoji="0" lang="en-AU" sz="1800" b="0" i="0" u="none" strike="noStrike" kern="0" cap="none" spc="0" normalizeH="0" baseline="0" noProof="0">
                <a:ln>
                  <a:noFill/>
                </a:ln>
                <a:solidFill>
                  <a:prstClr val="black"/>
                </a:solidFill>
                <a:effectLst/>
                <a:uLnTx/>
                <a:uFillTx/>
                <a:latin typeface="+mn-lt"/>
                <a:ea typeface="+mn-ea"/>
                <a:cs typeface="+mn-cs"/>
              </a:rPr>
              <a:t>First level</a:t>
            </a:r>
          </a:p>
          <a:p>
            <a:pPr marL="417918" marR="0" lvl="1"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a:pPr>
            <a:r>
              <a:rPr kumimoji="0" lang="en-AU" sz="1575" b="0" i="0" u="none" strike="noStrike" kern="0" cap="none" spc="0" normalizeH="0" baseline="0" noProof="0">
                <a:ln>
                  <a:noFill/>
                </a:ln>
                <a:solidFill>
                  <a:prstClr val="black"/>
                </a:solidFill>
                <a:effectLst/>
                <a:uLnTx/>
                <a:uFillTx/>
                <a:latin typeface="+mn-lt"/>
                <a:cs typeface="+mn-cs"/>
              </a:rPr>
              <a:t>Second level</a:t>
            </a:r>
          </a:p>
          <a:p>
            <a:pPr marL="642950" marR="0" lvl="2"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a:pPr>
            <a:r>
              <a:rPr kumimoji="0" lang="en-AU" sz="1350" b="0" i="0" u="none" strike="noStrike" kern="0" cap="none" spc="0" normalizeH="0" baseline="0" noProof="0">
                <a:ln>
                  <a:noFill/>
                </a:ln>
                <a:solidFill>
                  <a:prstClr val="black"/>
                </a:solidFill>
                <a:effectLst/>
                <a:uLnTx/>
                <a:uFillTx/>
                <a:latin typeface="+mn-lt"/>
                <a:cs typeface="+mn-cs"/>
              </a:rPr>
              <a:t>Third level</a:t>
            </a:r>
          </a:p>
          <a:p>
            <a:pPr marL="900131" marR="0" lvl="3"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Fourth level</a:t>
            </a:r>
          </a:p>
          <a:p>
            <a:pPr marL="1157311" marR="0" lvl="4"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Fifth level</a:t>
            </a:r>
          </a:p>
        </p:txBody>
      </p:sp>
      <p:sp>
        <p:nvSpPr>
          <p:cNvPr id="4" name="Content Placeholder 3"/>
          <p:cNvSpPr>
            <a:spLocks noGrp="1"/>
          </p:cNvSpPr>
          <p:nvPr>
            <p:ph sz="half" idx="2" hasCustomPrompt="1"/>
          </p:nvPr>
        </p:nvSpPr>
        <p:spPr>
          <a:xfrm>
            <a:off x="4648200" y="1201265"/>
            <a:ext cx="4038600" cy="3397616"/>
          </a:xfrm>
        </p:spPr>
        <p:txBody>
          <a:bodyPr/>
          <a:lstStyle>
            <a:lvl1pPr marL="192885" marR="0" indent="-192885" algn="l" defTabSz="685814" rtl="0" eaLnBrk="1" fontAlgn="base" latinLnBrk="0" hangingPunct="1">
              <a:lnSpc>
                <a:spcPct val="100000"/>
              </a:lnSpc>
              <a:spcBef>
                <a:spcPct val="20000"/>
              </a:spcBef>
              <a:spcAft>
                <a:spcPct val="0"/>
              </a:spcAft>
              <a:buClr>
                <a:srgbClr val="004A7F"/>
              </a:buClr>
              <a:buSzTx/>
              <a:buFontTx/>
              <a:buChar char="•"/>
              <a:tabLst/>
              <a:defRPr sz="1575"/>
            </a:lvl1pPr>
            <a:lvl2pPr marL="417918" marR="0"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sz="1350"/>
            </a:lvl2pPr>
            <a:lvl3pPr marL="642950" marR="0"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sz="1125"/>
            </a:lvl3pPr>
            <a:lvl4pPr marL="900131" marR="0"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sz="1013"/>
            </a:lvl4pPr>
            <a:lvl5pPr marL="1157311" marR="0"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sz="1013"/>
            </a:lvl5pPr>
            <a:lvl6pPr>
              <a:defRPr sz="1013"/>
            </a:lvl6pPr>
            <a:lvl7pPr>
              <a:defRPr sz="1013"/>
            </a:lvl7pPr>
            <a:lvl8pPr>
              <a:defRPr sz="1013"/>
            </a:lvl8pPr>
            <a:lvl9pPr>
              <a:defRPr sz="1013"/>
            </a:lvl9pPr>
          </a:lstStyle>
          <a:p>
            <a:pPr marL="192885" marR="0" lvl="0" indent="-192885" algn="l" defTabSz="685814" rtl="0" eaLnBrk="1" fontAlgn="base" latinLnBrk="0" hangingPunct="1">
              <a:lnSpc>
                <a:spcPct val="100000"/>
              </a:lnSpc>
              <a:spcBef>
                <a:spcPct val="20000"/>
              </a:spcBef>
              <a:spcAft>
                <a:spcPct val="0"/>
              </a:spcAft>
              <a:buClr>
                <a:srgbClr val="004A7F"/>
              </a:buClr>
              <a:buSzTx/>
              <a:buFontTx/>
              <a:buChar char="•"/>
              <a:tabLst/>
              <a:defRPr/>
            </a:pPr>
            <a:r>
              <a:rPr kumimoji="0" lang="en-AU" sz="1800" b="0" i="0" u="none" strike="noStrike" kern="0" cap="none" spc="0" normalizeH="0" baseline="0" noProof="0">
                <a:ln>
                  <a:noFill/>
                </a:ln>
                <a:solidFill>
                  <a:prstClr val="black"/>
                </a:solidFill>
                <a:effectLst/>
                <a:uLnTx/>
                <a:uFillTx/>
                <a:latin typeface="+mn-lt"/>
                <a:ea typeface="+mn-ea"/>
                <a:cs typeface="+mn-cs"/>
              </a:rPr>
              <a:t>First level</a:t>
            </a:r>
          </a:p>
          <a:p>
            <a:pPr marL="417918" marR="0" lvl="1" indent="-160738" algn="l" defTabSz="685814" rtl="0" eaLnBrk="1" fontAlgn="base" latinLnBrk="0" hangingPunct="1">
              <a:lnSpc>
                <a:spcPct val="100000"/>
              </a:lnSpc>
              <a:spcBef>
                <a:spcPct val="20000"/>
              </a:spcBef>
              <a:spcAft>
                <a:spcPct val="0"/>
              </a:spcAft>
              <a:buClr>
                <a:srgbClr val="97BF0D"/>
              </a:buClr>
              <a:buSzTx/>
              <a:buFont typeface="Calibri" pitchFamily="34" charset="0"/>
              <a:buChar char="–"/>
              <a:tabLst/>
              <a:defRPr/>
            </a:pPr>
            <a:r>
              <a:rPr kumimoji="0" lang="en-AU" sz="1575" b="0" i="0" u="none" strike="noStrike" kern="0" cap="none" spc="0" normalizeH="0" baseline="0" noProof="0">
                <a:ln>
                  <a:noFill/>
                </a:ln>
                <a:solidFill>
                  <a:prstClr val="black"/>
                </a:solidFill>
                <a:effectLst/>
                <a:uLnTx/>
                <a:uFillTx/>
                <a:latin typeface="+mn-lt"/>
                <a:cs typeface="+mn-cs"/>
              </a:rPr>
              <a:t>Second level</a:t>
            </a:r>
          </a:p>
          <a:p>
            <a:pPr marL="642950" marR="0" lvl="2" indent="-128590" algn="l" defTabSz="685814" rtl="0" eaLnBrk="1" fontAlgn="base" latinLnBrk="0" hangingPunct="1">
              <a:lnSpc>
                <a:spcPct val="100000"/>
              </a:lnSpc>
              <a:spcBef>
                <a:spcPct val="20000"/>
              </a:spcBef>
              <a:spcAft>
                <a:spcPct val="0"/>
              </a:spcAft>
              <a:buClr>
                <a:srgbClr val="3A6FAF"/>
              </a:buClr>
              <a:buSzTx/>
              <a:buFont typeface="Wingdings" pitchFamily="2" charset="2"/>
              <a:buChar char="§"/>
              <a:tabLst/>
              <a:defRPr/>
            </a:pPr>
            <a:r>
              <a:rPr kumimoji="0" lang="en-AU" sz="1350" b="0" i="0" u="none" strike="noStrike" kern="0" cap="none" spc="0" normalizeH="0" baseline="0" noProof="0">
                <a:ln>
                  <a:noFill/>
                </a:ln>
                <a:solidFill>
                  <a:prstClr val="black"/>
                </a:solidFill>
                <a:effectLst/>
                <a:uLnTx/>
                <a:uFillTx/>
                <a:latin typeface="+mn-lt"/>
                <a:cs typeface="+mn-cs"/>
              </a:rPr>
              <a:t>Third level</a:t>
            </a:r>
          </a:p>
          <a:p>
            <a:pPr marL="900131" marR="0" lvl="3" indent="-128590" algn="l" defTabSz="685814" rtl="0" eaLnBrk="1" fontAlgn="base" latinLnBrk="0" hangingPunct="1">
              <a:lnSpc>
                <a:spcPct val="100000"/>
              </a:lnSpc>
              <a:spcBef>
                <a:spcPct val="20000"/>
              </a:spcBef>
              <a:spcAft>
                <a:spcPct val="0"/>
              </a:spcAft>
              <a:buClr>
                <a:srgbClr val="F7901E"/>
              </a:buClr>
              <a:buSzTx/>
              <a:buFont typeface="Arial"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Fourth level</a:t>
            </a:r>
          </a:p>
          <a:p>
            <a:pPr marL="1157311" marR="0" lvl="4" indent="-128590" algn="l" defTabSz="685814" rtl="0" eaLnBrk="1" fontAlgn="base" latinLnBrk="0" hangingPunct="1">
              <a:lnSpc>
                <a:spcPct val="100000"/>
              </a:lnSpc>
              <a:spcBef>
                <a:spcPct val="20000"/>
              </a:spcBef>
              <a:spcAft>
                <a:spcPct val="0"/>
              </a:spcAft>
              <a:buClr>
                <a:srgbClr val="00827F"/>
              </a:buClr>
              <a:buSzTx/>
              <a:buFont typeface="Arial" panose="020B0604020202020204" pitchFamily="34" charset="0"/>
              <a:buChar char="•"/>
              <a:tabLst/>
              <a:defRPr/>
            </a:pPr>
            <a:r>
              <a:rPr kumimoji="0" lang="en-AU" sz="1125" b="0" i="0" u="none" strike="noStrike" kern="0" cap="none" spc="0" normalizeH="0" baseline="0" noProof="0">
                <a:ln>
                  <a:noFill/>
                </a:ln>
                <a:solidFill>
                  <a:prstClr val="black"/>
                </a:solidFill>
                <a:effectLst/>
                <a:uLnTx/>
                <a:uFillTx/>
                <a:latin typeface="+mn-lt"/>
                <a:cs typeface="+mn-cs"/>
              </a:rPr>
              <a:t>Fifth level</a:t>
            </a:r>
          </a:p>
        </p:txBody>
      </p:sp>
      <p:sp>
        <p:nvSpPr>
          <p:cNvPr id="5" name="Slide Number Placeholder 1"/>
          <p:cNvSpPr>
            <a:spLocks noGrp="1" noChangeAspect="1"/>
          </p:cNvSpPr>
          <p:nvPr>
            <p:ph type="sldNum" sz="quarter" idx="4"/>
          </p:nvPr>
        </p:nvSpPr>
        <p:spPr>
          <a:xfrm>
            <a:off x="6553200" y="4771681"/>
            <a:ext cx="2133600" cy="274097"/>
          </a:xfrm>
          <a:prstGeom prst="rect">
            <a:avLst/>
          </a:prstGeom>
          <a:noFill/>
          <a:ln>
            <a:noFill/>
          </a:ln>
        </p:spPr>
        <p:txBody>
          <a:bodyPr vert="horz" lIns="91440" tIns="45720" rIns="91440" bIns="45720" rtlCol="0" anchor="ctr"/>
          <a:lstStyle>
            <a:lvl1pPr algn="r">
              <a:defRPr sz="675">
                <a:solidFill>
                  <a:schemeClr val="tx1"/>
                </a:solidFill>
              </a:defRPr>
            </a:lvl1pPr>
          </a:lstStyle>
          <a:p>
            <a:fld id="{507CB5FE-55B8-41A4-92BC-1FB748DDE98A}" type="slidenum">
              <a:rPr lang="en-AU" smtClean="0"/>
              <a:pPr/>
              <a:t>‹#›</a:t>
            </a:fld>
            <a:endParaRPr lang="en-AU"/>
          </a:p>
        </p:txBody>
      </p:sp>
    </p:spTree>
    <p:extLst>
      <p:ext uri="{BB962C8B-B14F-4D97-AF65-F5344CB8AC3E}">
        <p14:creationId xmlns:p14="http://schemas.microsoft.com/office/powerpoint/2010/main" val="119263151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Navy - Nav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72747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Navy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89012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58310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67675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1"/>
            <a:ext cx="6364188" cy="993775"/>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56959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552"/>
            <a:ext cx="6858000" cy="1792358"/>
          </a:xfrm>
        </p:spPr>
        <p:txBody>
          <a:bodyPr anchor="b"/>
          <a:lstStyle>
            <a:lvl1pPr algn="ctr">
              <a:defRPr sz="4500"/>
            </a:lvl1pPr>
          </a:lstStyle>
          <a:p>
            <a:r>
              <a:rPr lang="en-GB"/>
              <a:t>Click to edit Master title style</a:t>
            </a:r>
            <a:endParaRPr lang="en-GB" dirty="0"/>
          </a:p>
        </p:txBody>
      </p:sp>
      <p:sp>
        <p:nvSpPr>
          <p:cNvPr id="3" name="Subtitle 2"/>
          <p:cNvSpPr>
            <a:spLocks noGrp="1"/>
          </p:cNvSpPr>
          <p:nvPr>
            <p:ph type="subTitle" idx="1"/>
          </p:nvPr>
        </p:nvSpPr>
        <p:spPr>
          <a:xfrm>
            <a:off x="1143000" y="2704030"/>
            <a:ext cx="6858000" cy="124297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880686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96115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Navy - Nav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337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491"/>
            <a:ext cx="7886700" cy="2141534"/>
          </a:xfrm>
        </p:spPr>
        <p:txBody>
          <a:bodyPr anchor="b"/>
          <a:lstStyle>
            <a:lvl1pPr>
              <a:defRPr sz="4500"/>
            </a:lvl1pPr>
          </a:lstStyle>
          <a:p>
            <a:r>
              <a:rPr lang="en-GB"/>
              <a:t>Click to edit Master title style</a:t>
            </a:r>
            <a:endParaRPr lang="en-GB" dirty="0"/>
          </a:p>
        </p:txBody>
      </p:sp>
      <p:sp>
        <p:nvSpPr>
          <p:cNvPr id="3" name="Text Placeholder 2"/>
          <p:cNvSpPr>
            <a:spLocks noGrp="1"/>
          </p:cNvSpPr>
          <p:nvPr>
            <p:ph type="body" idx="1"/>
          </p:nvPr>
        </p:nvSpPr>
        <p:spPr>
          <a:xfrm>
            <a:off x="623888" y="3445285"/>
            <a:ext cx="7886700" cy="112618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474211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28650" y="1370486"/>
            <a:ext cx="3886200" cy="32665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29150" y="1370486"/>
            <a:ext cx="3886200" cy="32665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046107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4098"/>
            <a:ext cx="7886700" cy="99509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29842" y="1262040"/>
            <a:ext cx="3868340" cy="6185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80546"/>
            <a:ext cx="3868340" cy="276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4629150" y="1262040"/>
            <a:ext cx="3887391" cy="61850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80546"/>
            <a:ext cx="3887391" cy="276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16/12/2024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50307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16/12/2024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49263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16/12/2024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54299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218"/>
            <a:ext cx="2949178" cy="1201261"/>
          </a:xfrm>
        </p:spPr>
        <p:txBody>
          <a:bodyPr anchor="b"/>
          <a:lstStyle>
            <a:lvl1pPr>
              <a:defRPr sz="2400"/>
            </a:lvl1pPr>
          </a:lstStyle>
          <a:p>
            <a:r>
              <a:rPr lang="en-GB"/>
              <a:t>Click to edit Master title style</a:t>
            </a:r>
            <a:endParaRPr lang="en-GB" dirty="0"/>
          </a:p>
        </p:txBody>
      </p:sp>
      <p:sp>
        <p:nvSpPr>
          <p:cNvPr id="3" name="Content Placeholder 2"/>
          <p:cNvSpPr>
            <a:spLocks noGrp="1"/>
          </p:cNvSpPr>
          <p:nvPr>
            <p:ph idx="1"/>
          </p:nvPr>
        </p:nvSpPr>
        <p:spPr>
          <a:xfrm>
            <a:off x="3887391" y="741255"/>
            <a:ext cx="4629150" cy="365860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29841" y="1544479"/>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635082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218"/>
            <a:ext cx="2949178" cy="1201261"/>
          </a:xfrm>
        </p:spPr>
        <p:txBody>
          <a:bodyPr anchor="b"/>
          <a:lstStyle>
            <a:lvl1pPr>
              <a:defRPr sz="2400"/>
            </a:lvl1pPr>
          </a:lstStyle>
          <a:p>
            <a:r>
              <a:rPr lang="en-GB"/>
              <a:t>Click to edit Master title style</a:t>
            </a:r>
            <a:endParaRPr lang="en-GB" dirty="0"/>
          </a:p>
        </p:txBody>
      </p:sp>
      <p:sp>
        <p:nvSpPr>
          <p:cNvPr id="3" name="Picture Placeholder 2"/>
          <p:cNvSpPr>
            <a:spLocks noGrp="1" noChangeAspect="1"/>
          </p:cNvSpPr>
          <p:nvPr>
            <p:ph type="pic" idx="1"/>
          </p:nvPr>
        </p:nvSpPr>
        <p:spPr>
          <a:xfrm>
            <a:off x="3887391" y="741255"/>
            <a:ext cx="4629150" cy="365860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4" name="Text Placeholder 3"/>
          <p:cNvSpPr>
            <a:spLocks noGrp="1"/>
          </p:cNvSpPr>
          <p:nvPr>
            <p:ph type="body" sz="half" idx="2"/>
          </p:nvPr>
        </p:nvSpPr>
        <p:spPr>
          <a:xfrm>
            <a:off x="629841" y="1544479"/>
            <a:ext cx="2949178" cy="2861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16/12/2024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60491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574574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097"/>
            <a:ext cx="1971675" cy="4362915"/>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28650" y="274097"/>
            <a:ext cx="5800725" cy="436291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16/12/2024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8963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Navy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24027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Ocean -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2044800"/>
            <a:ext cx="6858000" cy="457323"/>
          </a:xfrm>
        </p:spPr>
        <p:txBody>
          <a:bodyPr lIns="0" tIns="0" rIns="0" bIns="0" anchor="t" anchorCtr="0">
            <a:normAutofit/>
          </a:bodyPr>
          <a:lstStyle>
            <a:lvl1pPr algn="l">
              <a:defRPr sz="2500" b="1">
                <a:solidFill>
                  <a:schemeClr val="bg1"/>
                </a:solidFill>
                <a:latin typeface="+mn-lt"/>
              </a:defRPr>
            </a:lvl1pPr>
          </a:lstStyle>
          <a:p>
            <a:r>
              <a:rPr lang="en-US" dirty="0"/>
              <a:t>Title of the presentation</a:t>
            </a:r>
          </a:p>
        </p:txBody>
      </p:sp>
      <p:sp>
        <p:nvSpPr>
          <p:cNvPr id="3" name="Subtitle 2"/>
          <p:cNvSpPr>
            <a:spLocks noGrp="1"/>
          </p:cNvSpPr>
          <p:nvPr>
            <p:ph type="subTitle" idx="1" hasCustomPrompt="1"/>
          </p:nvPr>
        </p:nvSpPr>
        <p:spPr>
          <a:xfrm>
            <a:off x="611560" y="2574000"/>
            <a:ext cx="6858000" cy="432179"/>
          </a:xfrm>
          <a:prstGeom prst="rect">
            <a:avLst/>
          </a:prstGeom>
        </p:spPr>
        <p:txBody>
          <a:bodyPr lIns="0" tIns="0" rIns="0" bIns="0">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b="1" dirty="0">
                <a:solidFill>
                  <a:schemeClr val="bg2"/>
                </a:solidFill>
              </a:rPr>
              <a:t>Subtitle style  |  et </a:t>
            </a:r>
            <a:r>
              <a:rPr lang="en-AU" b="1" dirty="0" err="1">
                <a:solidFill>
                  <a:schemeClr val="bg2"/>
                </a:solidFill>
              </a:rPr>
              <a:t>milliaea</a:t>
            </a:r>
            <a:r>
              <a:rPr lang="en-AU" b="1" dirty="0">
                <a:solidFill>
                  <a:schemeClr val="bg2"/>
                </a:solidFill>
              </a:rPr>
              <a:t> </a:t>
            </a:r>
            <a:r>
              <a:rPr lang="en-AU" b="1" dirty="0" err="1">
                <a:solidFill>
                  <a:schemeClr val="bg2"/>
                </a:solidFill>
              </a:rPr>
              <a:t>doluptatur</a:t>
            </a:r>
            <a:r>
              <a:rPr lang="en-AU" b="1" dirty="0">
                <a:solidFill>
                  <a:schemeClr val="bg2"/>
                </a:solidFill>
              </a:rPr>
              <a:t>  |  as </a:t>
            </a:r>
            <a:r>
              <a:rPr lang="en-AU" b="1" dirty="0" err="1">
                <a:solidFill>
                  <a:schemeClr val="bg2"/>
                </a:solidFill>
              </a:rPr>
              <a:t>molupti</a:t>
            </a:r>
            <a:r>
              <a:rPr lang="en-AU" b="1" dirty="0">
                <a:solidFill>
                  <a:schemeClr val="bg2"/>
                </a:solidFill>
              </a:rPr>
              <a:t> </a:t>
            </a:r>
            <a:r>
              <a:rPr lang="en-AU" b="1" dirty="0" err="1">
                <a:solidFill>
                  <a:schemeClr val="bg2"/>
                </a:solidFill>
              </a:rPr>
              <a:t>oribus</a:t>
            </a:r>
            <a:endParaRPr lang="en-AU" b="1" dirty="0">
              <a:solidFill>
                <a:schemeClr val="bg2"/>
              </a:solidFill>
            </a:endParaRPr>
          </a:p>
        </p:txBody>
      </p:sp>
      <p:pic>
        <p:nvPicPr>
          <p:cNvPr id="4" name="Picture 3" descr="Australian Government Department of Education">
            <a:extLst>
              <a:ext uri="{FF2B5EF4-FFF2-40B4-BE49-F238E27FC236}">
                <a16:creationId xmlns:a16="http://schemas.microsoft.com/office/drawing/2014/main" id="{2A6690E9-B436-4255-ABAB-43AD20BD2B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995" y="554850"/>
            <a:ext cx="2273813" cy="579121"/>
          </a:xfrm>
          <a:prstGeom prst="rect">
            <a:avLst/>
          </a:prstGeom>
        </p:spPr>
      </p:pic>
    </p:spTree>
    <p:extLst>
      <p:ext uri="{BB962C8B-B14F-4D97-AF65-F5344CB8AC3E}">
        <p14:creationId xmlns:p14="http://schemas.microsoft.com/office/powerpoint/2010/main" val="161050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Ocean - Ocean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26607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Ocean - Grey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45368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Ocean - Ocean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chemeClr val="bg1"/>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17530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Ocean - Grey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00"/>
            <a:ext cx="6364188" cy="993775"/>
          </a:xfrm>
        </p:spPr>
        <p:txBody>
          <a:bodyPr/>
          <a:lstStyle>
            <a:lvl1pPr>
              <a:defRPr>
                <a:solidFill>
                  <a:srgbClr val="002D3F"/>
                </a:solidFill>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defRPr>
                <a:solidFill>
                  <a:srgbClr val="002D3F"/>
                </a:solidFill>
              </a:defRPr>
            </a:lvl1pPr>
            <a:lvl2pPr>
              <a:defRPr>
                <a:solidFill>
                  <a:srgbClr val="002D3F"/>
                </a:solidFill>
              </a:defRPr>
            </a:lvl2pPr>
            <a:lvl3pPr>
              <a:defRPr>
                <a:solidFill>
                  <a:srgbClr val="002D3F"/>
                </a:solidFill>
              </a:defRPr>
            </a:lvl3pPr>
            <a:lvl4pPr>
              <a:defRPr>
                <a:solidFill>
                  <a:srgbClr val="002D3F"/>
                </a:solidFill>
              </a:defRPr>
            </a:lvl4pPr>
            <a:lvl5pPr>
              <a:defRPr>
                <a:solidFill>
                  <a:srgbClr val="002D3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103000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6.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8.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39050964"/>
      </p:ext>
    </p:extLst>
  </p:cSld>
  <p:clrMap bg1="lt1" tx1="dk1" bg2="lt2" tx2="dk2" accent1="accent1" accent2="accent2" accent3="accent3" accent4="accent4" accent5="accent5" accent6="accent6" hlink="hlink" folHlink="folHlink"/>
  <p:sldLayoutIdLst>
    <p:sldLayoutId id="2147483700" r:id="rId1"/>
    <p:sldLayoutId id="2147483719" r:id="rId2"/>
    <p:sldLayoutId id="2147483720" r:id="rId3"/>
    <p:sldLayoutId id="2147483721" r:id="rId4"/>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96261318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43" r:id="rId6"/>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68150601"/>
      </p:ext>
    </p:extLst>
  </p:cSld>
  <p:clrMap bg1="lt1" tx1="dk1" bg2="lt2" tx2="dk2" accent1="accent1" accent2="accent2" accent3="accent3" accent4="accent4" accent5="accent5" accent6="accent6" hlink="hlink" folHlink="folHlink"/>
  <p:sldLayoutIdLst>
    <p:sldLayoutId id="2147483728" r:id="rId1"/>
    <p:sldLayoutId id="2147483724" r:id="rId2"/>
    <p:sldLayoutId id="2147483725" r:id="rId3"/>
    <p:sldLayoutId id="2147483726" r:id="rId4"/>
    <p:sldLayoutId id="2147483727"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5641868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Box 5">
            <a:extLst>
              <a:ext uri="{FF2B5EF4-FFF2-40B4-BE49-F238E27FC236}">
                <a16:creationId xmlns:a16="http://schemas.microsoft.com/office/drawing/2014/main" id="{BCFC82A7-56FC-9BD7-F18A-2E8F9CBD9F95}"/>
              </a:ext>
            </a:extLst>
          </p:cNvPr>
          <p:cNvSpPr txBox="1"/>
          <p:nvPr userDrawn="1">
            <p:extLst>
              <p:ext uri="{1162E1C5-73C7-4A58-AE30-91384D911F3F}">
                <p184:classification xmlns:p184="http://schemas.microsoft.com/office/powerpoint/2018/4/main" val="hdr"/>
              </p:ext>
            </p:extLst>
          </p:nvPr>
        </p:nvSpPr>
        <p:spPr>
          <a:xfrm>
            <a:off x="4102100" y="63500"/>
            <a:ext cx="982663"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PROTECTED</a:t>
            </a:r>
          </a:p>
        </p:txBody>
      </p:sp>
      <p:sp>
        <p:nvSpPr>
          <p:cNvPr id="7" name="TextBox 6">
            <a:extLst>
              <a:ext uri="{FF2B5EF4-FFF2-40B4-BE49-F238E27FC236}">
                <a16:creationId xmlns:a16="http://schemas.microsoft.com/office/drawing/2014/main" id="{D5CB1B6A-46D0-0337-2396-3327F3F9DD38}"/>
              </a:ext>
            </a:extLst>
          </p:cNvPr>
          <p:cNvSpPr txBox="1"/>
          <p:nvPr userDrawn="1">
            <p:extLst>
              <p:ext uri="{1162E1C5-73C7-4A58-AE30-91384D911F3F}">
                <p184:classification xmlns:p184="http://schemas.microsoft.com/office/powerpoint/2018/4/main" val="ftr"/>
              </p:ext>
            </p:extLst>
          </p:nvPr>
        </p:nvSpPr>
        <p:spPr>
          <a:xfrm>
            <a:off x="4102100" y="4901883"/>
            <a:ext cx="982663" cy="182880"/>
          </a:xfrm>
          <a:prstGeom prst="rect">
            <a:avLst/>
          </a:prstGeom>
        </p:spPr>
        <p:txBody>
          <a:bodyPr horzOverflow="overflow" lIns="0" tIns="0" rIns="0" bIns="0">
            <a:spAutoFit/>
          </a:bodyPr>
          <a:lstStyle/>
          <a:p>
            <a:pPr algn="l"/>
            <a:r>
              <a:rPr lang="en-AU" sz="1200">
                <a:solidFill>
                  <a:srgbClr val="FF0000"/>
                </a:solidFill>
                <a:latin typeface="ARIAL" panose="020B0604020202020204" pitchFamily="34" charset="0"/>
                <a:cs typeface="ARIAL" panose="020B0604020202020204" pitchFamily="34" charset="0"/>
              </a:rPr>
              <a:t>PROTECTED</a:t>
            </a:r>
          </a:p>
        </p:txBody>
      </p:sp>
    </p:spTree>
    <p:extLst>
      <p:ext uri="{BB962C8B-B14F-4D97-AF65-F5344CB8AC3E}">
        <p14:creationId xmlns:p14="http://schemas.microsoft.com/office/powerpoint/2010/main" val="1754940371"/>
      </p:ext>
    </p:extLst>
  </p:cSld>
  <p:clrMap bg1="lt1" tx1="dk1" bg2="lt2" tx2="dk2" accent1="accent1" accent2="accent2" accent3="accent3" accent4="accent4" accent5="accent5" accent6="accent6" hlink="hlink" folHlink="folHlink"/>
  <p:sldLayoutIdLst>
    <p:sldLayoutId id="2147483745" r:id="rId1"/>
    <p:sldLayoutId id="2147483746" r:id="rId2"/>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0"/>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8508270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txStyles>
    <p:title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p:titleStyle>
    <p:body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rgbClr val="002D3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002D3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2D3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2D3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201"/>
            <a:ext cx="6579900" cy="993775"/>
          </a:xfrm>
          <a:prstGeom prst="rect">
            <a:avLst/>
          </a:prstGeom>
        </p:spPr>
        <p:txBody>
          <a:bodyPr vert="horz" lIns="0" tIns="0" rIns="0" bIns="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710000"/>
            <a:ext cx="7886700" cy="3024371"/>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63192381"/>
      </p:ext>
    </p:extLst>
  </p:cSld>
  <p:clrMap bg1="lt1" tx1="dk1" bg2="lt2" tx2="dk2" accent1="accent1" accent2="accent2" accent3="accent3" accent4="accent4" accent5="accent5" accent6="accent6" hlink="hlink" folHlink="folHlink"/>
  <p:sldLayoutIdLst>
    <p:sldLayoutId id="2147483754" r:id="rId1"/>
  </p:sldLayoutIdLst>
  <p:hf sldNum="0" hdr="0" ftr="0" dt="0"/>
  <p:txStyles>
    <p:titleStyle>
      <a:lvl1pPr algn="l" defTabSz="913554" rtl="0" eaLnBrk="1" latinLnBrk="0" hangingPunct="1">
        <a:lnSpc>
          <a:spcPct val="90000"/>
        </a:lnSpc>
        <a:spcBef>
          <a:spcPct val="0"/>
        </a:spcBef>
        <a:buNone/>
        <a:defRPr sz="2498" kern="1200">
          <a:solidFill>
            <a:schemeClr val="bg1"/>
          </a:solidFill>
          <a:latin typeface="+mn-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1998" kern="1200">
          <a:solidFill>
            <a:schemeClr val="bg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1799" kern="1200">
          <a:solidFill>
            <a:schemeClr val="bg1"/>
          </a:solidFill>
          <a:latin typeface="+mn-lt"/>
          <a:ea typeface="+mn-ea"/>
          <a:cs typeface="+mn-cs"/>
        </a:defRPr>
      </a:lvl2pPr>
      <a:lvl3pPr marL="1141943" indent="-228389" algn="l" defTabSz="913554" rtl="0" eaLnBrk="1" latinLnBrk="0" hangingPunct="1">
        <a:lnSpc>
          <a:spcPct val="90000"/>
        </a:lnSpc>
        <a:spcBef>
          <a:spcPts val="500"/>
        </a:spcBef>
        <a:buFont typeface="Arial" panose="020B0604020202020204" pitchFamily="34" charset="0"/>
        <a:buChar char="•"/>
        <a:defRPr sz="1598" kern="1200">
          <a:solidFill>
            <a:schemeClr val="bg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399" kern="1200">
          <a:solidFill>
            <a:schemeClr val="bg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399" kern="1200">
          <a:solidFill>
            <a:schemeClr val="bg1"/>
          </a:solidFill>
          <a:latin typeface="+mn-lt"/>
          <a:ea typeface="+mn-ea"/>
          <a:cs typeface="+mn-cs"/>
        </a:defRPr>
      </a:lvl5pPr>
      <a:lvl6pPr marL="2512274"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2605"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554" rtl="0" eaLnBrk="1" latinLnBrk="0" hangingPunct="1">
        <a:defRPr sz="1799" kern="1200">
          <a:solidFill>
            <a:schemeClr val="tx1"/>
          </a:solidFill>
          <a:latin typeface="+mn-lt"/>
          <a:ea typeface="+mn-ea"/>
          <a:cs typeface="+mn-cs"/>
        </a:defRPr>
      </a:lvl1pPr>
      <a:lvl2pPr marL="456777" algn="l" defTabSz="913554" rtl="0" eaLnBrk="1" latinLnBrk="0" hangingPunct="1">
        <a:defRPr sz="1799" kern="1200">
          <a:solidFill>
            <a:schemeClr val="tx1"/>
          </a:solidFill>
          <a:latin typeface="+mn-lt"/>
          <a:ea typeface="+mn-ea"/>
          <a:cs typeface="+mn-cs"/>
        </a:defRPr>
      </a:lvl2pPr>
      <a:lvl3pPr marL="913554" algn="l" defTabSz="913554" rtl="0" eaLnBrk="1" latinLnBrk="0" hangingPunct="1">
        <a:defRPr sz="1799" kern="1200">
          <a:solidFill>
            <a:schemeClr val="tx1"/>
          </a:solidFill>
          <a:latin typeface="+mn-lt"/>
          <a:ea typeface="+mn-ea"/>
          <a:cs typeface="+mn-cs"/>
        </a:defRPr>
      </a:lvl3pPr>
      <a:lvl4pPr marL="1370331" algn="l" defTabSz="913554" rtl="0" eaLnBrk="1" latinLnBrk="0" hangingPunct="1">
        <a:defRPr sz="1799" kern="1200">
          <a:solidFill>
            <a:schemeClr val="tx1"/>
          </a:solidFill>
          <a:latin typeface="+mn-lt"/>
          <a:ea typeface="+mn-ea"/>
          <a:cs typeface="+mn-cs"/>
        </a:defRPr>
      </a:lvl4pPr>
      <a:lvl5pPr marL="1827108" algn="l" defTabSz="913554" rtl="0" eaLnBrk="1" latinLnBrk="0" hangingPunct="1">
        <a:defRPr sz="1799" kern="1200">
          <a:solidFill>
            <a:schemeClr val="tx1"/>
          </a:solidFill>
          <a:latin typeface="+mn-lt"/>
          <a:ea typeface="+mn-ea"/>
          <a:cs typeface="+mn-cs"/>
        </a:defRPr>
      </a:lvl5pPr>
      <a:lvl6pPr marL="2283886" algn="l" defTabSz="913554" rtl="0" eaLnBrk="1" latinLnBrk="0" hangingPunct="1">
        <a:defRPr sz="1799" kern="1200">
          <a:solidFill>
            <a:schemeClr val="tx1"/>
          </a:solidFill>
          <a:latin typeface="+mn-lt"/>
          <a:ea typeface="+mn-ea"/>
          <a:cs typeface="+mn-cs"/>
        </a:defRPr>
      </a:lvl6pPr>
      <a:lvl7pPr marL="2740663" algn="l" defTabSz="913554" rtl="0" eaLnBrk="1" latinLnBrk="0" hangingPunct="1">
        <a:defRPr sz="1799" kern="1200">
          <a:solidFill>
            <a:schemeClr val="tx1"/>
          </a:solidFill>
          <a:latin typeface="+mn-lt"/>
          <a:ea typeface="+mn-ea"/>
          <a:cs typeface="+mn-cs"/>
        </a:defRPr>
      </a:lvl7pPr>
      <a:lvl8pPr marL="3197440" algn="l" defTabSz="913554" rtl="0" eaLnBrk="1" latinLnBrk="0" hangingPunct="1">
        <a:defRPr sz="1799" kern="1200">
          <a:solidFill>
            <a:schemeClr val="tx1"/>
          </a:solidFill>
          <a:latin typeface="+mn-lt"/>
          <a:ea typeface="+mn-ea"/>
          <a:cs typeface="+mn-cs"/>
        </a:defRPr>
      </a:lvl8pPr>
      <a:lvl9pPr marL="3654217" algn="l" defTabSz="913554"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098"/>
            <a:ext cx="7886700" cy="99509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370486"/>
            <a:ext cx="7886700" cy="326652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4771678"/>
            <a:ext cx="2057400" cy="274097"/>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GB" smtClean="0"/>
              <a:t>16/12/2024</a:t>
            </a:fld>
            <a:endParaRPr lang="en-GB"/>
          </a:p>
        </p:txBody>
      </p:sp>
      <p:sp>
        <p:nvSpPr>
          <p:cNvPr id="5" name="Footer Placeholder 4"/>
          <p:cNvSpPr>
            <a:spLocks noGrp="1"/>
          </p:cNvSpPr>
          <p:nvPr>
            <p:ph type="ftr" sz="quarter" idx="3"/>
          </p:nvPr>
        </p:nvSpPr>
        <p:spPr>
          <a:xfrm>
            <a:off x="3028950" y="4771678"/>
            <a:ext cx="3086100" cy="27409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71678"/>
            <a:ext cx="2057400" cy="274097"/>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137976410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B"/>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hyperlink" Target="https://www.education.gov.au/new-requirements-support-student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hyperlink" Target="https://www.tcsisupport.gov.au/reporting/hestaff/requirements/2025" TargetMode="External"/><Relationship Id="rId5" Type="http://schemas.openxmlformats.org/officeDocument/2006/relationships/hyperlink" Target="https://www.tcsisupport.gov.au/reporting/hestudent/requirements/2025" TargetMode="External"/><Relationship Id="rId4" Type="http://schemas.openxmlformats.org/officeDocument/2006/relationships/hyperlink" Target="https://www.tcsisupport.gov.au/sites/default/files/2024-11/2025%20TCSI%20Data%20Collection%20Change%20Control%20Document_2.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sv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hyperlink" Target="mailto:HEenquiries@education.gov.au"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sg.dese.gov.au/subscribe-help-providers" TargetMode="External"/><Relationship Id="rId2" Type="http://schemas.openxmlformats.org/officeDocument/2006/relationships/hyperlink" Target="mailto:HEenquiries@education.gov.au"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mailto:CommonwealthPracPayment@education.gov.au"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suburbanhubs@education.gov.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ABB4-C8F3-4F1A-B039-3BA55CAE6BEB}"/>
              </a:ext>
            </a:extLst>
          </p:cNvPr>
          <p:cNvSpPr>
            <a:spLocks noGrp="1"/>
          </p:cNvSpPr>
          <p:nvPr>
            <p:ph type="ctrTitle"/>
          </p:nvPr>
        </p:nvSpPr>
        <p:spPr>
          <a:xfrm>
            <a:off x="1043608" y="1782043"/>
            <a:ext cx="7056784" cy="961379"/>
          </a:xfrm>
        </p:spPr>
        <p:txBody>
          <a:bodyPr>
            <a:normAutofit fontScale="90000"/>
          </a:bodyPr>
          <a:lstStyle/>
          <a:p>
            <a:pPr algn="ctr"/>
            <a:r>
              <a:rPr lang="en-AU" sz="3600" dirty="0"/>
              <a:t>HELP Communications Working Group </a:t>
            </a:r>
            <a:br>
              <a:rPr lang="en-AU" dirty="0"/>
            </a:br>
            <a:r>
              <a:rPr lang="en-AU" dirty="0"/>
              <a:t>2 December 2024</a:t>
            </a:r>
            <a:br>
              <a:rPr lang="en-AU" dirty="0"/>
            </a:br>
            <a:endParaRPr lang="en-AU" dirty="0"/>
          </a:p>
        </p:txBody>
      </p:sp>
      <p:sp>
        <p:nvSpPr>
          <p:cNvPr id="3" name="Title 1">
            <a:extLst>
              <a:ext uri="{FF2B5EF4-FFF2-40B4-BE49-F238E27FC236}">
                <a16:creationId xmlns:a16="http://schemas.microsoft.com/office/drawing/2014/main" id="{C3166400-51B6-0B1E-268F-E7D86BF9DA3E}"/>
              </a:ext>
            </a:extLst>
          </p:cNvPr>
          <p:cNvSpPr txBox="1">
            <a:spLocks/>
          </p:cNvSpPr>
          <p:nvPr/>
        </p:nvSpPr>
        <p:spPr>
          <a:xfrm>
            <a:off x="3203848" y="2214091"/>
            <a:ext cx="7056784" cy="529331"/>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2500" b="1" kern="1200">
                <a:solidFill>
                  <a:schemeClr val="bg1"/>
                </a:solidFill>
                <a:latin typeface="+mn-lt"/>
                <a:ea typeface="+mj-ea"/>
                <a:cs typeface="+mj-cs"/>
              </a:defRPr>
            </a:lvl1pPr>
          </a:lstStyle>
          <a:p>
            <a:endParaRPr lang="en-AU" dirty="0"/>
          </a:p>
        </p:txBody>
      </p:sp>
    </p:spTree>
    <p:extLst>
      <p:ext uri="{BB962C8B-B14F-4D97-AF65-F5344CB8AC3E}">
        <p14:creationId xmlns:p14="http://schemas.microsoft.com/office/powerpoint/2010/main" val="337391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335C9-F877-57C5-7D48-8C9B58CA652C}"/>
              </a:ext>
            </a:extLst>
          </p:cNvPr>
          <p:cNvSpPr>
            <a:spLocks noGrp="1"/>
          </p:cNvSpPr>
          <p:nvPr>
            <p:ph type="title"/>
          </p:nvPr>
        </p:nvSpPr>
        <p:spPr>
          <a:xfrm>
            <a:off x="1389906" y="68170"/>
            <a:ext cx="6364188" cy="993775"/>
          </a:xfrm>
        </p:spPr>
        <p:txBody>
          <a:bodyPr/>
          <a:lstStyle/>
          <a:p>
            <a:pPr algn="ctr"/>
            <a:r>
              <a:rPr lang="en-AU" b="1" dirty="0">
                <a:solidFill>
                  <a:schemeClr val="bg1">
                    <a:lumMod val="95000"/>
                  </a:schemeClr>
                </a:solidFill>
              </a:rPr>
              <a:t> </a:t>
            </a:r>
          </a:p>
        </p:txBody>
      </p:sp>
      <p:sp>
        <p:nvSpPr>
          <p:cNvPr id="2" name="Content Placeholder 1">
            <a:extLst>
              <a:ext uri="{FF2B5EF4-FFF2-40B4-BE49-F238E27FC236}">
                <a16:creationId xmlns:a16="http://schemas.microsoft.com/office/drawing/2014/main" id="{94D0780E-B69C-D42D-28C0-4E9A8759CD17}"/>
              </a:ext>
            </a:extLst>
          </p:cNvPr>
          <p:cNvSpPr>
            <a:spLocks noGrp="1"/>
          </p:cNvSpPr>
          <p:nvPr>
            <p:ph idx="1"/>
          </p:nvPr>
        </p:nvSpPr>
        <p:spPr>
          <a:xfrm>
            <a:off x="323528" y="845940"/>
            <a:ext cx="8496944" cy="648072"/>
          </a:xfrm>
        </p:spPr>
        <p:txBody>
          <a:bodyPr vert="horz" wrap="square" lIns="0" tIns="0" rIns="0" bIns="0" rtlCol="0" anchor="t">
            <a:noAutofit/>
          </a:bodyPr>
          <a:lstStyle/>
          <a:p>
            <a:pPr marL="229870" indent="-229870"/>
            <a:endParaRPr lang="en-AU" sz="1800" dirty="0"/>
          </a:p>
          <a:p>
            <a:pPr marL="229870" indent="-229870"/>
            <a:endParaRPr lang="en-AU" sz="1800" dirty="0"/>
          </a:p>
          <a:p>
            <a:pPr marL="0" indent="0">
              <a:buNone/>
            </a:pPr>
            <a:endParaRPr lang="en-AU" sz="1800" dirty="0"/>
          </a:p>
          <a:p>
            <a:pPr marL="229870" indent="-229870"/>
            <a:endParaRPr lang="en-AU" sz="1800" dirty="0"/>
          </a:p>
        </p:txBody>
      </p:sp>
      <p:sp>
        <p:nvSpPr>
          <p:cNvPr id="4" name="TextBox 3">
            <a:extLst>
              <a:ext uri="{FF2B5EF4-FFF2-40B4-BE49-F238E27FC236}">
                <a16:creationId xmlns:a16="http://schemas.microsoft.com/office/drawing/2014/main" id="{75BB9ABF-CD82-2D00-C4A8-D0FF3D4ADE5F}"/>
              </a:ext>
            </a:extLst>
          </p:cNvPr>
          <p:cNvSpPr txBox="1"/>
          <p:nvPr/>
        </p:nvSpPr>
        <p:spPr>
          <a:xfrm>
            <a:off x="475008" y="1217167"/>
            <a:ext cx="8229602" cy="3416320"/>
          </a:xfrm>
          <a:prstGeom prst="rect">
            <a:avLst/>
          </a:prstGeom>
          <a:noFill/>
        </p:spPr>
        <p:txBody>
          <a:bodyPr wrap="square" rtlCol="0">
            <a:spAutoFit/>
          </a:bodyPr>
          <a:lstStyle/>
          <a:p>
            <a:pPr marL="285750" indent="-285750">
              <a:buFont typeface="Arial" panose="020B0604020202020204" pitchFamily="34" charset="0"/>
              <a:buChar char="•"/>
            </a:pPr>
            <a:r>
              <a:rPr lang="en-AU" dirty="0">
                <a:solidFill>
                  <a:schemeClr val="bg1"/>
                </a:solidFill>
              </a:rPr>
              <a:t>All higher education providers approved under HESA must have and comply with a support for students policy.</a:t>
            </a:r>
          </a:p>
          <a:p>
            <a:pPr marL="285750" indent="-285750">
              <a:buFont typeface="Arial" panose="020B0604020202020204" pitchFamily="34" charset="0"/>
              <a:buChar char="•"/>
            </a:pPr>
            <a:r>
              <a:rPr lang="en-AU" dirty="0">
                <a:solidFill>
                  <a:schemeClr val="bg1"/>
                </a:solidFill>
              </a:rPr>
              <a:t>A support for students policy outlines the academic and non-academic supports available to assist students progress in and complete their studies.</a:t>
            </a:r>
          </a:p>
          <a:p>
            <a:pPr marL="285750" indent="-285750">
              <a:buFont typeface="Arial" panose="020B0604020202020204" pitchFamily="34" charset="0"/>
              <a:buChar char="•"/>
            </a:pPr>
            <a:r>
              <a:rPr lang="en-AU" dirty="0">
                <a:solidFill>
                  <a:schemeClr val="bg1"/>
                </a:solidFill>
              </a:rPr>
              <a:t>HESA approved higher education providers need to submit an annual report describing how they have complied with their support for students policy.</a:t>
            </a:r>
          </a:p>
          <a:p>
            <a:pPr marL="285750" indent="-285750">
              <a:buFont typeface="Arial" panose="020B0604020202020204" pitchFamily="34" charset="0"/>
              <a:buChar char="•"/>
            </a:pPr>
            <a:r>
              <a:rPr lang="en-AU" dirty="0">
                <a:solidFill>
                  <a:schemeClr val="bg1"/>
                </a:solidFill>
              </a:rPr>
              <a:t>The department has developed a reporting template to streamline and standardise reporting.</a:t>
            </a:r>
          </a:p>
          <a:p>
            <a:pPr marL="285750" indent="-285750">
              <a:buFont typeface="Arial" panose="020B0604020202020204" pitchFamily="34" charset="0"/>
              <a:buChar char="•"/>
            </a:pPr>
            <a:r>
              <a:rPr lang="en-AU" dirty="0">
                <a:solidFill>
                  <a:schemeClr val="bg1"/>
                </a:solidFill>
              </a:rPr>
              <a:t>The reporting template was sent to all HESA higher education providers and is available on the department’s website:</a:t>
            </a:r>
          </a:p>
          <a:p>
            <a:pPr algn="ctr"/>
            <a:r>
              <a:rPr lang="en-AU" dirty="0">
                <a:solidFill>
                  <a:schemeClr val="bg1"/>
                </a:solidFill>
                <a:hlinkClick r:id="rId2">
                  <a:extLst>
                    <a:ext uri="{A12FA001-AC4F-418D-AE19-62706E023703}">
                      <ahyp:hlinkClr xmlns:ahyp="http://schemas.microsoft.com/office/drawing/2018/hyperlinkcolor" val="tx"/>
                    </a:ext>
                  </a:extLst>
                </a:hlinkClick>
              </a:rPr>
              <a:t>https://www.education.gov.au/new-requirements-support-students</a:t>
            </a:r>
            <a:r>
              <a:rPr lang="en-AU" dirty="0">
                <a:solidFill>
                  <a:schemeClr val="bg1"/>
                </a:solidFill>
              </a:rPr>
              <a:t> </a:t>
            </a:r>
          </a:p>
          <a:p>
            <a:pPr marL="285750" indent="-285750">
              <a:buFont typeface="Arial" panose="020B0604020202020204" pitchFamily="34" charset="0"/>
              <a:buChar char="•"/>
            </a:pPr>
            <a:r>
              <a:rPr lang="en-AU" dirty="0">
                <a:solidFill>
                  <a:schemeClr val="bg1"/>
                </a:solidFill>
              </a:rPr>
              <a:t>The department will run Q&amp;A webinars to assist with reporting.</a:t>
            </a:r>
          </a:p>
        </p:txBody>
      </p:sp>
      <p:sp>
        <p:nvSpPr>
          <p:cNvPr id="5" name="TextBox 4">
            <a:extLst>
              <a:ext uri="{FF2B5EF4-FFF2-40B4-BE49-F238E27FC236}">
                <a16:creationId xmlns:a16="http://schemas.microsoft.com/office/drawing/2014/main" id="{85D912F8-8DB7-CCD3-279E-9AC9004129C2}"/>
              </a:ext>
            </a:extLst>
          </p:cNvPr>
          <p:cNvSpPr txBox="1"/>
          <p:nvPr/>
        </p:nvSpPr>
        <p:spPr>
          <a:xfrm>
            <a:off x="5950497" y="310076"/>
            <a:ext cx="2736304" cy="646331"/>
          </a:xfrm>
          <a:prstGeom prst="rect">
            <a:avLst/>
          </a:prstGeom>
          <a:noFill/>
          <a:ln w="57150">
            <a:solidFill>
              <a:schemeClr val="accent1"/>
            </a:solidFill>
          </a:ln>
        </p:spPr>
        <p:txBody>
          <a:bodyPr wrap="square" rtlCol="0">
            <a:spAutoFit/>
          </a:bodyPr>
          <a:lstStyle/>
          <a:p>
            <a:pPr algn="ctr"/>
            <a:r>
              <a:rPr lang="en-AU" dirty="0">
                <a:solidFill>
                  <a:schemeClr val="bg1"/>
                </a:solidFill>
              </a:rPr>
              <a:t>First Compliance Report Due 1 March 2025</a:t>
            </a:r>
          </a:p>
        </p:txBody>
      </p:sp>
      <p:sp>
        <p:nvSpPr>
          <p:cNvPr id="6" name="Title 5">
            <a:extLst>
              <a:ext uri="{FF2B5EF4-FFF2-40B4-BE49-F238E27FC236}">
                <a16:creationId xmlns:a16="http://schemas.microsoft.com/office/drawing/2014/main" id="{EF5FEB61-8509-D3F9-3E6F-09C11176143B}"/>
              </a:ext>
            </a:extLst>
          </p:cNvPr>
          <p:cNvSpPr txBox="1">
            <a:spLocks/>
          </p:cNvSpPr>
          <p:nvPr/>
        </p:nvSpPr>
        <p:spPr>
          <a:xfrm>
            <a:off x="457199" y="262932"/>
            <a:ext cx="6579900" cy="77482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r>
              <a:rPr lang="en-AU"/>
              <a:t>Support for Students Policy</a:t>
            </a:r>
            <a:endParaRPr lang="en-AU" dirty="0"/>
          </a:p>
        </p:txBody>
      </p:sp>
    </p:spTree>
    <p:extLst>
      <p:ext uri="{BB962C8B-B14F-4D97-AF65-F5344CB8AC3E}">
        <p14:creationId xmlns:p14="http://schemas.microsoft.com/office/powerpoint/2010/main" val="820513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335C9-F877-57C5-7D48-8C9B58CA652C}"/>
              </a:ext>
            </a:extLst>
          </p:cNvPr>
          <p:cNvSpPr>
            <a:spLocks noGrp="1"/>
          </p:cNvSpPr>
          <p:nvPr>
            <p:ph type="title"/>
          </p:nvPr>
        </p:nvSpPr>
        <p:spPr>
          <a:xfrm>
            <a:off x="1389906" y="68170"/>
            <a:ext cx="6364188" cy="993775"/>
          </a:xfrm>
        </p:spPr>
        <p:txBody>
          <a:bodyPr>
            <a:normAutofit/>
          </a:bodyPr>
          <a:lstStyle/>
          <a:p>
            <a:pPr algn="ctr">
              <a:spcBef>
                <a:spcPts val="600"/>
              </a:spcBef>
            </a:pPr>
            <a:r>
              <a:rPr lang="en-AU" b="1" dirty="0">
                <a:effectLst/>
                <a:ea typeface="Aptos" panose="020B0004020202020204" pitchFamily="34" charset="0"/>
                <a:cs typeface="Aptos" panose="020B0004020202020204" pitchFamily="34" charset="0"/>
              </a:rPr>
              <a:t>Tuition Protection Service</a:t>
            </a:r>
            <a:endParaRPr lang="en-AU" dirty="0">
              <a:effectLst/>
              <a:ea typeface="Aptos" panose="020B0004020202020204" pitchFamily="34" charset="0"/>
              <a:cs typeface="Aptos" panose="020B0004020202020204" pitchFamily="34" charset="0"/>
            </a:endParaRPr>
          </a:p>
        </p:txBody>
      </p:sp>
      <p:sp>
        <p:nvSpPr>
          <p:cNvPr id="2" name="Content Placeholder 1">
            <a:extLst>
              <a:ext uri="{FF2B5EF4-FFF2-40B4-BE49-F238E27FC236}">
                <a16:creationId xmlns:a16="http://schemas.microsoft.com/office/drawing/2014/main" id="{94D0780E-B69C-D42D-28C0-4E9A8759CD17}"/>
              </a:ext>
            </a:extLst>
          </p:cNvPr>
          <p:cNvSpPr>
            <a:spLocks noGrp="1"/>
          </p:cNvSpPr>
          <p:nvPr>
            <p:ph idx="1"/>
          </p:nvPr>
        </p:nvSpPr>
        <p:spPr>
          <a:xfrm>
            <a:off x="323528" y="845940"/>
            <a:ext cx="8496944" cy="648072"/>
          </a:xfrm>
        </p:spPr>
        <p:txBody>
          <a:bodyPr vert="horz" wrap="square" lIns="0" tIns="0" rIns="0" bIns="0" rtlCol="0" anchor="t">
            <a:noAutofit/>
          </a:bodyPr>
          <a:lstStyle/>
          <a:p>
            <a:pPr marL="229870" indent="-229870"/>
            <a:endParaRPr lang="en-AU" sz="1800" dirty="0"/>
          </a:p>
          <a:p>
            <a:pPr marL="229870" indent="-229870"/>
            <a:endParaRPr lang="en-AU" sz="1800" dirty="0"/>
          </a:p>
          <a:p>
            <a:pPr marL="0" indent="0">
              <a:buNone/>
            </a:pPr>
            <a:endParaRPr lang="en-AU" sz="1800" dirty="0"/>
          </a:p>
          <a:p>
            <a:pPr marL="229870" indent="-229870"/>
            <a:endParaRPr lang="en-AU" sz="1800" dirty="0"/>
          </a:p>
        </p:txBody>
      </p:sp>
      <p:pic>
        <p:nvPicPr>
          <p:cNvPr id="5" name="Picture 4">
            <a:extLst>
              <a:ext uri="{FF2B5EF4-FFF2-40B4-BE49-F238E27FC236}">
                <a16:creationId xmlns:a16="http://schemas.microsoft.com/office/drawing/2014/main" id="{C712A964-E3E8-5771-214C-F4BC38539155}"/>
              </a:ext>
            </a:extLst>
          </p:cNvPr>
          <p:cNvPicPr>
            <a:picLocks noChangeAspect="1"/>
          </p:cNvPicPr>
          <p:nvPr/>
        </p:nvPicPr>
        <p:blipFill>
          <a:blip r:embed="rId2"/>
          <a:stretch>
            <a:fillRect/>
          </a:stretch>
        </p:blipFill>
        <p:spPr>
          <a:xfrm>
            <a:off x="1745461" y="1408931"/>
            <a:ext cx="1962443" cy="2330400"/>
          </a:xfrm>
          <a:prstGeom prst="rect">
            <a:avLst/>
          </a:prstGeom>
        </p:spPr>
      </p:pic>
      <p:sp>
        <p:nvSpPr>
          <p:cNvPr id="6" name="TextBox 5">
            <a:extLst>
              <a:ext uri="{FF2B5EF4-FFF2-40B4-BE49-F238E27FC236}">
                <a16:creationId xmlns:a16="http://schemas.microsoft.com/office/drawing/2014/main" id="{3D95AA0E-8357-A9BE-7188-9E5D7AE8548C}"/>
              </a:ext>
            </a:extLst>
          </p:cNvPr>
          <p:cNvSpPr txBox="1"/>
          <p:nvPr/>
        </p:nvSpPr>
        <p:spPr>
          <a:xfrm>
            <a:off x="4355976" y="1256119"/>
            <a:ext cx="3816424" cy="1200329"/>
          </a:xfrm>
          <a:prstGeom prst="rect">
            <a:avLst/>
          </a:prstGeom>
          <a:noFill/>
          <a:ln>
            <a:solidFill>
              <a:schemeClr val="accent4">
                <a:lumMod val="40000"/>
                <a:lumOff val="60000"/>
              </a:schemeClr>
            </a:solidFill>
          </a:ln>
        </p:spPr>
        <p:txBody>
          <a:bodyPr wrap="square" rtlCol="0">
            <a:spAutoFit/>
          </a:bodyPr>
          <a:lstStyle/>
          <a:p>
            <a:r>
              <a:rPr lang="en-AU" dirty="0">
                <a:solidFill>
                  <a:schemeClr val="bg1"/>
                </a:solidFill>
              </a:rPr>
              <a:t>On the </a:t>
            </a:r>
            <a:r>
              <a:rPr lang="en-AU" b="0" i="0" dirty="0">
                <a:solidFill>
                  <a:schemeClr val="bg1"/>
                </a:solidFill>
                <a:effectLst/>
                <a:latin typeface="Google Sans"/>
              </a:rPr>
              <a:t>12 November 2024 – all providers will have receive their 2024 tuition protection levy invoice/s via email.</a:t>
            </a:r>
          </a:p>
        </p:txBody>
      </p:sp>
      <p:sp>
        <p:nvSpPr>
          <p:cNvPr id="7" name="TextBox 6">
            <a:extLst>
              <a:ext uri="{FF2B5EF4-FFF2-40B4-BE49-F238E27FC236}">
                <a16:creationId xmlns:a16="http://schemas.microsoft.com/office/drawing/2014/main" id="{A3F6C298-E325-7562-6DB0-77049A1314C1}"/>
              </a:ext>
            </a:extLst>
          </p:cNvPr>
          <p:cNvSpPr txBox="1"/>
          <p:nvPr/>
        </p:nvSpPr>
        <p:spPr>
          <a:xfrm>
            <a:off x="4355976" y="2718147"/>
            <a:ext cx="3816424" cy="1200329"/>
          </a:xfrm>
          <a:prstGeom prst="rect">
            <a:avLst/>
          </a:prstGeom>
          <a:noFill/>
          <a:ln>
            <a:solidFill>
              <a:schemeClr val="accent4">
                <a:lumMod val="40000"/>
                <a:lumOff val="60000"/>
              </a:schemeClr>
            </a:solidFill>
          </a:ln>
        </p:spPr>
        <p:txBody>
          <a:bodyPr wrap="square" rtlCol="0">
            <a:spAutoFit/>
          </a:bodyPr>
          <a:lstStyle/>
          <a:p>
            <a:r>
              <a:rPr lang="en-AU" b="0" i="0" dirty="0">
                <a:solidFill>
                  <a:schemeClr val="bg1"/>
                </a:solidFill>
                <a:effectLst/>
                <a:latin typeface="Google Sans"/>
              </a:rPr>
              <a:t> </a:t>
            </a:r>
            <a:r>
              <a:rPr lang="en-AU" b="1" i="0" u="sng" dirty="0">
                <a:solidFill>
                  <a:schemeClr val="bg1"/>
                </a:solidFill>
                <a:effectLst/>
                <a:latin typeface="Google Sans"/>
              </a:rPr>
              <a:t>12 December 2024 </a:t>
            </a:r>
            <a:r>
              <a:rPr lang="en-AU" b="0" i="0" dirty="0">
                <a:solidFill>
                  <a:schemeClr val="bg1"/>
                </a:solidFill>
                <a:effectLst/>
                <a:latin typeface="Google Sans"/>
              </a:rPr>
              <a:t>– all payments are due for the 2024 tuition protection levies.</a:t>
            </a:r>
            <a:endParaRPr lang="en-AU" dirty="0">
              <a:solidFill>
                <a:schemeClr val="bg1"/>
              </a:solidFill>
            </a:endParaRPr>
          </a:p>
          <a:p>
            <a:endParaRPr lang="en-AU" dirty="0"/>
          </a:p>
        </p:txBody>
      </p:sp>
    </p:spTree>
    <p:extLst>
      <p:ext uri="{BB962C8B-B14F-4D97-AF65-F5344CB8AC3E}">
        <p14:creationId xmlns:p14="http://schemas.microsoft.com/office/powerpoint/2010/main" val="146022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25400" sx="64000" sy="57000" flip="xy" algn="tl"/>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E1E0051-54F0-4B37-9C85-5AB90A1B992E}"/>
              </a:ext>
            </a:extLst>
          </p:cNvPr>
          <p:cNvSpPr txBox="1">
            <a:spLocks/>
          </p:cNvSpPr>
          <p:nvPr/>
        </p:nvSpPr>
        <p:spPr>
          <a:xfrm>
            <a:off x="1044430" y="1692294"/>
            <a:ext cx="7079035" cy="1465982"/>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pPr marL="180499" lvl="1" algn="ctr" defTabSz="685800">
              <a:lnSpc>
                <a:spcPct val="90000"/>
              </a:lnSpc>
              <a:spcBef>
                <a:spcPts val="599"/>
              </a:spcBef>
              <a:spcAft>
                <a:spcPts val="599"/>
              </a:spcAft>
              <a:defRPr/>
            </a:pPr>
            <a:r>
              <a:rPr lang="en-AU" sz="3150" b="1" dirty="0">
                <a:solidFill>
                  <a:prstClr val="white"/>
                </a:solidFill>
                <a:latin typeface="Calibri" panose="020F0502020204030204"/>
              </a:rPr>
              <a:t>Ministerial Notice - HEP Provider 2025 reporting requirement</a:t>
            </a:r>
          </a:p>
        </p:txBody>
      </p:sp>
      <p:sp>
        <p:nvSpPr>
          <p:cNvPr id="9" name="Rectangle: Rounded Corners 8">
            <a:extLst>
              <a:ext uri="{FF2B5EF4-FFF2-40B4-BE49-F238E27FC236}">
                <a16:creationId xmlns:a16="http://schemas.microsoft.com/office/drawing/2014/main" id="{E6B934A7-B10C-D4DD-37D4-25B61C2FB4EA}"/>
              </a:ext>
            </a:extLst>
          </p:cNvPr>
          <p:cNvSpPr/>
          <p:nvPr/>
        </p:nvSpPr>
        <p:spPr>
          <a:xfrm>
            <a:off x="4179094" y="3779105"/>
            <a:ext cx="785813" cy="314325"/>
          </a:xfrm>
          <a:prstGeom prst="roundRect">
            <a:avLst/>
          </a:prstGeom>
          <a:solidFill>
            <a:srgbClr val="00B050"/>
          </a:solidFill>
          <a:ln w="57150">
            <a:solidFill>
              <a:srgbClr val="009A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r>
              <a:rPr lang="en-AU" sz="1350" b="1">
                <a:solidFill>
                  <a:prstClr val="white"/>
                </a:solidFill>
                <a:latin typeface="Calibri" panose="020F0502020204030204"/>
              </a:rPr>
              <a:t>HEP</a:t>
            </a:r>
          </a:p>
        </p:txBody>
      </p:sp>
      <p:sp>
        <p:nvSpPr>
          <p:cNvPr id="5" name="Rectangle: Rounded Corners 4">
            <a:extLst>
              <a:ext uri="{FF2B5EF4-FFF2-40B4-BE49-F238E27FC236}">
                <a16:creationId xmlns:a16="http://schemas.microsoft.com/office/drawing/2014/main" id="{875FC4F3-CA20-292A-5DC7-67AF6E02700E}"/>
              </a:ext>
            </a:extLst>
          </p:cNvPr>
          <p:cNvSpPr/>
          <p:nvPr/>
        </p:nvSpPr>
        <p:spPr>
          <a:xfrm>
            <a:off x="5057775" y="3779105"/>
            <a:ext cx="785813" cy="314325"/>
          </a:xfrm>
          <a:prstGeom prst="roundRect">
            <a:avLst/>
          </a:prstGeom>
          <a:solidFill>
            <a:schemeClr val="bg1">
              <a:lumMod val="65000"/>
            </a:schemeClr>
          </a:solidFill>
          <a:ln w="57150" cap="flat" cmpd="sng" algn="ctr">
            <a:solidFill>
              <a:schemeClr val="bg1">
                <a:lumMod val="85000"/>
              </a:schemeClr>
            </a:solidFill>
            <a:prstDash val="solid"/>
            <a:miter lim="800000"/>
          </a:ln>
          <a:effectLst/>
        </p:spPr>
        <p:txBody>
          <a:bodyPr lIns="68580" tIns="34290" rIns="68580" bIns="34290" rtlCol="0" anchor="ctr"/>
          <a:lstStyle/>
          <a:p>
            <a:pPr algn="ctr" defTabSz="685800">
              <a:defRPr/>
            </a:pPr>
            <a:r>
              <a:rPr lang="en-AU" sz="1350" b="1">
                <a:solidFill>
                  <a:srgbClr val="FFFFFF"/>
                </a:solidFill>
                <a:latin typeface="Calibri" panose="020F0502020204030204"/>
                <a:cs typeface="Calibri"/>
              </a:rPr>
              <a:t>PIR</a:t>
            </a:r>
          </a:p>
        </p:txBody>
      </p:sp>
      <p:sp>
        <p:nvSpPr>
          <p:cNvPr id="2" name="Rectangle: Rounded Corners 1">
            <a:extLst>
              <a:ext uri="{FF2B5EF4-FFF2-40B4-BE49-F238E27FC236}">
                <a16:creationId xmlns:a16="http://schemas.microsoft.com/office/drawing/2014/main" id="{3DB262B6-1856-F543-3885-9DE6A2A2F833}"/>
              </a:ext>
            </a:extLst>
          </p:cNvPr>
          <p:cNvSpPr/>
          <p:nvPr/>
        </p:nvSpPr>
        <p:spPr>
          <a:xfrm>
            <a:off x="3300412" y="3779105"/>
            <a:ext cx="785813" cy="314325"/>
          </a:xfrm>
          <a:prstGeom prst="roundRect">
            <a:avLst/>
          </a:prstGeom>
          <a:solidFill>
            <a:schemeClr val="bg1">
              <a:lumMod val="65000"/>
            </a:schemeClr>
          </a:solidFill>
          <a:ln w="57150" cap="flat" cmpd="sng" algn="ctr">
            <a:solidFill>
              <a:schemeClr val="bg1">
                <a:lumMod val="85000"/>
              </a:schemeClr>
            </a:solidFill>
            <a:prstDash val="solid"/>
            <a:miter lim="800000"/>
          </a:ln>
          <a:effectLst/>
        </p:spPr>
        <p:txBody>
          <a:bodyPr lIns="68580" tIns="34290" rIns="68580" bIns="34290" rtlCol="0" anchor="ctr"/>
          <a:lstStyle/>
          <a:p>
            <a:pPr algn="ctr" defTabSz="685800"/>
            <a:r>
              <a:rPr lang="en-AU" sz="1350" b="1" dirty="0">
                <a:solidFill>
                  <a:srgbClr val="FFFFFF"/>
                </a:solidFill>
                <a:latin typeface="Calibri" panose="020F0502020204030204"/>
                <a:cs typeface="Calibri"/>
              </a:rPr>
              <a:t>VET</a:t>
            </a:r>
          </a:p>
        </p:txBody>
      </p:sp>
    </p:spTree>
    <p:extLst>
      <p:ext uri="{BB962C8B-B14F-4D97-AF65-F5344CB8AC3E}">
        <p14:creationId xmlns:p14="http://schemas.microsoft.com/office/powerpoint/2010/main" val="379901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51E2-B584-491D-9D6C-6D8058133E6C}"/>
              </a:ext>
            </a:extLst>
          </p:cNvPr>
          <p:cNvSpPr>
            <a:spLocks noGrp="1"/>
          </p:cNvSpPr>
          <p:nvPr>
            <p:ph type="title"/>
          </p:nvPr>
        </p:nvSpPr>
        <p:spPr>
          <a:xfrm>
            <a:off x="146271" y="187382"/>
            <a:ext cx="5519744" cy="989475"/>
          </a:xfrm>
        </p:spPr>
        <p:txBody>
          <a:bodyPr>
            <a:normAutofit fontScale="90000"/>
          </a:bodyPr>
          <a:lstStyle/>
          <a:p>
            <a:r>
              <a:rPr lang="en-AU" sz="2400" b="1" dirty="0">
                <a:solidFill>
                  <a:srgbClr val="FFFFFF"/>
                </a:solidFill>
                <a:latin typeface="Aptos" panose="020B0004020202020204" pitchFamily="34" charset="0"/>
              </a:rPr>
              <a:t>Ministerial Notice - HEP Provider 2025 reporting requirement</a:t>
            </a:r>
            <a:br>
              <a:rPr lang="en-AU" sz="2400" b="1" dirty="0">
                <a:solidFill>
                  <a:schemeClr val="bg1"/>
                </a:solidFill>
              </a:rPr>
            </a:br>
            <a:endParaRPr lang="en-AU" sz="2400" b="1" dirty="0">
              <a:solidFill>
                <a:srgbClr val="FFFFFF"/>
              </a:solidFill>
              <a:latin typeface="Aptos" panose="020B0004020202020204" pitchFamily="34" charset="0"/>
            </a:endParaRPr>
          </a:p>
        </p:txBody>
      </p:sp>
      <p:sp>
        <p:nvSpPr>
          <p:cNvPr id="6" name="TextBox 5">
            <a:extLst>
              <a:ext uri="{FF2B5EF4-FFF2-40B4-BE49-F238E27FC236}">
                <a16:creationId xmlns:a16="http://schemas.microsoft.com/office/drawing/2014/main" id="{B8C7FEFD-3BA2-26E2-01AA-C7238E75EC44}"/>
              </a:ext>
            </a:extLst>
          </p:cNvPr>
          <p:cNvSpPr txBox="1"/>
          <p:nvPr/>
        </p:nvSpPr>
        <p:spPr>
          <a:xfrm>
            <a:off x="870313" y="1417659"/>
            <a:ext cx="6207919" cy="415498"/>
          </a:xfrm>
          <a:prstGeom prst="rect">
            <a:avLst/>
          </a:prstGeom>
          <a:noFill/>
        </p:spPr>
        <p:txBody>
          <a:bodyPr wrap="square" rtlCol="0">
            <a:spAutoFit/>
          </a:bodyPr>
          <a:lstStyle/>
          <a:p>
            <a:pPr defTabSz="685800"/>
            <a:r>
              <a:rPr lang="en-AU" sz="2100" b="1" dirty="0">
                <a:solidFill>
                  <a:srgbClr val="002060"/>
                </a:solidFill>
                <a:latin typeface="Calibri" panose="020F0502020204030204" pitchFamily="34" charset="0"/>
              </a:rPr>
              <a:t>Ministerial Notice Circulation</a:t>
            </a:r>
          </a:p>
        </p:txBody>
      </p:sp>
      <p:sp>
        <p:nvSpPr>
          <p:cNvPr id="7" name="TextBox 6">
            <a:extLst>
              <a:ext uri="{FF2B5EF4-FFF2-40B4-BE49-F238E27FC236}">
                <a16:creationId xmlns:a16="http://schemas.microsoft.com/office/drawing/2014/main" id="{1A36EC4F-E094-0D41-71A2-33828478863F}"/>
              </a:ext>
            </a:extLst>
          </p:cNvPr>
          <p:cNvSpPr txBox="1"/>
          <p:nvPr/>
        </p:nvSpPr>
        <p:spPr>
          <a:xfrm>
            <a:off x="788670" y="2050878"/>
            <a:ext cx="7429500" cy="1754326"/>
          </a:xfrm>
          <a:prstGeom prst="rect">
            <a:avLst/>
          </a:prstGeom>
          <a:noFill/>
        </p:spPr>
        <p:txBody>
          <a:bodyPr wrap="square" rtlCol="0">
            <a:spAutoFit/>
          </a:bodyPr>
          <a:lstStyle/>
          <a:p>
            <a:pPr marL="257175" indent="-257175" defTabSz="685800">
              <a:buFont typeface="Arial" panose="020B0604020202020204" pitchFamily="34" charset="0"/>
              <a:buChar char="•"/>
            </a:pPr>
            <a:r>
              <a:rPr lang="en-AU" dirty="0">
                <a:solidFill>
                  <a:prstClr val="black"/>
                </a:solidFill>
                <a:latin typeface="Calibri" panose="020F0502020204030204"/>
              </a:rPr>
              <a:t>Email notification was sent to VCs and CEOs for HESA-approved providers on 25 November 2024</a:t>
            </a:r>
          </a:p>
          <a:p>
            <a:pPr marL="257175" indent="-257175" defTabSz="685800">
              <a:buFont typeface="Arial" panose="020B0604020202020204" pitchFamily="34" charset="0"/>
              <a:buChar char="•"/>
            </a:pPr>
            <a:endParaRPr lang="en-AU" dirty="0">
              <a:solidFill>
                <a:prstClr val="black"/>
              </a:solidFill>
              <a:latin typeface="Calibri" panose="020F0502020204030204"/>
            </a:endParaRPr>
          </a:p>
          <a:p>
            <a:pPr marL="257175" indent="-257175" defTabSz="685800">
              <a:buFont typeface="Arial" panose="020B0604020202020204" pitchFamily="34" charset="0"/>
              <a:buChar char="•"/>
            </a:pPr>
            <a:r>
              <a:rPr lang="en-AU" dirty="0">
                <a:solidFill>
                  <a:prstClr val="black"/>
                </a:solidFill>
                <a:latin typeface="Calibri" panose="020F0502020204030204"/>
              </a:rPr>
              <a:t>Email was also sent to TCSI Newsletter subscribers from all HESA providers on 25 November 2024, including the submission deadline and Change Control document</a:t>
            </a:r>
          </a:p>
        </p:txBody>
      </p:sp>
    </p:spTree>
    <p:extLst>
      <p:ext uri="{BB962C8B-B14F-4D97-AF65-F5344CB8AC3E}">
        <p14:creationId xmlns:p14="http://schemas.microsoft.com/office/powerpoint/2010/main" val="210779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51E2-B584-491D-9D6C-6D8058133E6C}"/>
              </a:ext>
            </a:extLst>
          </p:cNvPr>
          <p:cNvSpPr>
            <a:spLocks noGrp="1"/>
          </p:cNvSpPr>
          <p:nvPr>
            <p:ph type="title"/>
          </p:nvPr>
        </p:nvSpPr>
        <p:spPr>
          <a:xfrm>
            <a:off x="146271" y="187382"/>
            <a:ext cx="5462594" cy="989475"/>
          </a:xfrm>
        </p:spPr>
        <p:txBody>
          <a:bodyPr>
            <a:normAutofit fontScale="90000"/>
          </a:bodyPr>
          <a:lstStyle/>
          <a:p>
            <a:r>
              <a:rPr lang="en-AU" sz="2400" b="1" dirty="0">
                <a:solidFill>
                  <a:srgbClr val="FFFFFF"/>
                </a:solidFill>
                <a:latin typeface="Aptos" panose="020B0004020202020204" pitchFamily="34" charset="0"/>
              </a:rPr>
              <a:t>Ministerial Notice - HEP Provider 2025 reporting requirement</a:t>
            </a:r>
            <a:br>
              <a:rPr lang="en-AU" sz="2400" b="1" dirty="0">
                <a:solidFill>
                  <a:schemeClr val="bg1"/>
                </a:solidFill>
              </a:rPr>
            </a:br>
            <a:endParaRPr lang="en-AU" sz="2400" b="1" dirty="0">
              <a:solidFill>
                <a:srgbClr val="FFFFFF"/>
              </a:solidFill>
              <a:latin typeface="Aptos" panose="020B0004020202020204" pitchFamily="34" charset="0"/>
            </a:endParaRPr>
          </a:p>
        </p:txBody>
      </p:sp>
      <p:sp>
        <p:nvSpPr>
          <p:cNvPr id="3" name="TextBox 2">
            <a:extLst>
              <a:ext uri="{FF2B5EF4-FFF2-40B4-BE49-F238E27FC236}">
                <a16:creationId xmlns:a16="http://schemas.microsoft.com/office/drawing/2014/main" id="{A57048DD-E304-9050-A793-8C66E7E90D15}"/>
              </a:ext>
            </a:extLst>
          </p:cNvPr>
          <p:cNvSpPr txBox="1"/>
          <p:nvPr/>
        </p:nvSpPr>
        <p:spPr>
          <a:xfrm>
            <a:off x="659415" y="3230046"/>
            <a:ext cx="3048545" cy="392415"/>
          </a:xfrm>
          <a:prstGeom prst="rect">
            <a:avLst/>
          </a:prstGeom>
          <a:noFill/>
        </p:spPr>
        <p:txBody>
          <a:bodyPr wrap="square" rtlCol="0">
            <a:spAutoFit/>
          </a:bodyPr>
          <a:lstStyle/>
          <a:p>
            <a:pPr defTabSz="685800"/>
            <a:r>
              <a:rPr lang="en-AU" sz="1950" dirty="0">
                <a:solidFill>
                  <a:srgbClr val="002060"/>
                </a:solidFill>
                <a:latin typeface="Calibri" panose="020F0502020204030204" pitchFamily="34" charset="0"/>
                <a:hlinkClick r:id="rId4"/>
              </a:rPr>
              <a:t>Change Control document</a:t>
            </a:r>
            <a:endParaRPr lang="en-AU" sz="1950" dirty="0">
              <a:solidFill>
                <a:srgbClr val="002060"/>
              </a:solidFill>
              <a:latin typeface="Calibri" panose="020F0502020204030204" pitchFamily="34" charset="0"/>
            </a:endParaRPr>
          </a:p>
        </p:txBody>
      </p:sp>
      <p:sp>
        <p:nvSpPr>
          <p:cNvPr id="4" name="TextBox 3">
            <a:extLst>
              <a:ext uri="{FF2B5EF4-FFF2-40B4-BE49-F238E27FC236}">
                <a16:creationId xmlns:a16="http://schemas.microsoft.com/office/drawing/2014/main" id="{3579AB9B-DC34-04B3-36E9-2F091E908DF9}"/>
              </a:ext>
            </a:extLst>
          </p:cNvPr>
          <p:cNvSpPr txBox="1"/>
          <p:nvPr/>
        </p:nvSpPr>
        <p:spPr>
          <a:xfrm>
            <a:off x="580954" y="3622076"/>
            <a:ext cx="3690257" cy="1569660"/>
          </a:xfrm>
          <a:prstGeom prst="rect">
            <a:avLst/>
          </a:prstGeom>
          <a:noFill/>
        </p:spPr>
        <p:txBody>
          <a:bodyPr wrap="square" rtlCol="0">
            <a:spAutoFit/>
          </a:bodyPr>
          <a:lstStyle/>
          <a:p>
            <a:pPr marL="257175" indent="-257175" defTabSz="685800">
              <a:buFont typeface="Arial" panose="020B0604020202020204" pitchFamily="34" charset="0"/>
              <a:buChar char="•"/>
            </a:pPr>
            <a:r>
              <a:rPr lang="en-AU" sz="1650" dirty="0">
                <a:solidFill>
                  <a:prstClr val="black"/>
                </a:solidFill>
                <a:latin typeface="Calibri" panose="020F0502020204030204"/>
              </a:rPr>
              <a:t>Mandatory 2025 data submission timeframes</a:t>
            </a:r>
          </a:p>
          <a:p>
            <a:pPr marL="257175" indent="-257175" defTabSz="685800">
              <a:buFont typeface="Arial" panose="020B0604020202020204" pitchFamily="34" charset="0"/>
              <a:buChar char="•"/>
            </a:pPr>
            <a:r>
              <a:rPr lang="en-AU" sz="1650" dirty="0">
                <a:solidFill>
                  <a:prstClr val="black"/>
                </a:solidFill>
                <a:latin typeface="Calibri" panose="020F0502020204030204"/>
              </a:rPr>
              <a:t>Minor clarifications and updates to support the reporting requirement for staff data  </a:t>
            </a:r>
          </a:p>
          <a:p>
            <a:pPr marL="214313" indent="-214313" defTabSz="685800">
              <a:buFont typeface="Arial" panose="020B0604020202020204" pitchFamily="34" charset="0"/>
              <a:buChar char="•"/>
            </a:pPr>
            <a:endParaRPr lang="en-AU" sz="1350" dirty="0">
              <a:solidFill>
                <a:prstClr val="black"/>
              </a:solidFill>
              <a:latin typeface="Calibri" panose="020F0502020204030204"/>
            </a:endParaRPr>
          </a:p>
        </p:txBody>
      </p:sp>
      <p:sp>
        <p:nvSpPr>
          <p:cNvPr id="6" name="TextBox 5">
            <a:extLst>
              <a:ext uri="{FF2B5EF4-FFF2-40B4-BE49-F238E27FC236}">
                <a16:creationId xmlns:a16="http://schemas.microsoft.com/office/drawing/2014/main" id="{B8C7FEFD-3BA2-26E2-01AA-C7238E75EC44}"/>
              </a:ext>
            </a:extLst>
          </p:cNvPr>
          <p:cNvSpPr txBox="1"/>
          <p:nvPr/>
        </p:nvSpPr>
        <p:spPr>
          <a:xfrm>
            <a:off x="659415" y="1167510"/>
            <a:ext cx="2125980" cy="392415"/>
          </a:xfrm>
          <a:prstGeom prst="rect">
            <a:avLst/>
          </a:prstGeom>
          <a:noFill/>
        </p:spPr>
        <p:txBody>
          <a:bodyPr wrap="square" rtlCol="0">
            <a:spAutoFit/>
          </a:bodyPr>
          <a:lstStyle/>
          <a:p>
            <a:pPr defTabSz="685800"/>
            <a:r>
              <a:rPr lang="en-AU" sz="1950" dirty="0">
                <a:solidFill>
                  <a:srgbClr val="002060"/>
                </a:solidFill>
                <a:latin typeface="Calibri" panose="020F0502020204030204" pitchFamily="34" charset="0"/>
                <a:hlinkClick r:id="rId5"/>
              </a:rPr>
              <a:t>HEP Student data</a:t>
            </a:r>
            <a:endParaRPr lang="en-AU" sz="1950" dirty="0">
              <a:solidFill>
                <a:srgbClr val="002060"/>
              </a:solidFill>
              <a:latin typeface="Calibri" panose="020F0502020204030204" pitchFamily="34" charset="0"/>
            </a:endParaRPr>
          </a:p>
        </p:txBody>
      </p:sp>
      <p:sp>
        <p:nvSpPr>
          <p:cNvPr id="7" name="TextBox 6">
            <a:extLst>
              <a:ext uri="{FF2B5EF4-FFF2-40B4-BE49-F238E27FC236}">
                <a16:creationId xmlns:a16="http://schemas.microsoft.com/office/drawing/2014/main" id="{1A36EC4F-E094-0D41-71A2-33828478863F}"/>
              </a:ext>
            </a:extLst>
          </p:cNvPr>
          <p:cNvSpPr txBox="1"/>
          <p:nvPr/>
        </p:nvSpPr>
        <p:spPr>
          <a:xfrm>
            <a:off x="4872791" y="3686965"/>
            <a:ext cx="4033157" cy="854080"/>
          </a:xfrm>
          <a:prstGeom prst="rect">
            <a:avLst/>
          </a:prstGeom>
          <a:noFill/>
        </p:spPr>
        <p:txBody>
          <a:bodyPr wrap="square" rtlCol="0">
            <a:spAutoFit/>
          </a:bodyPr>
          <a:lstStyle/>
          <a:p>
            <a:pPr marL="257175" indent="-257175" defTabSz="685800">
              <a:buFont typeface="Arial" panose="020B0604020202020204" pitchFamily="34" charset="0"/>
              <a:buChar char="•"/>
            </a:pPr>
            <a:r>
              <a:rPr lang="en-AU" sz="1650" dirty="0">
                <a:solidFill>
                  <a:prstClr val="black"/>
                </a:solidFill>
                <a:latin typeface="Calibri" panose="020F0502020204030204"/>
              </a:rPr>
              <a:t>Guided by TEQSA PIR staff reporting requirements</a:t>
            </a:r>
          </a:p>
          <a:p>
            <a:pPr marL="257175" indent="-257175" defTabSz="685800">
              <a:buFont typeface="Arial" panose="020B0604020202020204" pitchFamily="34" charset="0"/>
              <a:buChar char="•"/>
            </a:pPr>
            <a:r>
              <a:rPr lang="en-AU" sz="1650" dirty="0">
                <a:solidFill>
                  <a:prstClr val="black"/>
                </a:solidFill>
                <a:latin typeface="Calibri" panose="020F0502020204030204"/>
              </a:rPr>
              <a:t>Expect web content update in Jan 2025</a:t>
            </a:r>
          </a:p>
        </p:txBody>
      </p:sp>
      <p:sp>
        <p:nvSpPr>
          <p:cNvPr id="5" name="TextBox 4">
            <a:extLst>
              <a:ext uri="{FF2B5EF4-FFF2-40B4-BE49-F238E27FC236}">
                <a16:creationId xmlns:a16="http://schemas.microsoft.com/office/drawing/2014/main" id="{49EB5AF2-A9E0-18BC-B9B5-5CAD2841E6F1}"/>
              </a:ext>
            </a:extLst>
          </p:cNvPr>
          <p:cNvSpPr txBox="1"/>
          <p:nvPr/>
        </p:nvSpPr>
        <p:spPr>
          <a:xfrm>
            <a:off x="4797334" y="1176857"/>
            <a:ext cx="3162844" cy="392415"/>
          </a:xfrm>
          <a:prstGeom prst="rect">
            <a:avLst/>
          </a:prstGeom>
          <a:noFill/>
        </p:spPr>
        <p:txBody>
          <a:bodyPr wrap="square" rtlCol="0">
            <a:spAutoFit/>
          </a:bodyPr>
          <a:lstStyle/>
          <a:p>
            <a:pPr defTabSz="685800"/>
            <a:r>
              <a:rPr lang="en-AU" sz="1950" dirty="0">
                <a:solidFill>
                  <a:srgbClr val="002060"/>
                </a:solidFill>
                <a:latin typeface="Calibri" panose="020F0502020204030204" pitchFamily="34" charset="0"/>
                <a:hlinkClick r:id="rId6"/>
              </a:rPr>
              <a:t>HEP Staff data - Universities</a:t>
            </a:r>
            <a:endParaRPr lang="en-AU" sz="1950" dirty="0">
              <a:solidFill>
                <a:srgbClr val="002060"/>
              </a:solidFill>
              <a:latin typeface="Calibri" panose="020F0502020204030204" pitchFamily="34" charset="0"/>
            </a:endParaRPr>
          </a:p>
        </p:txBody>
      </p:sp>
      <p:sp>
        <p:nvSpPr>
          <p:cNvPr id="8" name="TextBox 7">
            <a:extLst>
              <a:ext uri="{FF2B5EF4-FFF2-40B4-BE49-F238E27FC236}">
                <a16:creationId xmlns:a16="http://schemas.microsoft.com/office/drawing/2014/main" id="{8C9A8D22-B2FE-421A-5482-6D383E98127B}"/>
              </a:ext>
            </a:extLst>
          </p:cNvPr>
          <p:cNvSpPr txBox="1"/>
          <p:nvPr/>
        </p:nvSpPr>
        <p:spPr>
          <a:xfrm>
            <a:off x="4878977" y="3252744"/>
            <a:ext cx="2664823" cy="392415"/>
          </a:xfrm>
          <a:prstGeom prst="rect">
            <a:avLst/>
          </a:prstGeom>
          <a:noFill/>
        </p:spPr>
        <p:txBody>
          <a:bodyPr wrap="square" rtlCol="0">
            <a:spAutoFit/>
          </a:bodyPr>
          <a:lstStyle/>
          <a:p>
            <a:pPr defTabSz="685800"/>
            <a:r>
              <a:rPr lang="en-AU" sz="1950" dirty="0">
                <a:solidFill>
                  <a:prstClr val="black"/>
                </a:solidFill>
                <a:latin typeface="Calibri" panose="020F0502020204030204" pitchFamily="34" charset="0"/>
              </a:rPr>
              <a:t>HEP Staff data - NUHEP</a:t>
            </a:r>
          </a:p>
        </p:txBody>
      </p:sp>
      <p:pic>
        <p:nvPicPr>
          <p:cNvPr id="10" name="Picture 9">
            <a:extLst>
              <a:ext uri="{FF2B5EF4-FFF2-40B4-BE49-F238E27FC236}">
                <a16:creationId xmlns:a16="http://schemas.microsoft.com/office/drawing/2014/main" id="{5EBDE678-02A8-97E6-E7E6-1DB7CBE981AE}"/>
              </a:ext>
            </a:extLst>
          </p:cNvPr>
          <p:cNvPicPr>
            <a:picLocks noChangeAspect="1"/>
          </p:cNvPicPr>
          <p:nvPr/>
        </p:nvPicPr>
        <p:blipFill>
          <a:blip r:embed="rId7"/>
          <a:stretch>
            <a:fillRect/>
          </a:stretch>
        </p:blipFill>
        <p:spPr>
          <a:xfrm>
            <a:off x="659415" y="1626663"/>
            <a:ext cx="3912585" cy="1424720"/>
          </a:xfrm>
          <a:prstGeom prst="rect">
            <a:avLst/>
          </a:prstGeom>
        </p:spPr>
      </p:pic>
      <p:pic>
        <p:nvPicPr>
          <p:cNvPr id="12" name="Picture 11">
            <a:extLst>
              <a:ext uri="{FF2B5EF4-FFF2-40B4-BE49-F238E27FC236}">
                <a16:creationId xmlns:a16="http://schemas.microsoft.com/office/drawing/2014/main" id="{F6E8337E-468F-D8E0-86F9-A71D7A41DA0E}"/>
              </a:ext>
            </a:extLst>
          </p:cNvPr>
          <p:cNvPicPr>
            <a:picLocks noChangeAspect="1"/>
          </p:cNvPicPr>
          <p:nvPr/>
        </p:nvPicPr>
        <p:blipFill>
          <a:blip r:embed="rId8"/>
          <a:stretch>
            <a:fillRect/>
          </a:stretch>
        </p:blipFill>
        <p:spPr>
          <a:xfrm>
            <a:off x="4878977" y="1647408"/>
            <a:ext cx="3764615" cy="1187739"/>
          </a:xfrm>
          <a:prstGeom prst="rect">
            <a:avLst/>
          </a:prstGeom>
        </p:spPr>
      </p:pic>
    </p:spTree>
    <p:extLst>
      <p:ext uri="{BB962C8B-B14F-4D97-AF65-F5344CB8AC3E}">
        <p14:creationId xmlns:p14="http://schemas.microsoft.com/office/powerpoint/2010/main" val="709551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25400" sx="64000" sy="57000" flip="xy" algn="tl"/>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E850494-4CC1-409D-AE6C-DDDF23785ECD}"/>
              </a:ext>
            </a:extLst>
          </p:cNvPr>
          <p:cNvSpPr txBox="1">
            <a:spLocks/>
          </p:cNvSpPr>
          <p:nvPr/>
        </p:nvSpPr>
        <p:spPr>
          <a:xfrm>
            <a:off x="494624" y="1131334"/>
            <a:ext cx="3321410" cy="1455513"/>
          </a:xfrm>
          <a:prstGeom prst="rect">
            <a:avLst/>
          </a:prstGeom>
        </p:spPr>
        <p:txBody>
          <a:bodyPr vert="horz" lIns="0" tIns="0" rIns="0" bIns="0" rtlCol="0" anchor="ctr">
            <a:normAutofit/>
          </a:bodyPr>
          <a:lst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499" lvl="1" indent="0" algn="ctr" defTabSz="685800">
              <a:lnSpc>
                <a:spcPct val="110000"/>
              </a:lnSpc>
              <a:spcBef>
                <a:spcPts val="599"/>
              </a:spcBef>
              <a:spcAft>
                <a:spcPts val="599"/>
              </a:spcAft>
              <a:buNone/>
            </a:pPr>
            <a:r>
              <a:rPr lang="en-AU" sz="3000">
                <a:solidFill>
                  <a:prstClr val="white"/>
                </a:solidFill>
                <a:latin typeface="Calibri" panose="020F0502020204030204"/>
                <a:cs typeface="Calibri"/>
              </a:rPr>
              <a:t>Questions?</a:t>
            </a:r>
            <a:endParaRPr lang="en-AU" sz="4500">
              <a:solidFill>
                <a:prstClr val="white"/>
              </a:solidFill>
              <a:latin typeface="Calibri" panose="020F0502020204030204"/>
              <a:ea typeface="Calibri" panose="020F0502020204030204"/>
              <a:cs typeface="Calibri" panose="020F0502020204030204"/>
            </a:endParaRPr>
          </a:p>
        </p:txBody>
      </p:sp>
      <p:pic>
        <p:nvPicPr>
          <p:cNvPr id="3" name="Graphic 3" descr="Questions with solid fill">
            <a:extLst>
              <a:ext uri="{FF2B5EF4-FFF2-40B4-BE49-F238E27FC236}">
                <a16:creationId xmlns:a16="http://schemas.microsoft.com/office/drawing/2014/main" id="{57B793BF-2DF3-8D74-E723-7BDD1CCCA2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3551" y="2802732"/>
            <a:ext cx="1579271" cy="1571222"/>
          </a:xfrm>
          <a:prstGeom prst="rect">
            <a:avLst/>
          </a:prstGeom>
        </p:spPr>
      </p:pic>
      <p:sp>
        <p:nvSpPr>
          <p:cNvPr id="5" name="Content Placeholder 2">
            <a:extLst>
              <a:ext uri="{FF2B5EF4-FFF2-40B4-BE49-F238E27FC236}">
                <a16:creationId xmlns:a16="http://schemas.microsoft.com/office/drawing/2014/main" id="{A485FB58-2E82-51A4-7CB3-292E04F96399}"/>
              </a:ext>
            </a:extLst>
          </p:cNvPr>
          <p:cNvSpPr txBox="1">
            <a:spLocks/>
          </p:cNvSpPr>
          <p:nvPr/>
        </p:nvSpPr>
        <p:spPr>
          <a:xfrm>
            <a:off x="4028265" y="1131333"/>
            <a:ext cx="4866875" cy="1439415"/>
          </a:xfrm>
          <a:prstGeom prst="rect">
            <a:avLst/>
          </a:prstGeom>
        </p:spPr>
        <p:txBody>
          <a:bodyPr vert="horz" lIns="0" tIns="0" rIns="0" bIns="0" rtlCol="0" anchor="ctr">
            <a:normAutofit fontScale="70000" lnSpcReduction="20000"/>
          </a:bodyPr>
          <a:lstStyle>
            <a:lvl1pPr marL="230400" indent="-2304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499" lvl="1" indent="0" algn="ctr" defTabSz="685800">
              <a:lnSpc>
                <a:spcPct val="110000"/>
              </a:lnSpc>
              <a:spcBef>
                <a:spcPts val="599"/>
              </a:spcBef>
              <a:spcAft>
                <a:spcPts val="599"/>
              </a:spcAft>
              <a:buNone/>
            </a:pPr>
            <a:r>
              <a:rPr lang="en-AU" sz="4500" i="1">
                <a:solidFill>
                  <a:prstClr val="white"/>
                </a:solidFill>
                <a:latin typeface="Calibri" panose="020F0502020204030204"/>
                <a:cs typeface="Calibri"/>
              </a:rPr>
              <a:t>Contact us at:</a:t>
            </a:r>
            <a:r>
              <a:rPr lang="en-AU" sz="4500">
                <a:solidFill>
                  <a:prstClr val="white"/>
                </a:solidFill>
                <a:latin typeface="Calibri" panose="020F0502020204030204"/>
                <a:cs typeface="Calibri"/>
              </a:rPr>
              <a:t> </a:t>
            </a:r>
          </a:p>
          <a:p>
            <a:pPr marL="180499" lvl="1" indent="0" algn="ctr" defTabSz="685800">
              <a:lnSpc>
                <a:spcPct val="110000"/>
              </a:lnSpc>
              <a:spcBef>
                <a:spcPts val="599"/>
              </a:spcBef>
              <a:spcAft>
                <a:spcPts val="599"/>
              </a:spcAft>
              <a:buNone/>
            </a:pPr>
            <a:r>
              <a:rPr lang="en-AU" sz="4500">
                <a:solidFill>
                  <a:prstClr val="white"/>
                </a:solidFill>
                <a:latin typeface="Calibri" panose="020F0502020204030204"/>
                <a:ea typeface="Calibri" panose="020F0502020204030204"/>
                <a:cs typeface="Calibri" panose="020F0502020204030204"/>
              </a:rPr>
              <a:t>TCSIsupport@education.gov.au</a:t>
            </a:r>
          </a:p>
        </p:txBody>
      </p:sp>
      <p:pic>
        <p:nvPicPr>
          <p:cNvPr id="7" name="Graphic 7" descr="Address Book outline">
            <a:extLst>
              <a:ext uri="{FF2B5EF4-FFF2-40B4-BE49-F238E27FC236}">
                <a16:creationId xmlns:a16="http://schemas.microsoft.com/office/drawing/2014/main" id="{CDDDD578-1CF9-2459-771B-0E4E22CE26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69925" y="2802732"/>
            <a:ext cx="1579271" cy="1571222"/>
          </a:xfrm>
          <a:prstGeom prst="rect">
            <a:avLst/>
          </a:prstGeom>
        </p:spPr>
      </p:pic>
    </p:spTree>
    <p:extLst>
      <p:ext uri="{BB962C8B-B14F-4D97-AF65-F5344CB8AC3E}">
        <p14:creationId xmlns:p14="http://schemas.microsoft.com/office/powerpoint/2010/main" val="3804482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335C9-F877-57C5-7D48-8C9B58CA652C}"/>
              </a:ext>
            </a:extLst>
          </p:cNvPr>
          <p:cNvSpPr>
            <a:spLocks noGrp="1"/>
          </p:cNvSpPr>
          <p:nvPr>
            <p:ph type="title"/>
          </p:nvPr>
        </p:nvSpPr>
        <p:spPr>
          <a:xfrm>
            <a:off x="1389906" y="68170"/>
            <a:ext cx="6364188" cy="993775"/>
          </a:xfrm>
        </p:spPr>
        <p:txBody>
          <a:bodyPr/>
          <a:lstStyle/>
          <a:p>
            <a:pPr algn="ctr"/>
            <a:r>
              <a:rPr lang="en-AU" b="1" dirty="0">
                <a:solidFill>
                  <a:schemeClr val="bg1">
                    <a:lumMod val="95000"/>
                  </a:schemeClr>
                </a:solidFill>
              </a:rPr>
              <a:t>Nic Slide</a:t>
            </a:r>
          </a:p>
        </p:txBody>
      </p:sp>
      <p:sp>
        <p:nvSpPr>
          <p:cNvPr id="2" name="Content Placeholder 1">
            <a:extLst>
              <a:ext uri="{FF2B5EF4-FFF2-40B4-BE49-F238E27FC236}">
                <a16:creationId xmlns:a16="http://schemas.microsoft.com/office/drawing/2014/main" id="{94D0780E-B69C-D42D-28C0-4E9A8759CD17}"/>
              </a:ext>
            </a:extLst>
          </p:cNvPr>
          <p:cNvSpPr>
            <a:spLocks noGrp="1"/>
          </p:cNvSpPr>
          <p:nvPr>
            <p:ph idx="1"/>
          </p:nvPr>
        </p:nvSpPr>
        <p:spPr>
          <a:xfrm>
            <a:off x="323528" y="845940"/>
            <a:ext cx="8496944" cy="648072"/>
          </a:xfrm>
        </p:spPr>
        <p:txBody>
          <a:bodyPr vert="horz" wrap="square" lIns="0" tIns="0" rIns="0" bIns="0" rtlCol="0" anchor="t">
            <a:noAutofit/>
          </a:bodyPr>
          <a:lstStyle/>
          <a:p>
            <a:pPr marL="229870" indent="-229870"/>
            <a:endParaRPr lang="en-AU" sz="1800" dirty="0"/>
          </a:p>
          <a:p>
            <a:pPr marL="229870" indent="-229870"/>
            <a:endParaRPr lang="en-AU" sz="1800" dirty="0"/>
          </a:p>
          <a:p>
            <a:pPr marL="0" indent="0">
              <a:buNone/>
            </a:pPr>
            <a:endParaRPr lang="en-AU" sz="1800" dirty="0"/>
          </a:p>
          <a:p>
            <a:pPr marL="229870" indent="-229870"/>
            <a:endParaRPr lang="en-AU" sz="1800" dirty="0"/>
          </a:p>
        </p:txBody>
      </p:sp>
    </p:spTree>
    <p:extLst>
      <p:ext uri="{BB962C8B-B14F-4D97-AF65-F5344CB8AC3E}">
        <p14:creationId xmlns:p14="http://schemas.microsoft.com/office/powerpoint/2010/main" val="3443385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335C9-F877-57C5-7D48-8C9B58CA652C}"/>
              </a:ext>
            </a:extLst>
          </p:cNvPr>
          <p:cNvSpPr>
            <a:spLocks noGrp="1"/>
          </p:cNvSpPr>
          <p:nvPr>
            <p:ph type="title"/>
          </p:nvPr>
        </p:nvSpPr>
        <p:spPr>
          <a:xfrm>
            <a:off x="1389906" y="68170"/>
            <a:ext cx="6364188" cy="993775"/>
          </a:xfrm>
        </p:spPr>
        <p:txBody>
          <a:bodyPr/>
          <a:lstStyle/>
          <a:p>
            <a:pPr algn="ctr"/>
            <a:r>
              <a:rPr lang="en-AU" b="1" dirty="0">
                <a:solidFill>
                  <a:schemeClr val="bg1">
                    <a:lumMod val="95000"/>
                  </a:schemeClr>
                </a:solidFill>
              </a:rPr>
              <a:t>2025 eCAF</a:t>
            </a:r>
          </a:p>
        </p:txBody>
      </p:sp>
      <p:sp>
        <p:nvSpPr>
          <p:cNvPr id="2" name="Content Placeholder 1">
            <a:extLst>
              <a:ext uri="{FF2B5EF4-FFF2-40B4-BE49-F238E27FC236}">
                <a16:creationId xmlns:a16="http://schemas.microsoft.com/office/drawing/2014/main" id="{94D0780E-B69C-D42D-28C0-4E9A8759CD17}"/>
              </a:ext>
            </a:extLst>
          </p:cNvPr>
          <p:cNvSpPr>
            <a:spLocks noGrp="1"/>
          </p:cNvSpPr>
          <p:nvPr>
            <p:ph idx="1"/>
          </p:nvPr>
        </p:nvSpPr>
        <p:spPr>
          <a:xfrm>
            <a:off x="323528" y="845940"/>
            <a:ext cx="8496944" cy="648072"/>
          </a:xfrm>
        </p:spPr>
        <p:txBody>
          <a:bodyPr vert="horz" wrap="square" lIns="0" tIns="0" rIns="0" bIns="0" rtlCol="0" anchor="t">
            <a:noAutofit/>
          </a:bodyPr>
          <a:lstStyle/>
          <a:p>
            <a:pPr marL="229870" indent="-229870"/>
            <a:endParaRPr lang="en-AU" sz="1800" dirty="0"/>
          </a:p>
          <a:p>
            <a:pPr marL="229870" indent="-229870"/>
            <a:endParaRPr lang="en-AU" sz="1800" dirty="0"/>
          </a:p>
          <a:p>
            <a:pPr marL="0" indent="0">
              <a:buNone/>
            </a:pPr>
            <a:endParaRPr lang="en-AU" sz="1800" dirty="0"/>
          </a:p>
          <a:p>
            <a:pPr marL="229870" indent="-229870"/>
            <a:endParaRPr lang="en-AU" sz="1800" dirty="0"/>
          </a:p>
        </p:txBody>
      </p:sp>
      <p:sp>
        <p:nvSpPr>
          <p:cNvPr id="4" name="TextBox 3">
            <a:extLst>
              <a:ext uri="{FF2B5EF4-FFF2-40B4-BE49-F238E27FC236}">
                <a16:creationId xmlns:a16="http://schemas.microsoft.com/office/drawing/2014/main" id="{CBA0E0DC-39EF-1504-0237-815DBE42E521}"/>
              </a:ext>
            </a:extLst>
          </p:cNvPr>
          <p:cNvSpPr txBox="1"/>
          <p:nvPr/>
        </p:nvSpPr>
        <p:spPr>
          <a:xfrm>
            <a:off x="467544" y="1407482"/>
            <a:ext cx="7632848" cy="286232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rPr>
              <a:t>Aiming to share the 2025 eCAFs with providers within the next 2 weeks.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indent="-342900">
              <a:buFont typeface="Arial" panose="020B0604020202020204" pitchFamily="34" charset="0"/>
              <a:buChar char="•"/>
              <a:defRPr/>
            </a:pPr>
            <a:r>
              <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rPr>
              <a:t>Government eCAF changes with be released by 1 January 2025, non-government eCAFs will get additional time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2000" u="sng" dirty="0">
              <a:solidFill>
                <a:prstClr val="white"/>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prstClr val="white"/>
                </a:solidFill>
              </a:rPr>
              <a:t>We will request the mandatory ‘from’ date to be 1 March 2024, however, will inform providers as soon as decision is made – which will be before Christmas.  </a:t>
            </a:r>
          </a:p>
        </p:txBody>
      </p:sp>
    </p:spTree>
    <p:extLst>
      <p:ext uri="{BB962C8B-B14F-4D97-AF65-F5344CB8AC3E}">
        <p14:creationId xmlns:p14="http://schemas.microsoft.com/office/powerpoint/2010/main" val="339243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335C9-F877-57C5-7D48-8C9B58CA652C}"/>
              </a:ext>
            </a:extLst>
          </p:cNvPr>
          <p:cNvSpPr>
            <a:spLocks noGrp="1"/>
          </p:cNvSpPr>
          <p:nvPr>
            <p:ph type="title"/>
          </p:nvPr>
        </p:nvSpPr>
        <p:spPr>
          <a:xfrm>
            <a:off x="1389906" y="68170"/>
            <a:ext cx="6364188" cy="993775"/>
          </a:xfrm>
        </p:spPr>
        <p:txBody>
          <a:bodyPr/>
          <a:lstStyle/>
          <a:p>
            <a:pPr algn="ctr"/>
            <a:r>
              <a:rPr lang="en-AU" b="1" dirty="0">
                <a:solidFill>
                  <a:schemeClr val="bg1">
                    <a:lumMod val="95000"/>
                  </a:schemeClr>
                </a:solidFill>
              </a:rPr>
              <a:t>eCAFs and Census Dates</a:t>
            </a:r>
          </a:p>
        </p:txBody>
      </p:sp>
      <p:sp>
        <p:nvSpPr>
          <p:cNvPr id="2" name="Content Placeholder 1">
            <a:extLst>
              <a:ext uri="{FF2B5EF4-FFF2-40B4-BE49-F238E27FC236}">
                <a16:creationId xmlns:a16="http://schemas.microsoft.com/office/drawing/2014/main" id="{94D0780E-B69C-D42D-28C0-4E9A8759CD17}"/>
              </a:ext>
            </a:extLst>
          </p:cNvPr>
          <p:cNvSpPr>
            <a:spLocks noGrp="1"/>
          </p:cNvSpPr>
          <p:nvPr>
            <p:ph idx="1"/>
          </p:nvPr>
        </p:nvSpPr>
        <p:spPr>
          <a:xfrm>
            <a:off x="323528" y="845940"/>
            <a:ext cx="8496944" cy="648072"/>
          </a:xfrm>
        </p:spPr>
        <p:txBody>
          <a:bodyPr vert="horz" wrap="square" lIns="0" tIns="0" rIns="0" bIns="0" rtlCol="0" anchor="t">
            <a:noAutofit/>
          </a:bodyPr>
          <a:lstStyle/>
          <a:p>
            <a:pPr marL="229870" indent="-229870"/>
            <a:endParaRPr lang="en-AU" sz="1800" dirty="0"/>
          </a:p>
          <a:p>
            <a:pPr marL="229870" indent="-229870"/>
            <a:endParaRPr lang="en-AU" sz="1800" dirty="0"/>
          </a:p>
          <a:p>
            <a:pPr marL="0" indent="0">
              <a:buNone/>
            </a:pPr>
            <a:endParaRPr lang="en-AU" sz="1800" dirty="0"/>
          </a:p>
          <a:p>
            <a:pPr marL="229870" indent="-229870"/>
            <a:endParaRPr lang="en-AU" sz="1800" dirty="0"/>
          </a:p>
        </p:txBody>
      </p:sp>
      <p:sp>
        <p:nvSpPr>
          <p:cNvPr id="4" name="TextBox 3">
            <a:extLst>
              <a:ext uri="{FF2B5EF4-FFF2-40B4-BE49-F238E27FC236}">
                <a16:creationId xmlns:a16="http://schemas.microsoft.com/office/drawing/2014/main" id="{CBA0E0DC-39EF-1504-0237-815DBE42E521}"/>
              </a:ext>
            </a:extLst>
          </p:cNvPr>
          <p:cNvSpPr txBox="1"/>
          <p:nvPr/>
        </p:nvSpPr>
        <p:spPr>
          <a:xfrm>
            <a:off x="467544" y="1108799"/>
            <a:ext cx="7908913" cy="34778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prstClr val="white"/>
                </a:solidFill>
              </a:rPr>
              <a:t>A student’s eCAF must have a census date, and that census date must be the student’s </a:t>
            </a:r>
            <a:r>
              <a:rPr lang="en-AU" sz="2000" u="sng" dirty="0">
                <a:solidFill>
                  <a:prstClr val="white"/>
                </a:solidFill>
              </a:rPr>
              <a:t>earliest census date for their enrolled course of study.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2000" u="sng" dirty="0">
              <a:solidFill>
                <a:prstClr val="white"/>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prstClr val="white"/>
                </a:solidFill>
              </a:rPr>
              <a:t>A higher education provider would know the course of study a student is enrolling in and know what the earliest published census date is for that course.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2000" dirty="0">
              <a:solidFill>
                <a:prstClr val="white"/>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prstClr val="white"/>
                </a:solidFill>
              </a:rPr>
              <a:t>If a student enrols in any unit(s) of study where the census date is later than the earliest published census date for their course of study, they do not need to have their eCAF updated with the later census date unless the following deferral circumstances apply.  </a:t>
            </a:r>
          </a:p>
        </p:txBody>
      </p:sp>
    </p:spTree>
    <p:extLst>
      <p:ext uri="{BB962C8B-B14F-4D97-AF65-F5344CB8AC3E}">
        <p14:creationId xmlns:p14="http://schemas.microsoft.com/office/powerpoint/2010/main" val="1592666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335C9-F877-57C5-7D48-8C9B58CA652C}"/>
              </a:ext>
            </a:extLst>
          </p:cNvPr>
          <p:cNvSpPr>
            <a:spLocks noGrp="1"/>
          </p:cNvSpPr>
          <p:nvPr>
            <p:ph type="title"/>
          </p:nvPr>
        </p:nvSpPr>
        <p:spPr>
          <a:xfrm>
            <a:off x="1389906" y="68170"/>
            <a:ext cx="6364188" cy="993775"/>
          </a:xfrm>
        </p:spPr>
        <p:txBody>
          <a:bodyPr/>
          <a:lstStyle/>
          <a:p>
            <a:pPr algn="ctr"/>
            <a:r>
              <a:rPr lang="en-AU" b="1" dirty="0">
                <a:solidFill>
                  <a:schemeClr val="bg1">
                    <a:lumMod val="95000"/>
                  </a:schemeClr>
                </a:solidFill>
              </a:rPr>
              <a:t>Deferrals, Earlier Units and Withdrawals</a:t>
            </a:r>
          </a:p>
        </p:txBody>
      </p:sp>
      <p:sp>
        <p:nvSpPr>
          <p:cNvPr id="2" name="Content Placeholder 1">
            <a:extLst>
              <a:ext uri="{FF2B5EF4-FFF2-40B4-BE49-F238E27FC236}">
                <a16:creationId xmlns:a16="http://schemas.microsoft.com/office/drawing/2014/main" id="{94D0780E-B69C-D42D-28C0-4E9A8759CD17}"/>
              </a:ext>
            </a:extLst>
          </p:cNvPr>
          <p:cNvSpPr>
            <a:spLocks noGrp="1"/>
          </p:cNvSpPr>
          <p:nvPr>
            <p:ph idx="1"/>
          </p:nvPr>
        </p:nvSpPr>
        <p:spPr>
          <a:xfrm>
            <a:off x="323528" y="845940"/>
            <a:ext cx="8496944" cy="648072"/>
          </a:xfrm>
        </p:spPr>
        <p:txBody>
          <a:bodyPr vert="horz" wrap="square" lIns="0" tIns="0" rIns="0" bIns="0" rtlCol="0" anchor="t">
            <a:noAutofit/>
          </a:bodyPr>
          <a:lstStyle/>
          <a:p>
            <a:pPr marL="229870" indent="-229870"/>
            <a:endParaRPr lang="en-AU" sz="1800" dirty="0"/>
          </a:p>
          <a:p>
            <a:pPr marL="229870" indent="-229870"/>
            <a:endParaRPr lang="en-AU" sz="1800" dirty="0"/>
          </a:p>
          <a:p>
            <a:pPr marL="0" indent="0">
              <a:buNone/>
            </a:pPr>
            <a:endParaRPr lang="en-AU" sz="1800" dirty="0"/>
          </a:p>
          <a:p>
            <a:pPr marL="229870" indent="-229870"/>
            <a:endParaRPr lang="en-AU" sz="1800" dirty="0"/>
          </a:p>
        </p:txBody>
      </p:sp>
      <p:sp>
        <p:nvSpPr>
          <p:cNvPr id="4" name="TextBox 3">
            <a:extLst>
              <a:ext uri="{FF2B5EF4-FFF2-40B4-BE49-F238E27FC236}">
                <a16:creationId xmlns:a16="http://schemas.microsoft.com/office/drawing/2014/main" id="{CBA0E0DC-39EF-1504-0237-815DBE42E521}"/>
              </a:ext>
            </a:extLst>
          </p:cNvPr>
          <p:cNvSpPr txBox="1"/>
          <p:nvPr/>
        </p:nvSpPr>
        <p:spPr>
          <a:xfrm>
            <a:off x="323528" y="1061945"/>
            <a:ext cx="7908913" cy="34778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prstClr val="white"/>
                </a:solidFill>
              </a:rPr>
              <a:t>In circumstances where a student defers, if the student is still classified as a </a:t>
            </a:r>
            <a:r>
              <a:rPr lang="en-AU" sz="2000" b="1" dirty="0">
                <a:solidFill>
                  <a:prstClr val="white"/>
                </a:solidFill>
              </a:rPr>
              <a:t>2025 student</a:t>
            </a:r>
            <a:r>
              <a:rPr lang="en-AU" sz="2000" dirty="0">
                <a:solidFill>
                  <a:prstClr val="white"/>
                </a:solidFill>
              </a:rPr>
              <a:t> by the higher education provider, the student is </a:t>
            </a:r>
            <a:r>
              <a:rPr lang="en-AU" sz="2000" u="sng" dirty="0">
                <a:solidFill>
                  <a:prstClr val="white"/>
                </a:solidFill>
              </a:rPr>
              <a:t>not</a:t>
            </a:r>
            <a:r>
              <a:rPr lang="en-AU" sz="2000" dirty="0">
                <a:solidFill>
                  <a:prstClr val="white"/>
                </a:solidFill>
              </a:rPr>
              <a:t> required to complete another eCAF for the 2026 year.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2000" dirty="0">
              <a:solidFill>
                <a:prstClr val="white"/>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prstClr val="white"/>
                </a:solidFill>
              </a:rPr>
              <a:t>If student selects a unit with a census date before the earliest course census date that was included in their eCAF, the student’s eCAF needs to be updated with the earlier census date or the student will </a:t>
            </a:r>
            <a:r>
              <a:rPr lang="en-AU" sz="2000" u="sng" dirty="0">
                <a:solidFill>
                  <a:prstClr val="white"/>
                </a:solidFill>
              </a:rPr>
              <a:t>not</a:t>
            </a:r>
            <a:r>
              <a:rPr lang="en-AU" sz="2000" dirty="0">
                <a:solidFill>
                  <a:prstClr val="white"/>
                </a:solidFill>
              </a:rPr>
              <a:t> be eligible for the CSP/HELP loan they are requesting.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2000" dirty="0">
              <a:solidFill>
                <a:prstClr val="white"/>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2000" dirty="0">
                <a:solidFill>
                  <a:prstClr val="white"/>
                </a:solidFill>
              </a:rPr>
              <a:t>If a student withdraws from their course of study before their first census date, the eCAF needs to be deleted.</a:t>
            </a:r>
          </a:p>
        </p:txBody>
      </p:sp>
    </p:spTree>
    <p:extLst>
      <p:ext uri="{BB962C8B-B14F-4D97-AF65-F5344CB8AC3E}">
        <p14:creationId xmlns:p14="http://schemas.microsoft.com/office/powerpoint/2010/main" val="92337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43D11-186F-3C29-825D-E8C92849CF00}"/>
              </a:ext>
            </a:extLst>
          </p:cNvPr>
          <p:cNvSpPr txBox="1">
            <a:spLocks/>
          </p:cNvSpPr>
          <p:nvPr/>
        </p:nvSpPr>
        <p:spPr>
          <a:xfrm>
            <a:off x="1389906" y="-90165"/>
            <a:ext cx="6364188" cy="9937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chemeClr val="bg1"/>
                </a:solidFill>
                <a:latin typeface="+mn-lt"/>
                <a:ea typeface="+mj-ea"/>
                <a:cs typeface="+mj-cs"/>
              </a:defRPr>
            </a:lvl1pPr>
          </a:lstStyle>
          <a:p>
            <a:pPr algn="ctr"/>
            <a:r>
              <a:rPr lang="en-AU" b="1" dirty="0"/>
              <a:t>Attendees</a:t>
            </a:r>
          </a:p>
        </p:txBody>
      </p:sp>
      <p:graphicFrame>
        <p:nvGraphicFramePr>
          <p:cNvPr id="4" name="Content Placeholder 3">
            <a:extLst>
              <a:ext uri="{FF2B5EF4-FFF2-40B4-BE49-F238E27FC236}">
                <a16:creationId xmlns:a16="http://schemas.microsoft.com/office/drawing/2014/main" id="{6657AFCE-C851-9B87-CF4B-D42CCDB6AD07}"/>
              </a:ext>
            </a:extLst>
          </p:cNvPr>
          <p:cNvGraphicFramePr>
            <a:graphicFrameLocks noGrp="1"/>
          </p:cNvGraphicFramePr>
          <p:nvPr>
            <p:ph idx="1"/>
            <p:extLst>
              <p:ext uri="{D42A27DB-BD31-4B8C-83A1-F6EECF244321}">
                <p14:modId xmlns:p14="http://schemas.microsoft.com/office/powerpoint/2010/main" val="2565755323"/>
              </p:ext>
            </p:extLst>
          </p:nvPr>
        </p:nvGraphicFramePr>
        <p:xfrm>
          <a:off x="611560" y="701923"/>
          <a:ext cx="8064896" cy="4157174"/>
        </p:xfrm>
        <a:graphic>
          <a:graphicData uri="http://schemas.openxmlformats.org/drawingml/2006/table">
            <a:tbl>
              <a:tblPr firstRow="1" bandRow="1">
                <a:tableStyleId>{5C22544A-7EE6-4342-B048-85BDC9FD1C3A}</a:tableStyleId>
              </a:tblPr>
              <a:tblGrid>
                <a:gridCol w="3495897">
                  <a:extLst>
                    <a:ext uri="{9D8B030D-6E8A-4147-A177-3AD203B41FA5}">
                      <a16:colId xmlns:a16="http://schemas.microsoft.com/office/drawing/2014/main" val="1894437568"/>
                    </a:ext>
                  </a:extLst>
                </a:gridCol>
                <a:gridCol w="4568999">
                  <a:extLst>
                    <a:ext uri="{9D8B030D-6E8A-4147-A177-3AD203B41FA5}">
                      <a16:colId xmlns:a16="http://schemas.microsoft.com/office/drawing/2014/main" val="2884951409"/>
                    </a:ext>
                  </a:extLst>
                </a:gridCol>
              </a:tblGrid>
              <a:tr h="329072">
                <a:tc>
                  <a:txBody>
                    <a:bodyPr/>
                    <a:lstStyle/>
                    <a:p>
                      <a:r>
                        <a:rPr lang="en-AU" sz="1400" dirty="0"/>
                        <a:t>Team</a:t>
                      </a:r>
                    </a:p>
                  </a:txBody>
                  <a:tcPr/>
                </a:tc>
                <a:tc>
                  <a:txBody>
                    <a:bodyPr/>
                    <a:lstStyle/>
                    <a:p>
                      <a:r>
                        <a:rPr lang="en-AU" sz="1400" dirty="0"/>
                        <a:t>Attendees</a:t>
                      </a:r>
                    </a:p>
                  </a:txBody>
                  <a:tcPr/>
                </a:tc>
                <a:extLst>
                  <a:ext uri="{0D108BD9-81ED-4DB2-BD59-A6C34878D82A}">
                    <a16:rowId xmlns:a16="http://schemas.microsoft.com/office/drawing/2014/main" val="2039408103"/>
                  </a:ext>
                </a:extLst>
              </a:tr>
              <a:tr h="431580">
                <a:tc>
                  <a:txBody>
                    <a:bodyPr/>
                    <a:lstStyle/>
                    <a:p>
                      <a:r>
                        <a:rPr lang="en-AU" sz="1200" b="0" dirty="0">
                          <a:latin typeface="+mn-lt"/>
                        </a:rPr>
                        <a:t>Student Engagement Team</a:t>
                      </a:r>
                    </a:p>
                  </a:txBody>
                  <a:tcPr anchor="ctr"/>
                </a:tc>
                <a:tc>
                  <a:txBody>
                    <a:bodyPr/>
                    <a:lstStyle/>
                    <a:p>
                      <a:r>
                        <a:rPr lang="en-AU" sz="1200" b="0" dirty="0">
                          <a:latin typeface="+mn-lt"/>
                        </a:rPr>
                        <a:t>Kellie McInnes, Nicole Ranieri, Stephanie Stockwell, Abbigail Peters, Dylan Parker, Beth Betts, Danni Montesin, Abby Walsh, Michelle Scott, Amy Smith and Carley Adams</a:t>
                      </a:r>
                    </a:p>
                  </a:txBody>
                  <a:tcPr anchor="ctr"/>
                </a:tc>
                <a:extLst>
                  <a:ext uri="{0D108BD9-81ED-4DB2-BD59-A6C34878D82A}">
                    <a16:rowId xmlns:a16="http://schemas.microsoft.com/office/drawing/2014/main" val="405937980"/>
                  </a:ext>
                </a:extLst>
              </a:tr>
              <a:tr h="329072">
                <a:tc>
                  <a:txBody>
                    <a:bodyPr/>
                    <a:lstStyle/>
                    <a:p>
                      <a:r>
                        <a:rPr lang="en-AU" sz="1200" b="0" dirty="0">
                          <a:latin typeface="+mn-lt"/>
                        </a:rPr>
                        <a:t>HELP Policy</a:t>
                      </a:r>
                    </a:p>
                  </a:txBody>
                  <a:tcPr anchor="ctr"/>
                </a:tc>
                <a:tc>
                  <a:txBody>
                    <a:bodyPr/>
                    <a:lstStyle/>
                    <a:p>
                      <a:r>
                        <a:rPr lang="en-AU" sz="1200" b="0" dirty="0">
                          <a:latin typeface="+mn-lt"/>
                        </a:rPr>
                        <a:t>Terry Potter</a:t>
                      </a:r>
                    </a:p>
                  </a:txBody>
                  <a:tcPr anchor="ctr"/>
                </a:tc>
                <a:extLst>
                  <a:ext uri="{0D108BD9-81ED-4DB2-BD59-A6C34878D82A}">
                    <a16:rowId xmlns:a16="http://schemas.microsoft.com/office/drawing/2014/main" val="2477474722"/>
                  </a:ext>
                </a:extLst>
              </a:tr>
              <a:tr h="360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ea typeface="+mn-ea"/>
                          <a:cs typeface="+mn-cs"/>
                        </a:rPr>
                        <a:t>Governance and Funding Branch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ea typeface="+mn-ea"/>
                          <a:cs typeface="+mn-cs"/>
                        </a:rPr>
                        <a:t>Craig Nightingale</a:t>
                      </a:r>
                    </a:p>
                  </a:txBody>
                  <a:tcPr anchor="ctr"/>
                </a:tc>
                <a:extLst>
                  <a:ext uri="{0D108BD9-81ED-4DB2-BD59-A6C34878D82A}">
                    <a16:rowId xmlns:a16="http://schemas.microsoft.com/office/drawing/2014/main" val="2246066401"/>
                  </a:ext>
                </a:extLst>
              </a:tr>
              <a:tr h="272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rPr>
                        <a:t>Program Management Team</a:t>
                      </a:r>
                      <a:endParaRPr lang="en-AU" sz="1200" b="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rPr>
                        <a:t>Tristan </a:t>
                      </a:r>
                      <a:r>
                        <a:rPr lang="en-AU" sz="1200" b="0" kern="1200" dirty="0" err="1">
                          <a:solidFill>
                            <a:schemeClr val="dk1"/>
                          </a:solidFill>
                          <a:latin typeface="+mn-lt"/>
                        </a:rPr>
                        <a:t>Krautz</a:t>
                      </a:r>
                      <a:endParaRPr lang="en-AU" sz="1200" b="0" kern="1200" dirty="0">
                        <a:solidFill>
                          <a:schemeClr val="dk1"/>
                        </a:solidFill>
                        <a:latin typeface="+mn-lt"/>
                        <a:ea typeface="+mn-ea"/>
                        <a:cs typeface="+mn-cs"/>
                      </a:endParaRPr>
                    </a:p>
                  </a:txBody>
                  <a:tcPr anchor="ctr"/>
                </a:tc>
                <a:extLst>
                  <a:ext uri="{0D108BD9-81ED-4DB2-BD59-A6C34878D82A}">
                    <a16:rowId xmlns:a16="http://schemas.microsoft.com/office/drawing/2014/main" val="3060627666"/>
                  </a:ext>
                </a:extLst>
              </a:tr>
              <a:tr h="344986">
                <a:tc>
                  <a:txBody>
                    <a:bodyPr/>
                    <a:lstStyle/>
                    <a:p>
                      <a:r>
                        <a:rPr lang="en-AU" sz="1200" b="0" kern="1200" dirty="0">
                          <a:solidFill>
                            <a:schemeClr val="dk1"/>
                          </a:solidFill>
                          <a:effectLst/>
                          <a:latin typeface="+mn-lt"/>
                          <a:ea typeface="+mn-ea"/>
                          <a:cs typeface="+mn-cs"/>
                        </a:rPr>
                        <a:t>Suburban University Study Hubs </a:t>
                      </a:r>
                      <a:endParaRPr lang="en-AU" sz="1200" b="0" kern="120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ea typeface="+mn-ea"/>
                          <a:cs typeface="+mn-cs"/>
                        </a:rPr>
                        <a:t>Alexandra Scott-Glenn</a:t>
                      </a:r>
                    </a:p>
                  </a:txBody>
                  <a:tcPr anchor="ctr"/>
                </a:tc>
                <a:extLst>
                  <a:ext uri="{0D108BD9-81ED-4DB2-BD59-A6C34878D82A}">
                    <a16:rowId xmlns:a16="http://schemas.microsoft.com/office/drawing/2014/main" val="939597632"/>
                  </a:ext>
                </a:extLst>
              </a:tr>
              <a:tr h="360258">
                <a:tc>
                  <a:txBody>
                    <a:bodyPr/>
                    <a:lstStyle/>
                    <a:p>
                      <a:r>
                        <a:rPr lang="en-AU" sz="1200" b="0" kern="1200" dirty="0">
                          <a:solidFill>
                            <a:schemeClr val="dk1"/>
                          </a:solidFill>
                          <a:effectLst/>
                          <a:latin typeface="+mn-lt"/>
                          <a:ea typeface="+mn-ea"/>
                          <a:cs typeface="+mn-cs"/>
                        </a:rPr>
                        <a:t>Commonwealth Prac Payment (CPP) Program </a:t>
                      </a:r>
                      <a:endParaRPr lang="en-AU" sz="1200" b="0" dirty="0">
                        <a:latin typeface="+mn-lt"/>
                      </a:endParaRPr>
                    </a:p>
                  </a:txBody>
                  <a:tcPr anchor="ctr"/>
                </a:tc>
                <a:tc>
                  <a:txBody>
                    <a:bodyPr/>
                    <a:lstStyle/>
                    <a:p>
                      <a:r>
                        <a:rPr lang="en-AU" sz="1200" b="0" kern="1200" dirty="0">
                          <a:solidFill>
                            <a:schemeClr val="dk1"/>
                          </a:solidFill>
                          <a:effectLst/>
                          <a:latin typeface="+mn-lt"/>
                          <a:ea typeface="+mn-ea"/>
                          <a:cs typeface="+mn-cs"/>
                        </a:rPr>
                        <a:t>Annette </a:t>
                      </a:r>
                      <a:r>
                        <a:rPr lang="en-AU" sz="1200" b="0" kern="1200" dirty="0" err="1">
                          <a:solidFill>
                            <a:schemeClr val="dk1"/>
                          </a:solidFill>
                          <a:effectLst/>
                          <a:latin typeface="+mn-lt"/>
                          <a:ea typeface="+mn-ea"/>
                          <a:cs typeface="+mn-cs"/>
                        </a:rPr>
                        <a:t>Cannell</a:t>
                      </a:r>
                      <a:endParaRPr lang="en-AU" sz="1200" b="0" dirty="0">
                        <a:latin typeface="+mn-lt"/>
                      </a:endParaRPr>
                    </a:p>
                  </a:txBody>
                  <a:tcPr anchor="ctr"/>
                </a:tc>
                <a:extLst>
                  <a:ext uri="{0D108BD9-81ED-4DB2-BD59-A6C34878D82A}">
                    <a16:rowId xmlns:a16="http://schemas.microsoft.com/office/drawing/2014/main" val="448394956"/>
                  </a:ext>
                </a:extLst>
              </a:tr>
              <a:tr h="386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ea typeface="+mn-ea"/>
                          <a:cs typeface="+mn-cs"/>
                        </a:rPr>
                        <a:t>Equity and Support Projects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latin typeface="+mn-lt"/>
                        </a:rPr>
                        <a:t>Tristan </a:t>
                      </a:r>
                      <a:r>
                        <a:rPr lang="en-AU" sz="1200" b="0" dirty="0" err="1">
                          <a:latin typeface="+mn-lt"/>
                        </a:rPr>
                        <a:t>Krautz</a:t>
                      </a:r>
                      <a:endParaRPr lang="en-AU" sz="1200" b="0" dirty="0">
                        <a:latin typeface="+mn-lt"/>
                      </a:endParaRPr>
                    </a:p>
                  </a:txBody>
                  <a:tcPr anchor="ctr"/>
                </a:tc>
                <a:extLst>
                  <a:ext uri="{0D108BD9-81ED-4DB2-BD59-A6C34878D82A}">
                    <a16:rowId xmlns:a16="http://schemas.microsoft.com/office/drawing/2014/main" val="3556034103"/>
                  </a:ext>
                </a:extLst>
              </a:tr>
              <a:tr h="386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ea typeface="+mn-ea"/>
                          <a:cs typeface="+mn-cs"/>
                        </a:rPr>
                        <a:t>Tuition Protection Service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latin typeface="+mn-lt"/>
                        </a:rPr>
                        <a:t>Kate </a:t>
                      </a:r>
                      <a:r>
                        <a:rPr lang="en-AU" sz="1200" b="0" dirty="0" err="1">
                          <a:latin typeface="+mn-lt"/>
                        </a:rPr>
                        <a:t>Tagg</a:t>
                      </a:r>
                      <a:endParaRPr lang="en-AU" sz="1200" b="0" dirty="0">
                        <a:latin typeface="+mn-lt"/>
                      </a:endParaRPr>
                    </a:p>
                  </a:txBody>
                  <a:tcPr anchor="ctr"/>
                </a:tc>
                <a:extLst>
                  <a:ext uri="{0D108BD9-81ED-4DB2-BD59-A6C34878D82A}">
                    <a16:rowId xmlns:a16="http://schemas.microsoft.com/office/drawing/2014/main" val="2275337674"/>
                  </a:ext>
                </a:extLst>
              </a:tr>
              <a:tr h="3862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latin typeface="+mn-lt"/>
                          <a:ea typeface="+mn-ea"/>
                          <a:cs typeface="+mn-cs"/>
                        </a:rPr>
                        <a:t>TCSI Operations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latin typeface="+mn-lt"/>
                        </a:rPr>
                        <a:t>Jenny Li</a:t>
                      </a:r>
                    </a:p>
                  </a:txBody>
                  <a:tcPr anchor="ctr"/>
                </a:tc>
                <a:extLst>
                  <a:ext uri="{0D108BD9-81ED-4DB2-BD59-A6C34878D82A}">
                    <a16:rowId xmlns:a16="http://schemas.microsoft.com/office/drawing/2014/main" val="3471092132"/>
                  </a:ext>
                </a:extLst>
              </a:tr>
              <a:tr h="360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dk1"/>
                          </a:solidFill>
                          <a:effectLst/>
                          <a:latin typeface="+mn-lt"/>
                          <a:ea typeface="+mn-ea"/>
                          <a:cs typeface="+mn-cs"/>
                        </a:rPr>
                        <a:t>HELP Integrity and Superannuation</a:t>
                      </a:r>
                      <a:endParaRPr lang="en-AU" sz="1200" b="0" dirty="0">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dirty="0">
                          <a:latin typeface="+mn-lt"/>
                        </a:rPr>
                        <a:t>Ryan Herbert </a:t>
                      </a:r>
                      <a:endParaRPr lang="en-AU" sz="1200" b="0" dirty="0">
                        <a:highlight>
                          <a:srgbClr val="FFFF00"/>
                        </a:highlight>
                        <a:latin typeface="+mn-lt"/>
                      </a:endParaRPr>
                    </a:p>
                  </a:txBody>
                  <a:tcPr anchor="ctr"/>
                </a:tc>
                <a:extLst>
                  <a:ext uri="{0D108BD9-81ED-4DB2-BD59-A6C34878D82A}">
                    <a16:rowId xmlns:a16="http://schemas.microsoft.com/office/drawing/2014/main" val="2773684439"/>
                  </a:ext>
                </a:extLst>
              </a:tr>
            </a:tbl>
          </a:graphicData>
        </a:graphic>
      </p:graphicFrame>
    </p:spTree>
    <p:extLst>
      <p:ext uri="{BB962C8B-B14F-4D97-AF65-F5344CB8AC3E}">
        <p14:creationId xmlns:p14="http://schemas.microsoft.com/office/powerpoint/2010/main" val="2921240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1335C9-F877-57C5-7D48-8C9B58CA652C}"/>
              </a:ext>
            </a:extLst>
          </p:cNvPr>
          <p:cNvSpPr>
            <a:spLocks noGrp="1"/>
          </p:cNvSpPr>
          <p:nvPr>
            <p:ph type="title"/>
          </p:nvPr>
        </p:nvSpPr>
        <p:spPr>
          <a:xfrm>
            <a:off x="1187624" y="190093"/>
            <a:ext cx="6364188" cy="993775"/>
          </a:xfrm>
        </p:spPr>
        <p:txBody>
          <a:bodyPr/>
          <a:lstStyle/>
          <a:p>
            <a:pPr algn="ctr"/>
            <a:r>
              <a:rPr lang="en-AU" b="1" dirty="0">
                <a:solidFill>
                  <a:schemeClr val="bg1">
                    <a:lumMod val="95000"/>
                  </a:schemeClr>
                </a:solidFill>
              </a:rPr>
              <a:t>eCAF: Further Questions</a:t>
            </a:r>
          </a:p>
        </p:txBody>
      </p:sp>
      <p:sp>
        <p:nvSpPr>
          <p:cNvPr id="2" name="Content Placeholder 1">
            <a:extLst>
              <a:ext uri="{FF2B5EF4-FFF2-40B4-BE49-F238E27FC236}">
                <a16:creationId xmlns:a16="http://schemas.microsoft.com/office/drawing/2014/main" id="{94D0780E-B69C-D42D-28C0-4E9A8759CD17}"/>
              </a:ext>
            </a:extLst>
          </p:cNvPr>
          <p:cNvSpPr>
            <a:spLocks noGrp="1"/>
          </p:cNvSpPr>
          <p:nvPr>
            <p:ph idx="1"/>
          </p:nvPr>
        </p:nvSpPr>
        <p:spPr>
          <a:xfrm>
            <a:off x="323528" y="845940"/>
            <a:ext cx="8496944" cy="648072"/>
          </a:xfrm>
        </p:spPr>
        <p:txBody>
          <a:bodyPr vert="horz" wrap="square" lIns="0" tIns="0" rIns="0" bIns="0" rtlCol="0" anchor="t">
            <a:noAutofit/>
          </a:bodyPr>
          <a:lstStyle/>
          <a:p>
            <a:pPr marL="229870" indent="-229870"/>
            <a:endParaRPr lang="en-AU" sz="1800" dirty="0"/>
          </a:p>
          <a:p>
            <a:pPr marL="229870" indent="-229870"/>
            <a:endParaRPr lang="en-AU" sz="1800" dirty="0"/>
          </a:p>
          <a:p>
            <a:pPr marL="0" indent="0">
              <a:buNone/>
            </a:pPr>
            <a:endParaRPr lang="en-AU" sz="1800" dirty="0"/>
          </a:p>
          <a:p>
            <a:pPr marL="229870" indent="-229870"/>
            <a:endParaRPr lang="en-AU" sz="1800" dirty="0"/>
          </a:p>
        </p:txBody>
      </p:sp>
      <p:sp>
        <p:nvSpPr>
          <p:cNvPr id="5" name="TextBox 4">
            <a:extLst>
              <a:ext uri="{FF2B5EF4-FFF2-40B4-BE49-F238E27FC236}">
                <a16:creationId xmlns:a16="http://schemas.microsoft.com/office/drawing/2014/main" id="{37BA27FC-C750-C169-E801-1B82FDA4519C}"/>
              </a:ext>
            </a:extLst>
          </p:cNvPr>
          <p:cNvSpPr txBox="1"/>
          <p:nvPr/>
        </p:nvSpPr>
        <p:spPr>
          <a:xfrm>
            <a:off x="1770888" y="2281743"/>
            <a:ext cx="5760640" cy="5847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AU" sz="3200" dirty="0">
                <a:solidFill>
                  <a:prstClr val="white"/>
                </a:solidFill>
                <a:hlinkClick r:id="rId2">
                  <a:extLst>
                    <a:ext uri="{A12FA001-AC4F-418D-AE19-62706E023703}">
                      <ahyp:hlinkClr xmlns:ahyp="http://schemas.microsoft.com/office/drawing/2018/hyperlinkcolor" val="tx"/>
                    </a:ext>
                  </a:extLst>
                </a:hlinkClick>
              </a:rPr>
              <a:t>HEenquiries@education.gov.au</a:t>
            </a:r>
            <a:endParaRPr lang="en-AU" sz="3200" dirty="0">
              <a:solidFill>
                <a:prstClr val="white"/>
              </a:solidFill>
            </a:endParaRPr>
          </a:p>
        </p:txBody>
      </p:sp>
    </p:spTree>
    <p:extLst>
      <p:ext uri="{BB962C8B-B14F-4D97-AF65-F5344CB8AC3E}">
        <p14:creationId xmlns:p14="http://schemas.microsoft.com/office/powerpoint/2010/main" val="774876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E38F8B-20DF-6125-70C5-095D27363DDA}"/>
              </a:ext>
            </a:extLst>
          </p:cNvPr>
          <p:cNvSpPr txBox="1">
            <a:spLocks/>
          </p:cNvSpPr>
          <p:nvPr/>
        </p:nvSpPr>
        <p:spPr>
          <a:xfrm>
            <a:off x="827584" y="125859"/>
            <a:ext cx="7704856" cy="4662364"/>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500" kern="1200">
                <a:solidFill>
                  <a:srgbClr val="002D3F"/>
                </a:solidFill>
                <a:latin typeface="+mn-lt"/>
                <a:ea typeface="+mj-ea"/>
                <a:cs typeface="+mj-cs"/>
              </a:defRPr>
            </a:lvl1pPr>
          </a:lstStyle>
          <a:p>
            <a:r>
              <a:rPr lang="en-AU" sz="2800" b="1" dirty="0">
                <a:solidFill>
                  <a:schemeClr val="bg1"/>
                </a:solidFill>
              </a:rPr>
              <a:t>Thank you all for attending </a:t>
            </a:r>
            <a:br>
              <a:rPr lang="en-AU" sz="2800" dirty="0">
                <a:solidFill>
                  <a:schemeClr val="bg1"/>
                </a:solidFill>
              </a:rPr>
            </a:br>
            <a:br>
              <a:rPr lang="en-AU" sz="2800" dirty="0">
                <a:solidFill>
                  <a:schemeClr val="bg1"/>
                </a:solidFill>
              </a:rPr>
            </a:br>
            <a:r>
              <a:rPr lang="en-AU" sz="2800" dirty="0">
                <a:solidFill>
                  <a:schemeClr val="bg1"/>
                </a:solidFill>
              </a:rPr>
              <a:t>For questions or feedback, reach out to us at </a:t>
            </a:r>
            <a:r>
              <a:rPr lang="en-AU" sz="2800" b="1" dirty="0">
                <a:solidFill>
                  <a:schemeClr val="bg1"/>
                </a:solidFill>
                <a:hlinkClick r:id="rId2">
                  <a:extLst>
                    <a:ext uri="{A12FA001-AC4F-418D-AE19-62706E023703}">
                      <ahyp:hlinkClr xmlns:ahyp="http://schemas.microsoft.com/office/drawing/2018/hyperlinkcolor" val="tx"/>
                    </a:ext>
                  </a:extLst>
                </a:hlinkClick>
              </a:rPr>
              <a:t>HEenquiries@education.gov.au</a:t>
            </a:r>
            <a:r>
              <a:rPr lang="en-AU" sz="2800" b="1" dirty="0">
                <a:solidFill>
                  <a:schemeClr val="bg1"/>
                </a:solidFill>
              </a:rPr>
              <a:t> </a:t>
            </a:r>
          </a:p>
          <a:p>
            <a:endParaRPr lang="en-AU" sz="2800" b="1" dirty="0">
              <a:solidFill>
                <a:schemeClr val="bg1"/>
              </a:solidFill>
            </a:endParaRPr>
          </a:p>
          <a:p>
            <a:r>
              <a:rPr lang="en-AU" sz="2800" dirty="0">
                <a:solidFill>
                  <a:schemeClr val="bg1"/>
                </a:solidFill>
              </a:rPr>
              <a:t>Subscribe to the Provider Updates at </a:t>
            </a:r>
            <a:r>
              <a:rPr lang="en-AU" sz="2800" b="1" dirty="0">
                <a:solidFill>
                  <a:schemeClr val="bg1"/>
                </a:solidFill>
                <a:hlinkClick r:id="rId3">
                  <a:extLst>
                    <a:ext uri="{A12FA001-AC4F-418D-AE19-62706E023703}">
                      <ahyp:hlinkClr xmlns:ahyp="http://schemas.microsoft.com/office/drawing/2018/hyperlinkcolor" val="tx"/>
                    </a:ext>
                  </a:extLst>
                </a:hlinkClick>
              </a:rPr>
              <a:t>https://msg.dese.gov.au/subscribe-help-providers</a:t>
            </a:r>
            <a:endParaRPr lang="en-AU" sz="2800" dirty="0">
              <a:solidFill>
                <a:schemeClr val="bg1"/>
              </a:solidFill>
            </a:endParaRPr>
          </a:p>
        </p:txBody>
      </p:sp>
    </p:spTree>
    <p:extLst>
      <p:ext uri="{BB962C8B-B14F-4D97-AF65-F5344CB8AC3E}">
        <p14:creationId xmlns:p14="http://schemas.microsoft.com/office/powerpoint/2010/main" val="179188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7D7DD4-2288-CE23-7690-0F89EF23E615}"/>
              </a:ext>
            </a:extLst>
          </p:cNvPr>
          <p:cNvSpPr>
            <a:spLocks noGrp="1"/>
          </p:cNvSpPr>
          <p:nvPr>
            <p:ph type="title"/>
          </p:nvPr>
        </p:nvSpPr>
        <p:spPr/>
        <p:txBody>
          <a:bodyPr/>
          <a:lstStyle/>
          <a:p>
            <a:endParaRPr lang="en-AU"/>
          </a:p>
        </p:txBody>
      </p:sp>
      <p:graphicFrame>
        <p:nvGraphicFramePr>
          <p:cNvPr id="8" name="Table 7">
            <a:extLst>
              <a:ext uri="{FF2B5EF4-FFF2-40B4-BE49-F238E27FC236}">
                <a16:creationId xmlns:a16="http://schemas.microsoft.com/office/drawing/2014/main" id="{6B7AF488-15F7-5976-0DD7-2905D096F556}"/>
              </a:ext>
            </a:extLst>
          </p:cNvPr>
          <p:cNvGraphicFramePr>
            <a:graphicFrameLocks noGrp="1"/>
          </p:cNvGraphicFramePr>
          <p:nvPr>
            <p:extLst>
              <p:ext uri="{D42A27DB-BD31-4B8C-83A1-F6EECF244321}">
                <p14:modId xmlns:p14="http://schemas.microsoft.com/office/powerpoint/2010/main" val="3611249864"/>
              </p:ext>
            </p:extLst>
          </p:nvPr>
        </p:nvGraphicFramePr>
        <p:xfrm>
          <a:off x="107504" y="109491"/>
          <a:ext cx="8762770" cy="492928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1242448094"/>
                    </a:ext>
                  </a:extLst>
                </a:gridCol>
                <a:gridCol w="1368152">
                  <a:extLst>
                    <a:ext uri="{9D8B030D-6E8A-4147-A177-3AD203B41FA5}">
                      <a16:colId xmlns:a16="http://schemas.microsoft.com/office/drawing/2014/main" val="3367518385"/>
                    </a:ext>
                  </a:extLst>
                </a:gridCol>
                <a:gridCol w="2085348">
                  <a:extLst>
                    <a:ext uri="{9D8B030D-6E8A-4147-A177-3AD203B41FA5}">
                      <a16:colId xmlns:a16="http://schemas.microsoft.com/office/drawing/2014/main" val="1707681258"/>
                    </a:ext>
                  </a:extLst>
                </a:gridCol>
                <a:gridCol w="2163124">
                  <a:extLst>
                    <a:ext uri="{9D8B030D-6E8A-4147-A177-3AD203B41FA5}">
                      <a16:colId xmlns:a16="http://schemas.microsoft.com/office/drawing/2014/main" val="1823190654"/>
                    </a:ext>
                  </a:extLst>
                </a:gridCol>
                <a:gridCol w="2426066">
                  <a:extLst>
                    <a:ext uri="{9D8B030D-6E8A-4147-A177-3AD203B41FA5}">
                      <a16:colId xmlns:a16="http://schemas.microsoft.com/office/drawing/2014/main" val="1298076674"/>
                    </a:ext>
                  </a:extLst>
                </a:gridCol>
              </a:tblGrid>
              <a:tr h="287685">
                <a:tc>
                  <a:txBody>
                    <a:bodyPr/>
                    <a:lstStyle/>
                    <a:p>
                      <a:r>
                        <a:rPr lang="en-AU" sz="1200" dirty="0">
                          <a:latin typeface="+mn-lt"/>
                        </a:rPr>
                        <a:t>Item</a:t>
                      </a:r>
                    </a:p>
                  </a:txBody>
                  <a:tcPr/>
                </a:tc>
                <a:tc>
                  <a:txBody>
                    <a:bodyPr/>
                    <a:lstStyle/>
                    <a:p>
                      <a:r>
                        <a:rPr lang="en-AU" sz="1200">
                          <a:latin typeface="+mn-lt"/>
                        </a:rPr>
                        <a:t>Speaker</a:t>
                      </a:r>
                      <a:endParaRPr lang="en-AU" sz="1200" dirty="0">
                        <a:latin typeface="+mn-lt"/>
                      </a:endParaRPr>
                    </a:p>
                  </a:txBody>
                  <a:tcPr/>
                </a:tc>
                <a:tc>
                  <a:txBody>
                    <a:bodyPr/>
                    <a:lstStyle/>
                    <a:p>
                      <a:r>
                        <a:rPr lang="en-AU" sz="1200">
                          <a:latin typeface="+mn-lt"/>
                        </a:rPr>
                        <a:t>Representing</a:t>
                      </a:r>
                      <a:endParaRPr lang="en-AU" sz="1200" dirty="0">
                        <a:latin typeface="+mn-lt"/>
                      </a:endParaRPr>
                    </a:p>
                  </a:txBody>
                  <a:tcPr/>
                </a:tc>
                <a:tc gridSpan="2">
                  <a:txBody>
                    <a:bodyPr/>
                    <a:lstStyle/>
                    <a:p>
                      <a:r>
                        <a:rPr lang="en-AU" sz="1200" dirty="0">
                          <a:latin typeface="+mn-lt"/>
                        </a:rPr>
                        <a:t>Agenda Item</a:t>
                      </a:r>
                    </a:p>
                  </a:txBody>
                  <a:tcPr/>
                </a:tc>
                <a:tc hMerge="1">
                  <a:txBody>
                    <a:bodyPr/>
                    <a:lstStyle/>
                    <a:p>
                      <a:endParaRPr lang="en-AU"/>
                    </a:p>
                  </a:txBody>
                  <a:tcPr/>
                </a:tc>
                <a:extLst>
                  <a:ext uri="{0D108BD9-81ED-4DB2-BD59-A6C34878D82A}">
                    <a16:rowId xmlns:a16="http://schemas.microsoft.com/office/drawing/2014/main" val="1792238371"/>
                  </a:ext>
                </a:extLst>
              </a:tr>
              <a:tr h="281947">
                <a:tc>
                  <a:txBody>
                    <a:bodyPr/>
                    <a:lstStyle/>
                    <a:p>
                      <a:r>
                        <a:rPr lang="en-AU" sz="1150" b="0" dirty="0">
                          <a:latin typeface="+mn-lt"/>
                        </a:rPr>
                        <a:t>Item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Kellie McInnes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MC</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Welcome, housekeeping and introduction</a:t>
                      </a:r>
                    </a:p>
                  </a:txBody>
                  <a:tcPr/>
                </a:tc>
                <a:tc hMerge="1">
                  <a:txBody>
                    <a:bodyPr/>
                    <a:lstStyle/>
                    <a:p>
                      <a:endParaRPr lang="en-AU"/>
                    </a:p>
                  </a:txBody>
                  <a:tcPr/>
                </a:tc>
                <a:extLst>
                  <a:ext uri="{0D108BD9-81ED-4DB2-BD59-A6C34878D82A}">
                    <a16:rowId xmlns:a16="http://schemas.microsoft.com/office/drawing/2014/main" val="2590566024"/>
                  </a:ext>
                </a:extLst>
              </a:tr>
              <a:tr h="270762">
                <a:tc gridSpan="5">
                  <a:txBody>
                    <a:bodyPr/>
                    <a:lstStyle/>
                    <a:p>
                      <a:pPr algn="ctr"/>
                      <a:r>
                        <a:rPr lang="en-AU" sz="1200" b="1" u="none" dirty="0">
                          <a:latin typeface="+mn-lt"/>
                        </a:rPr>
                        <a:t>Policy updates</a:t>
                      </a:r>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951446196"/>
                  </a:ext>
                </a:extLst>
              </a:tr>
              <a:tr h="270762">
                <a:tc>
                  <a:txBody>
                    <a:bodyPr/>
                    <a:lstStyle/>
                    <a:p>
                      <a:r>
                        <a:rPr lang="en-AU" sz="1150" b="0" dirty="0">
                          <a:latin typeface="+mn-lt"/>
                        </a:rPr>
                        <a:t>Item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Terry Potter</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150" b="0">
                          <a:latin typeface="+mn-lt"/>
                        </a:rPr>
                        <a:t> HELP Policy Team</a:t>
                      </a:r>
                      <a:endParaRPr lang="en-AU" sz="1150" b="0" kern="1200" dirty="0">
                        <a:solidFill>
                          <a:schemeClr val="dk1"/>
                        </a:solidFill>
                        <a:latin typeface="+mn-lt"/>
                        <a:ea typeface="+mn-ea"/>
                        <a:cs typeface="+mn-cs"/>
                      </a:endParaRPr>
                    </a:p>
                  </a:txBody>
                  <a:tcPr marL="68580" marR="68580" marT="0" marB="0"/>
                </a:tc>
                <a:tc gridSpan="2">
                  <a:txBody>
                    <a:bodyPr/>
                    <a:lstStyle/>
                    <a:p>
                      <a:pPr marL="171450" lvl="0" indent="-171450">
                        <a:buFont typeface="Arial" panose="020B0604020202020204" pitchFamily="34" charset="0"/>
                        <a:buChar char="•"/>
                      </a:pPr>
                      <a:r>
                        <a:rPr lang="en-AU" sz="1150" kern="1200" dirty="0">
                          <a:solidFill>
                            <a:schemeClr val="dk1"/>
                          </a:solidFill>
                          <a:effectLst/>
                          <a:latin typeface="+mn-lt"/>
                          <a:ea typeface="+mn-ea"/>
                          <a:cs typeface="+mn-cs"/>
                        </a:rPr>
                        <a:t>Update on the Universities Accord (Student Support and Other Measures) Bill 2024</a:t>
                      </a:r>
                    </a:p>
                    <a:p>
                      <a:pPr marL="171450" lvl="0" indent="-171450">
                        <a:buFont typeface="Arial" panose="020B0604020202020204" pitchFamily="34" charset="0"/>
                        <a:buChar char="•"/>
                      </a:pPr>
                      <a:r>
                        <a:rPr lang="en-AU" sz="1150" kern="1200" dirty="0">
                          <a:solidFill>
                            <a:schemeClr val="dk1"/>
                          </a:solidFill>
                          <a:effectLst/>
                          <a:latin typeface="+mn-lt"/>
                          <a:ea typeface="+mn-ea"/>
                          <a:cs typeface="+mn-cs"/>
                        </a:rPr>
                        <a:t>Marginal HELP Repayments and 20% debt reduction announcements</a:t>
                      </a:r>
                    </a:p>
                  </a:txBody>
                  <a:tcPr/>
                </a:tc>
                <a:tc hMerge="1">
                  <a:txBody>
                    <a:bodyPr/>
                    <a:lstStyle/>
                    <a:p>
                      <a:endParaRPr lang="en-AU"/>
                    </a:p>
                  </a:txBody>
                  <a:tcPr/>
                </a:tc>
                <a:extLst>
                  <a:ext uri="{0D108BD9-81ED-4DB2-BD59-A6C34878D82A}">
                    <a16:rowId xmlns:a16="http://schemas.microsoft.com/office/drawing/2014/main" val="3143428996"/>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3</a:t>
                      </a:r>
                    </a:p>
                    <a:p>
                      <a:endParaRPr lang="en-AU" sz="11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Annette </a:t>
                      </a:r>
                      <a:r>
                        <a:rPr lang="en-AU" sz="1150" b="0" dirty="0" err="1">
                          <a:latin typeface="+mn-lt"/>
                        </a:rPr>
                        <a:t>Cannell</a:t>
                      </a:r>
                      <a:endParaRPr lang="en-AU" sz="11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dirty="0">
                          <a:solidFill>
                            <a:schemeClr val="dk1"/>
                          </a:solidFill>
                          <a:effectLst/>
                          <a:latin typeface="+mn-lt"/>
                          <a:ea typeface="+mn-ea"/>
                          <a:cs typeface="+mn-cs"/>
                        </a:rPr>
                        <a:t>Industry Linkage and Advanced Apprenticeships Team</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u="none" strike="noStrike" kern="1200" dirty="0">
                          <a:solidFill>
                            <a:schemeClr val="tx1"/>
                          </a:solidFill>
                          <a:effectLst/>
                          <a:latin typeface="+mn-lt"/>
                          <a:ea typeface="+mn-ea"/>
                          <a:cs typeface="+mn-cs"/>
                        </a:rPr>
                        <a:t>Commonwealth Prac Payment</a:t>
                      </a:r>
                      <a:r>
                        <a:rPr lang="en-AU" sz="1150" b="0" i="0" u="none" kern="1200" dirty="0">
                          <a:solidFill>
                            <a:schemeClr val="tx1"/>
                          </a:solidFill>
                          <a:effectLst/>
                          <a:latin typeface="+mn-lt"/>
                          <a:ea typeface="+mn-ea"/>
                          <a:cs typeface="+mn-cs"/>
                        </a:rPr>
                        <a:t> (CPP)</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1526455671"/>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4</a:t>
                      </a:r>
                    </a:p>
                    <a:p>
                      <a:endParaRPr lang="en-AU" sz="11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Craig Nightingale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Workforce Programs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kern="1200" dirty="0">
                          <a:solidFill>
                            <a:schemeClr val="dk1"/>
                          </a:solidFill>
                          <a:effectLst/>
                          <a:latin typeface="+mn-lt"/>
                          <a:ea typeface="+mn-ea"/>
                          <a:cs typeface="+mn-cs"/>
                        </a:rPr>
                        <a:t>FEE-FREE Uni Ready courses</a:t>
                      </a:r>
                      <a:endParaRPr lang="en-AU" sz="115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3314902597"/>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Alexandra Scott-Glenn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Suburban University Study Hubs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Suburban University Study Hubs update</a:t>
                      </a:r>
                    </a:p>
                  </a:txBody>
                  <a:tcPr/>
                </a:tc>
                <a:tc hMerge="1">
                  <a:txBody>
                    <a:bodyPr/>
                    <a:lstStyle/>
                    <a:p>
                      <a:endParaRPr lang="en-AU"/>
                    </a:p>
                  </a:txBody>
                  <a:tcPr/>
                </a:tc>
                <a:extLst>
                  <a:ext uri="{0D108BD9-81ED-4DB2-BD59-A6C34878D82A}">
                    <a16:rowId xmlns:a16="http://schemas.microsoft.com/office/drawing/2014/main" val="2071017969"/>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Tristan </a:t>
                      </a:r>
                      <a:r>
                        <a:rPr lang="en-AU" sz="1150" b="0" kern="1200" dirty="0" err="1">
                          <a:solidFill>
                            <a:schemeClr val="dk1"/>
                          </a:solidFill>
                          <a:latin typeface="+mn-lt"/>
                          <a:ea typeface="+mn-ea"/>
                          <a:cs typeface="+mn-cs"/>
                        </a:rPr>
                        <a:t>Krautz</a:t>
                      </a:r>
                      <a:endParaRPr lang="en-AU" sz="1150" b="0" kern="120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Equity and Support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Support for Students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633102682"/>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Kate </a:t>
                      </a:r>
                      <a:r>
                        <a:rPr lang="en-AU" sz="1150" b="0" kern="1200" dirty="0" err="1">
                          <a:solidFill>
                            <a:schemeClr val="dk1"/>
                          </a:solidFill>
                          <a:latin typeface="+mn-lt"/>
                          <a:ea typeface="+mn-ea"/>
                          <a:cs typeface="+mn-cs"/>
                        </a:rPr>
                        <a:t>Tagg</a:t>
                      </a:r>
                      <a:endParaRPr lang="en-AU" sz="1150" b="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u="none" kern="1200" dirty="0">
                          <a:solidFill>
                            <a:schemeClr val="dk1"/>
                          </a:solidFill>
                          <a:effectLst/>
                          <a:latin typeface="+mn-lt"/>
                          <a:ea typeface="+mn-ea"/>
                          <a:cs typeface="+mn-cs"/>
                        </a:rPr>
                        <a:t>Tuition Protection Service </a:t>
                      </a:r>
                      <a:endParaRPr lang="en-AU" sz="1150" b="0" u="none"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dirty="0">
                          <a:solidFill>
                            <a:schemeClr val="dk1"/>
                          </a:solidFill>
                          <a:effectLst/>
                          <a:latin typeface="+mn-lt"/>
                          <a:ea typeface="+mn-ea"/>
                          <a:cs typeface="+mn-cs"/>
                        </a:rPr>
                        <a:t>2024 HELP Tuition Protection Service Levy invoice </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796340198"/>
                  </a:ext>
                </a:extLst>
              </a:tr>
              <a:tr h="2707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Jenny Li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kern="1200" dirty="0">
                          <a:solidFill>
                            <a:schemeClr val="dk1"/>
                          </a:solidFill>
                          <a:effectLst/>
                          <a:latin typeface="+mn-lt"/>
                          <a:ea typeface="+mn-ea"/>
                          <a:cs typeface="+mn-cs"/>
                        </a:rPr>
                        <a:t>TCSI Operations</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i="0" u="none" strike="noStrike" kern="1200" dirty="0">
                          <a:solidFill>
                            <a:schemeClr val="dk1"/>
                          </a:solidFill>
                          <a:effectLst/>
                          <a:latin typeface="+mn-lt"/>
                          <a:ea typeface="+mn-ea"/>
                          <a:cs typeface="+mn-cs"/>
                        </a:rPr>
                        <a:t>Ministerial Notice – HEP Provider 2025 report requirements</a:t>
                      </a:r>
                      <a:r>
                        <a:rPr lang="en-AU" sz="1150" b="0" i="0" kern="1200" dirty="0">
                          <a:solidFill>
                            <a:schemeClr val="dk1"/>
                          </a:solidFill>
                          <a:effectLst/>
                          <a:latin typeface="+mn-lt"/>
                          <a:ea typeface="+mn-ea"/>
                          <a:cs typeface="+mn-cs"/>
                        </a:rPr>
                        <a:t> </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1436198039"/>
                  </a:ext>
                </a:extLst>
              </a:tr>
              <a:tr h="609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Item 9</a:t>
                      </a:r>
                    </a:p>
                    <a:p>
                      <a:endParaRPr lang="en-AU" sz="115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Nicole Ranieri</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kern="1200" dirty="0">
                          <a:solidFill>
                            <a:schemeClr val="dk1"/>
                          </a:solidFill>
                          <a:latin typeface="+mn-lt"/>
                          <a:ea typeface="+mn-ea"/>
                          <a:cs typeface="+mn-cs"/>
                        </a:rPr>
                        <a:t>Beth Betts</a:t>
                      </a:r>
                      <a:endParaRPr lang="en-AU" dirty="0"/>
                    </a:p>
                  </a:txBody>
                  <a:tcPr/>
                </a:tc>
                <a:tc>
                  <a:txBody>
                    <a:bodyPr/>
                    <a:lstStyle/>
                    <a:p>
                      <a:r>
                        <a:rPr lang="en-AU" sz="1150" b="0" dirty="0">
                          <a:latin typeface="+mn-lt"/>
                        </a:rPr>
                        <a:t>Student Engagement Team</a:t>
                      </a:r>
                      <a:endParaRPr lang="en-AU" sz="1150" b="0" kern="1200" dirty="0">
                        <a:solidFill>
                          <a:schemeClr val="dk1"/>
                        </a:solidFill>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50" b="0" kern="1200" dirty="0">
                          <a:solidFill>
                            <a:schemeClr val="dk1"/>
                          </a:solidFill>
                          <a:latin typeface="+mn-lt"/>
                          <a:ea typeface="+mn-ea"/>
                          <a:cs typeface="+mn-cs"/>
                        </a:rPr>
                        <a:t>2025 publications</a:t>
                      </a:r>
                    </a:p>
                  </a:txBody>
                  <a:tcPr/>
                </a:tc>
                <a:tc>
                  <a:txBody>
                    <a:bodyPr/>
                    <a:lstStyle/>
                    <a:p>
                      <a:pPr marL="171450" indent="-171450">
                        <a:buFont typeface="Arial" panose="020B0604020202020204" pitchFamily="34" charset="0"/>
                        <a:buChar char="•"/>
                      </a:pPr>
                      <a:r>
                        <a:rPr lang="en-AU" sz="1150" b="0" dirty="0">
                          <a:latin typeface="+mn-lt"/>
                        </a:rPr>
                        <a:t>2025 eCAFs</a:t>
                      </a:r>
                    </a:p>
                    <a:p>
                      <a:pPr marL="171450" indent="-171450">
                        <a:buFont typeface="Arial" panose="020B0604020202020204" pitchFamily="34" charset="0"/>
                        <a:buChar char="•"/>
                      </a:pPr>
                      <a:r>
                        <a:rPr lang="en-AU" sz="1150" b="0" dirty="0">
                          <a:latin typeface="+mn-lt"/>
                        </a:rPr>
                        <a:t>Census Dates</a:t>
                      </a:r>
                    </a:p>
                    <a:p>
                      <a:pPr marL="171450" indent="-171450">
                        <a:buFont typeface="Arial" panose="020B0604020202020204" pitchFamily="34" charset="0"/>
                        <a:buChar char="•"/>
                      </a:pPr>
                      <a:r>
                        <a:rPr lang="en-AU" sz="1150" b="0" dirty="0">
                          <a:latin typeface="+mn-lt"/>
                        </a:rPr>
                        <a:t>Deferral/Withdrawal</a:t>
                      </a:r>
                    </a:p>
                  </a:txBody>
                  <a:tcPr/>
                </a:tc>
                <a:extLst>
                  <a:ext uri="{0D108BD9-81ED-4DB2-BD59-A6C34878D82A}">
                    <a16:rowId xmlns:a16="http://schemas.microsoft.com/office/drawing/2014/main" val="2834829120"/>
                  </a:ext>
                </a:extLst>
              </a:tr>
              <a:tr h="270762">
                <a:tc>
                  <a:txBody>
                    <a:bodyPr/>
                    <a:lstStyle/>
                    <a:p>
                      <a:r>
                        <a:rPr lang="en-AU" sz="1150" b="0" dirty="0">
                          <a:latin typeface="+mn-lt"/>
                        </a:rPr>
                        <a:t>Item 9</a:t>
                      </a:r>
                    </a:p>
                  </a:txBody>
                  <a:tcPr/>
                </a:tc>
                <a:tc>
                  <a:txBody>
                    <a:bodyPr/>
                    <a:lstStyle/>
                    <a:p>
                      <a:r>
                        <a:rPr lang="en-AU" sz="1150" b="0" kern="1200">
                          <a:solidFill>
                            <a:schemeClr val="dk1"/>
                          </a:solidFill>
                          <a:latin typeface="+mn-lt"/>
                          <a:ea typeface="+mn-ea"/>
                          <a:cs typeface="+mn-cs"/>
                        </a:rPr>
                        <a:t>Kellie McInnes</a:t>
                      </a:r>
                      <a:endParaRPr lang="en-A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MC</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a:latin typeface="+mn-lt"/>
                        </a:rPr>
                        <a:t>Other business and Q&amp;A</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4124502292"/>
                  </a:ext>
                </a:extLst>
              </a:tr>
              <a:tr h="270762">
                <a:tc>
                  <a:txBody>
                    <a:bodyPr/>
                    <a:lstStyle/>
                    <a:p>
                      <a:r>
                        <a:rPr lang="en-AU" sz="1150" b="0" dirty="0">
                          <a:latin typeface="+mn-lt"/>
                        </a:rPr>
                        <a:t>Item 10</a:t>
                      </a:r>
                    </a:p>
                  </a:txBody>
                  <a:tcPr/>
                </a:tc>
                <a:tc>
                  <a:txBody>
                    <a:bodyPr/>
                    <a:lstStyle/>
                    <a:p>
                      <a:r>
                        <a:rPr lang="en-AU" sz="1150" b="0" kern="1200" dirty="0">
                          <a:solidFill>
                            <a:schemeClr val="dk1"/>
                          </a:solidFill>
                          <a:latin typeface="+mn-lt"/>
                          <a:ea typeface="+mn-ea"/>
                          <a:cs typeface="+mn-cs"/>
                        </a:rPr>
                        <a:t>Kellie McInnes</a:t>
                      </a:r>
                      <a:endParaRPr lang="en-A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MC</a:t>
                      </a:r>
                      <a:endParaRPr lang="en-AU" sz="1150" b="0" kern="1200" dirty="0">
                        <a:solidFill>
                          <a:schemeClr val="dk1"/>
                        </a:solidFill>
                        <a:latin typeface="+mn-lt"/>
                        <a:ea typeface="+mn-ea"/>
                        <a:cs typeface="+mn-cs"/>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50" b="0" dirty="0">
                          <a:latin typeface="+mn-lt"/>
                        </a:rPr>
                        <a:t>Meeting close and wrap-up</a:t>
                      </a:r>
                      <a:endParaRPr lang="en-AU" sz="1150" b="0" kern="1200" dirty="0">
                        <a:solidFill>
                          <a:schemeClr val="dk1"/>
                        </a:solidFill>
                        <a:latin typeface="+mn-lt"/>
                        <a:ea typeface="+mn-ea"/>
                        <a:cs typeface="+mn-cs"/>
                      </a:endParaRPr>
                    </a:p>
                  </a:txBody>
                  <a:tcPr/>
                </a:tc>
                <a:tc hMerge="1">
                  <a:txBody>
                    <a:bodyPr/>
                    <a:lstStyle/>
                    <a:p>
                      <a:endParaRPr lang="en-AU"/>
                    </a:p>
                  </a:txBody>
                  <a:tcPr/>
                </a:tc>
                <a:extLst>
                  <a:ext uri="{0D108BD9-81ED-4DB2-BD59-A6C34878D82A}">
                    <a16:rowId xmlns:a16="http://schemas.microsoft.com/office/drawing/2014/main" val="2457628040"/>
                  </a:ext>
                </a:extLst>
              </a:tr>
            </a:tbl>
          </a:graphicData>
        </a:graphic>
      </p:graphicFrame>
    </p:spTree>
    <p:extLst>
      <p:ext uri="{BB962C8B-B14F-4D97-AF65-F5344CB8AC3E}">
        <p14:creationId xmlns:p14="http://schemas.microsoft.com/office/powerpoint/2010/main" val="420733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FC6569-E3C7-3501-7BFC-5656E27DD66A}"/>
              </a:ext>
            </a:extLst>
          </p:cNvPr>
          <p:cNvSpPr>
            <a:spLocks noGrp="1"/>
          </p:cNvSpPr>
          <p:nvPr>
            <p:ph type="title"/>
          </p:nvPr>
        </p:nvSpPr>
        <p:spPr/>
        <p:txBody>
          <a:bodyPr/>
          <a:lstStyle/>
          <a:p>
            <a:r>
              <a:rPr lang="en-AU" dirty="0"/>
              <a:t>Higher Education Loan Program changes</a:t>
            </a:r>
          </a:p>
        </p:txBody>
      </p:sp>
      <p:sp>
        <p:nvSpPr>
          <p:cNvPr id="2" name="TextBox 1">
            <a:extLst>
              <a:ext uri="{FF2B5EF4-FFF2-40B4-BE49-F238E27FC236}">
                <a16:creationId xmlns:a16="http://schemas.microsoft.com/office/drawing/2014/main" id="{C690218F-FC83-990C-8305-9564B9E49F89}"/>
              </a:ext>
            </a:extLst>
          </p:cNvPr>
          <p:cNvSpPr txBox="1"/>
          <p:nvPr/>
        </p:nvSpPr>
        <p:spPr>
          <a:xfrm>
            <a:off x="990599" y="1066800"/>
            <a:ext cx="7266709" cy="3385542"/>
          </a:xfrm>
          <a:prstGeom prst="rect">
            <a:avLst/>
          </a:prstGeom>
          <a:noFill/>
        </p:spPr>
        <p:txBody>
          <a:bodyPr wrap="square" lIns="91440" tIns="45720" rIns="91440" bIns="45720" rtlCol="0" anchor="t">
            <a:spAutoFit/>
          </a:bodyPr>
          <a:lstStyle/>
          <a:p>
            <a:pPr marL="342900" lvl="0" indent="-342900">
              <a:buFont typeface="Symbol" panose="05050102010706020507" pitchFamily="18" charset="2"/>
              <a:buChar char=""/>
            </a:pPr>
            <a:r>
              <a:rPr lang="en-AU" sz="1400" dirty="0">
                <a:latin typeface="Calibri"/>
                <a:ea typeface="Times New Roman" panose="02020603050405020304" pitchFamily="18" charset="0"/>
                <a:cs typeface="Calibri"/>
              </a:rPr>
              <a:t>On 2 and 3 November 2024, t</a:t>
            </a:r>
            <a:r>
              <a:rPr lang="en-AU" sz="1400" dirty="0">
                <a:effectLst/>
                <a:latin typeface="Calibri"/>
                <a:ea typeface="Times New Roman" panose="02020603050405020304" pitchFamily="18" charset="0"/>
                <a:cs typeface="Calibri"/>
              </a:rPr>
              <a:t>he Australian Government announced more changes to make </a:t>
            </a:r>
            <a:r>
              <a:rPr lang="en-AU" sz="1400" dirty="0">
                <a:latin typeface="Calibri"/>
                <a:ea typeface="Times New Roman" panose="02020603050405020304" pitchFamily="18" charset="0"/>
                <a:cs typeface="Calibri"/>
              </a:rPr>
              <a:t>the Higher Education Loan Program (HELP) system and other </a:t>
            </a:r>
            <a:r>
              <a:rPr lang="en-AU" sz="1400" dirty="0">
                <a:effectLst/>
                <a:latin typeface="Calibri"/>
                <a:ea typeface="Times New Roman" panose="02020603050405020304" pitchFamily="18" charset="0"/>
                <a:cs typeface="Calibri"/>
              </a:rPr>
              <a:t>income contingent student loan systems fairer. </a:t>
            </a:r>
            <a:endParaRPr lang="en-US" sz="1400" dirty="0">
              <a:effectLst/>
              <a:latin typeface="Calibri"/>
              <a:ea typeface="Times New Roman" panose="02020603050405020304" pitchFamily="18" charset="0"/>
              <a:cs typeface="Calibri"/>
            </a:endParaRPr>
          </a:p>
          <a:p>
            <a:pPr marL="342900" lvl="0" indent="-342900">
              <a:buFont typeface="Symbol" panose="05050102010706020507" pitchFamily="18" charset="2"/>
              <a:buChar char=""/>
            </a:pPr>
            <a:endParaRPr lang="en-US" sz="1400" dirty="0">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From 1 July 2025, the minimum repayment threshold will change from $54,435 in 2024-25 to $67,000 in 2025-26.</a:t>
            </a:r>
          </a:p>
          <a:p>
            <a:pPr marL="342900" lvl="0" indent="-342900">
              <a:buFont typeface="Symbol" panose="05050102010706020507" pitchFamily="18" charset="2"/>
              <a:buChar char=""/>
            </a:pPr>
            <a:endParaRPr lang="en-US" sz="1400" dirty="0">
              <a:effectLst/>
              <a:latin typeface="Calibri" panose="020F0502020204030204" pitchFamily="34" charset="0"/>
              <a:ea typeface="Times New Roman" panose="02020603050405020304" pitchFamily="18" charset="0"/>
            </a:endParaRPr>
          </a:p>
          <a:p>
            <a:pPr marL="342900" indent="-342900">
              <a:buFont typeface="Symbol" panose="05050102010706020507" pitchFamily="18" charset="2"/>
              <a:buChar char=""/>
            </a:pPr>
            <a:r>
              <a:rPr lang="en-US" sz="1400" dirty="0">
                <a:effectLst/>
                <a:latin typeface="Calibri"/>
                <a:ea typeface="Times New Roman" panose="02020603050405020304" pitchFamily="18" charset="0"/>
                <a:cs typeface="Calibri"/>
              </a:rPr>
              <a:t> A new marginal repayment system will be introduced, so that compulsory student loan repayments will be calculated on just the income above the new $67,000 threshold, rather than having it based on total annual income.</a:t>
            </a:r>
            <a:endParaRPr lang="en-US" sz="1400" dirty="0">
              <a:latin typeface="Calibri"/>
              <a:ea typeface="Times New Roman" panose="02020603050405020304" pitchFamily="18" charset="0"/>
              <a:cs typeface="Calibri"/>
            </a:endParaRPr>
          </a:p>
          <a:p>
            <a:pPr marL="342900" indent="-342900">
              <a:buFont typeface="Symbol" panose="05050102010706020507" pitchFamily="18" charset="2"/>
              <a:buChar char=""/>
            </a:pPr>
            <a:endParaRPr lang="en-US" sz="1400" dirty="0">
              <a:latin typeface="Calibri"/>
              <a:ea typeface="Times New Roman" panose="02020603050405020304" pitchFamily="18" charset="0"/>
              <a:cs typeface="Calibri"/>
            </a:endParaRPr>
          </a:p>
          <a:p>
            <a:pPr marL="342900" lvl="0" indent="-342900">
              <a:buFont typeface="Symbol" panose="05050102010706020507" pitchFamily="18" charset="2"/>
              <a:buChar char=""/>
            </a:pPr>
            <a:r>
              <a:rPr lang="en-US" sz="1400" dirty="0">
                <a:effectLst/>
                <a:latin typeface="Calibri"/>
                <a:ea typeface="Times New Roman" panose="02020603050405020304" pitchFamily="18" charset="0"/>
                <a:cs typeface="Calibri"/>
              </a:rPr>
              <a:t>On 1 June 2025, all current Higher Education Loan Program (HELP) debt and other student loan debt </a:t>
            </a:r>
            <a:r>
              <a:rPr lang="en-US" sz="1400" dirty="0">
                <a:latin typeface="Calibri"/>
                <a:ea typeface="Times New Roman" panose="02020603050405020304" pitchFamily="18" charset="0"/>
                <a:cs typeface="Calibri"/>
              </a:rPr>
              <a:t>will be reduced by</a:t>
            </a:r>
            <a:r>
              <a:rPr lang="en-US" sz="1400" dirty="0">
                <a:effectLst/>
                <a:latin typeface="Calibri"/>
                <a:ea typeface="Times New Roman" panose="02020603050405020304" pitchFamily="18" charset="0"/>
                <a:cs typeface="Calibri"/>
              </a:rPr>
              <a:t> 2</a:t>
            </a:r>
            <a:r>
              <a:rPr lang="en-US" sz="1400" dirty="0">
                <a:latin typeface="Calibri"/>
                <a:ea typeface="Calibri"/>
                <a:cs typeface="Calibri"/>
              </a:rPr>
              <a:t>0</a:t>
            </a:r>
            <a:r>
              <a:rPr lang="en-US" sz="1400" dirty="0">
                <a:effectLst/>
                <a:latin typeface="Calibri"/>
                <a:ea typeface="Times New Roman" panose="02020603050405020304" pitchFamily="18" charset="0"/>
                <a:cs typeface="Calibri"/>
              </a:rPr>
              <a:t>%.</a:t>
            </a:r>
            <a:r>
              <a:rPr lang="en-US" sz="1400" dirty="0">
                <a:latin typeface="Calibri"/>
                <a:ea typeface="Times New Roman" panose="02020603050405020304" pitchFamily="18" charset="0"/>
                <a:cs typeface="Calibri"/>
              </a:rPr>
              <a:t> </a:t>
            </a:r>
            <a:r>
              <a:rPr lang="en-US" sz="1400" dirty="0">
                <a:effectLst/>
                <a:latin typeface="Calibri"/>
                <a:ea typeface="Calibri"/>
                <a:cs typeface="Calibri"/>
              </a:rPr>
              <a:t>This </a:t>
            </a:r>
            <a:r>
              <a:rPr lang="en-US" sz="1400" dirty="0">
                <a:latin typeface="Calibri"/>
                <a:ea typeface="Calibri"/>
                <a:cs typeface="Calibri"/>
              </a:rPr>
              <a:t>change will apply to balances as at 1 June 2025 and will occur </a:t>
            </a:r>
            <a:r>
              <a:rPr lang="en-US" sz="1400" dirty="0">
                <a:effectLst/>
                <a:latin typeface="Calibri"/>
                <a:ea typeface="Calibri"/>
                <a:cs typeface="Calibri"/>
              </a:rPr>
              <a:t>before </a:t>
            </a:r>
            <a:r>
              <a:rPr lang="en-US" sz="1400" dirty="0">
                <a:latin typeface="Calibri"/>
                <a:ea typeface="Calibri"/>
                <a:cs typeface="Calibri"/>
              </a:rPr>
              <a:t>debts are indexed. </a:t>
            </a:r>
            <a:endParaRPr lang="en-US">
              <a:ea typeface="Calibri"/>
              <a:cs typeface="Calibri"/>
            </a:endParaRPr>
          </a:p>
          <a:p>
            <a:endParaRPr lang="en-AU" dirty="0">
              <a:latin typeface="Calibri" panose="020F0502020204030204" pitchFamily="34" charset="0"/>
              <a:ea typeface="Calibri" panose="020F0502020204030204"/>
              <a:cs typeface="Calibri" panose="020F0502020204030204" pitchFamily="34" charset="0"/>
            </a:endParaRPr>
          </a:p>
        </p:txBody>
      </p:sp>
    </p:spTree>
    <p:extLst>
      <p:ext uri="{BB962C8B-B14F-4D97-AF65-F5344CB8AC3E}">
        <p14:creationId xmlns:p14="http://schemas.microsoft.com/office/powerpoint/2010/main" val="60735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5A6ADF-E0EA-5363-3383-11D30BF00223}"/>
              </a:ext>
            </a:extLst>
          </p:cNvPr>
          <p:cNvSpPr/>
          <p:nvPr/>
        </p:nvSpPr>
        <p:spPr>
          <a:xfrm>
            <a:off x="6342830" y="1826031"/>
            <a:ext cx="2571600"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FFC6569-E3C7-3501-7BFC-5656E27DD66A}"/>
              </a:ext>
            </a:extLst>
          </p:cNvPr>
          <p:cNvSpPr>
            <a:spLocks noGrp="1"/>
          </p:cNvSpPr>
          <p:nvPr>
            <p:ph type="title"/>
          </p:nvPr>
        </p:nvSpPr>
        <p:spPr>
          <a:xfrm>
            <a:off x="1356024" y="341883"/>
            <a:ext cx="6364188" cy="993775"/>
          </a:xfrm>
        </p:spPr>
        <p:txBody>
          <a:bodyPr/>
          <a:lstStyle/>
          <a:p>
            <a:pPr algn="ctr"/>
            <a:r>
              <a:rPr lang="en-AU" b="1" dirty="0"/>
              <a:t>Introduction of the Universities Accord (Student Support and Other Measures) Bill</a:t>
            </a:r>
          </a:p>
        </p:txBody>
      </p:sp>
      <p:sp>
        <p:nvSpPr>
          <p:cNvPr id="2" name="TextBox 1">
            <a:extLst>
              <a:ext uri="{FF2B5EF4-FFF2-40B4-BE49-F238E27FC236}">
                <a16:creationId xmlns:a16="http://schemas.microsoft.com/office/drawing/2014/main" id="{8139AF93-764C-719B-2379-72FA6E8CCADE}"/>
              </a:ext>
            </a:extLst>
          </p:cNvPr>
          <p:cNvSpPr txBox="1"/>
          <p:nvPr/>
        </p:nvSpPr>
        <p:spPr>
          <a:xfrm>
            <a:off x="611560" y="1566019"/>
            <a:ext cx="547260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rPr>
              <a:t>The Bill includes five measures: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1" i="0" u="none" strike="noStrike" kern="1200" cap="none" spc="0" normalizeH="0" baseline="0" noProof="0" dirty="0">
                <a:ln>
                  <a:noFill/>
                </a:ln>
                <a:solidFill>
                  <a:srgbClr val="47BFAF">
                    <a:lumMod val="60000"/>
                    <a:lumOff val="40000"/>
                  </a:srgbClr>
                </a:solidFill>
                <a:effectLst/>
                <a:uLnTx/>
                <a:uFillTx/>
                <a:ea typeface="Times New Roman" panose="02020603050405020304" pitchFamily="18" charset="0"/>
                <a:cs typeface="Aptos" panose="020B0004020202020204" pitchFamily="34" charset="0"/>
              </a:rPr>
              <a:t>HELP indexation 2024-25 Budget measure</a:t>
            </a:r>
            <a:endParaRPr kumimoji="0" lang="en-AU" sz="2000" b="1" i="0" u="none" strike="noStrike" kern="1200" cap="none" spc="0" normalizeH="0" baseline="0" noProof="0" dirty="0">
              <a:ln>
                <a:noFill/>
              </a:ln>
              <a:solidFill>
                <a:srgbClr val="47BFAF">
                  <a:lumMod val="60000"/>
                  <a:lumOff val="40000"/>
                </a:srgbClr>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Commonwealth Prac Payment 2024-25 Budget measure</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Student Services and Amenities Fees 2024-25 Budget measure</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FEE Free Uni Ready 2024-25 Budget measure</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Adelaide University Merger</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CEA7BBE-43AB-A639-32DA-70070169EFE3}"/>
              </a:ext>
            </a:extLst>
          </p:cNvPr>
          <p:cNvSpPr txBox="1"/>
          <p:nvPr/>
        </p:nvSpPr>
        <p:spPr>
          <a:xfrm>
            <a:off x="6409666" y="1960161"/>
            <a:ext cx="24379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Introduced: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Thursday 15 August 2024</a:t>
            </a:r>
          </a:p>
        </p:txBody>
      </p:sp>
      <p:sp>
        <p:nvSpPr>
          <p:cNvPr id="5" name="Rectangle 4">
            <a:extLst>
              <a:ext uri="{FF2B5EF4-FFF2-40B4-BE49-F238E27FC236}">
                <a16:creationId xmlns:a16="http://schemas.microsoft.com/office/drawing/2014/main" id="{3F7F27F7-7BC8-F6B4-45C8-A5739D318415}"/>
              </a:ext>
            </a:extLst>
          </p:cNvPr>
          <p:cNvSpPr/>
          <p:nvPr/>
        </p:nvSpPr>
        <p:spPr>
          <a:xfrm>
            <a:off x="6342830" y="3101655"/>
            <a:ext cx="2571600"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B470EE2-A5DD-C73A-E24D-B3358A790F7E}"/>
              </a:ext>
            </a:extLst>
          </p:cNvPr>
          <p:cNvSpPr txBox="1"/>
          <p:nvPr/>
        </p:nvSpPr>
        <p:spPr>
          <a:xfrm>
            <a:off x="6407840" y="3214068"/>
            <a:ext cx="25065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solidFill>
                  <a:prstClr val="white"/>
                </a:solidFill>
                <a:latin typeface="Calibri" panose="020F0502020204030204"/>
              </a:rPr>
              <a:t>Passed</a:t>
            </a: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Tuesday 26 November 2024</a:t>
            </a:r>
          </a:p>
        </p:txBody>
      </p:sp>
    </p:spTree>
    <p:extLst>
      <p:ext uri="{BB962C8B-B14F-4D97-AF65-F5344CB8AC3E}">
        <p14:creationId xmlns:p14="http://schemas.microsoft.com/office/powerpoint/2010/main" val="1698126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3B92AE9-1B74-A7CF-E791-4C7011BD7694}"/>
              </a:ext>
            </a:extLst>
          </p:cNvPr>
          <p:cNvGrpSpPr/>
          <p:nvPr/>
        </p:nvGrpSpPr>
        <p:grpSpPr>
          <a:xfrm>
            <a:off x="2258332" y="1081912"/>
            <a:ext cx="6274108" cy="3580450"/>
            <a:chOff x="1186726" y="372882"/>
            <a:chExt cx="6558298" cy="3801467"/>
          </a:xfrm>
        </p:grpSpPr>
        <p:grpSp>
          <p:nvGrpSpPr>
            <p:cNvPr id="15" name="Group 14">
              <a:extLst>
                <a:ext uri="{FF2B5EF4-FFF2-40B4-BE49-F238E27FC236}">
                  <a16:creationId xmlns:a16="http://schemas.microsoft.com/office/drawing/2014/main" id="{84D4547B-94D9-9C55-D81A-06016B9FB319}"/>
                </a:ext>
              </a:extLst>
            </p:cNvPr>
            <p:cNvGrpSpPr/>
            <p:nvPr/>
          </p:nvGrpSpPr>
          <p:grpSpPr>
            <a:xfrm>
              <a:off x="1186726" y="372882"/>
              <a:ext cx="6558298" cy="3801467"/>
              <a:chOff x="956326" y="666635"/>
              <a:chExt cx="6558298" cy="3801467"/>
            </a:xfrm>
            <a:solidFill>
              <a:srgbClr val="5EB2BF"/>
            </a:solidFill>
          </p:grpSpPr>
          <p:sp>
            <p:nvSpPr>
              <p:cNvPr id="2" name="Rectangle: Rounded Corners 1">
                <a:extLst>
                  <a:ext uri="{FF2B5EF4-FFF2-40B4-BE49-F238E27FC236}">
                    <a16:creationId xmlns:a16="http://schemas.microsoft.com/office/drawing/2014/main" id="{2BB8BFCA-1CED-2EFD-584D-E54F9100B2C1}"/>
                  </a:ext>
                </a:extLst>
              </p:cNvPr>
              <p:cNvSpPr/>
              <p:nvPr/>
            </p:nvSpPr>
            <p:spPr>
              <a:xfrm>
                <a:off x="956326" y="3874321"/>
                <a:ext cx="6558298" cy="593781"/>
              </a:xfrm>
              <a:prstGeom prst="roundRect">
                <a:avLst/>
              </a:prstGeom>
              <a:solidFill>
                <a:srgbClr val="7FC2C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Minimum </a:t>
                </a:r>
                <a:r>
                  <a:rPr kumimoji="0" lang="en-AU" sz="1400" b="1" i="0" u="none" strike="noStrike" kern="1200" cap="none" spc="0" normalizeH="0" baseline="0" noProof="0" dirty="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mandatory</a:t>
                </a:r>
                <a:r>
                  <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 placement hours required as part of entry-to-practice accreditation obligations.</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1B858935-025D-D233-7243-463F3A702D92}"/>
                  </a:ext>
                </a:extLst>
              </p:cNvPr>
              <p:cNvSpPr/>
              <p:nvPr/>
            </p:nvSpPr>
            <p:spPr>
              <a:xfrm>
                <a:off x="983413" y="666635"/>
                <a:ext cx="4070988" cy="1060165"/>
              </a:xfrm>
              <a:prstGeom prst="round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Calibri" panose="020F0502020204030204"/>
                    <a:ea typeface="Calibri"/>
                    <a:cs typeface="Calibri"/>
                  </a:rPr>
                  <a:t>Higher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bg1"/>
                    </a:solidFill>
                    <a:effectLst/>
                    <a:uLnTx/>
                    <a:uFillTx/>
                    <a:latin typeface="Calibri" panose="020F0502020204030204"/>
                    <a:ea typeface="Calibri"/>
                    <a:cs typeface="Calibri"/>
                  </a:rPr>
                  <a:t>Entry-to-practice Bachelor or Masters qualification in Teaching, Nursing, Midwifery, Social Work</a:t>
                </a:r>
              </a:p>
            </p:txBody>
          </p:sp>
          <p:sp>
            <p:nvSpPr>
              <p:cNvPr id="17" name="Rectangle: Rounded Corners 16">
                <a:extLst>
                  <a:ext uri="{FF2B5EF4-FFF2-40B4-BE49-F238E27FC236}">
                    <a16:creationId xmlns:a16="http://schemas.microsoft.com/office/drawing/2014/main" id="{0DCC9AF6-B598-E476-C5E4-2E4099F6F2CE}"/>
                  </a:ext>
                </a:extLst>
              </p:cNvPr>
              <p:cNvSpPr/>
              <p:nvPr/>
            </p:nvSpPr>
            <p:spPr>
              <a:xfrm>
                <a:off x="5205597" y="666635"/>
                <a:ext cx="2309027" cy="1048842"/>
              </a:xfrm>
              <a:prstGeom prst="roundRect">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4C6C">
                        <a:lumMod val="75000"/>
                      </a:srgbClr>
                    </a:solidFill>
                    <a:effectLst/>
                    <a:uLnTx/>
                    <a:uFillTx/>
                    <a:latin typeface="Calibri" panose="020F0502020204030204"/>
                    <a:ea typeface="Calibri"/>
                    <a:cs typeface="Calibri"/>
                  </a:rPr>
                  <a:t>VET Student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a:cs typeface="Calibri"/>
                  </a:rPr>
                  <a:t>Diploma of Nursing</a:t>
                </a:r>
              </a:p>
            </p:txBody>
          </p:sp>
          <p:sp>
            <p:nvSpPr>
              <p:cNvPr id="9" name="TextBox 8">
                <a:extLst>
                  <a:ext uri="{FF2B5EF4-FFF2-40B4-BE49-F238E27FC236}">
                    <a16:creationId xmlns:a16="http://schemas.microsoft.com/office/drawing/2014/main" id="{2A3D7DCD-4A83-4189-AF4C-8E55BF209014}"/>
                  </a:ext>
                </a:extLst>
              </p:cNvPr>
              <p:cNvSpPr txBox="1"/>
              <p:nvPr/>
            </p:nvSpPr>
            <p:spPr>
              <a:xfrm>
                <a:off x="3989086" y="3029905"/>
                <a:ext cx="460993" cy="326776"/>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254A">
                        <a:lumMod val="90000"/>
                        <a:lumOff val="10000"/>
                      </a:srgbClr>
                    </a:solidFill>
                    <a:effectLst/>
                    <a:uLnTx/>
                    <a:uFillTx/>
                    <a:latin typeface="Calibri" panose="020F0502020204030204"/>
                    <a:ea typeface="+mn-ea"/>
                    <a:cs typeface="+mn-cs"/>
                  </a:rPr>
                  <a:t>OR</a:t>
                </a:r>
              </a:p>
            </p:txBody>
          </p:sp>
          <p:sp>
            <p:nvSpPr>
              <p:cNvPr id="6" name="Rectangle: Rounded Corners 5">
                <a:extLst>
                  <a:ext uri="{FF2B5EF4-FFF2-40B4-BE49-F238E27FC236}">
                    <a16:creationId xmlns:a16="http://schemas.microsoft.com/office/drawing/2014/main" id="{04F1A152-A76E-ADAA-3942-71C02F800ED4}"/>
                  </a:ext>
                </a:extLst>
              </p:cNvPr>
              <p:cNvSpPr/>
              <p:nvPr/>
            </p:nvSpPr>
            <p:spPr>
              <a:xfrm>
                <a:off x="4407671" y="2686113"/>
                <a:ext cx="3106953" cy="1060165"/>
              </a:xfrm>
              <a:prstGeom prst="roundRect">
                <a:avLst/>
              </a:prstGeom>
              <a:solidFill>
                <a:srgbClr val="7FC2C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a:cs typeface="Calibri"/>
                  </a:rPr>
                  <a:t>Work on average &gt;15 hrs per week up to an income limit.</a:t>
                </a:r>
                <a:endPar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0E5B4C5E-235E-3E99-F96D-DFD4E2E58DA3}"/>
                  </a:ext>
                </a:extLst>
              </p:cNvPr>
              <p:cNvSpPr/>
              <p:nvPr/>
            </p:nvSpPr>
            <p:spPr>
              <a:xfrm>
                <a:off x="983412" y="2693943"/>
                <a:ext cx="3048082" cy="1060165"/>
              </a:xfrm>
              <a:prstGeom prst="roundRect">
                <a:avLst/>
              </a:prstGeom>
              <a:solidFill>
                <a:srgbClr val="7FC2C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3951"/>
                    </a:solidFill>
                    <a:effectLst/>
                    <a:uLnTx/>
                    <a:uFillTx/>
                    <a:latin typeface="Calibri" panose="020F0502020204030204" pitchFamily="34" charset="0"/>
                    <a:ea typeface="+mn-ea"/>
                    <a:cs typeface="+mn-cs"/>
                  </a:rPr>
                  <a:t>Be an income support payment recipient</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5" name="Rectangle: Rounded Corners 24">
              <a:extLst>
                <a:ext uri="{FF2B5EF4-FFF2-40B4-BE49-F238E27FC236}">
                  <a16:creationId xmlns:a16="http://schemas.microsoft.com/office/drawing/2014/main" id="{A2E5BDDD-D34F-80AA-395B-1BC58E99E7D3}"/>
                </a:ext>
              </a:extLst>
            </p:cNvPr>
            <p:cNvSpPr/>
            <p:nvPr/>
          </p:nvSpPr>
          <p:spPr>
            <a:xfrm>
              <a:off x="1213813" y="1600448"/>
              <a:ext cx="4070988" cy="618065"/>
            </a:xfrm>
            <a:prstGeom prst="round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chemeClr val="bg1"/>
                  </a:solidFill>
                  <a:effectLst/>
                  <a:uLnTx/>
                  <a:uFillTx/>
                  <a:latin typeface="Calibri" panose="020F0502020204030204"/>
                  <a:ea typeface="Calibri" panose="020F0502020204030204" pitchFamily="34" charset="0"/>
                  <a:cs typeface="Calibri" panose="020F0502020204030204" pitchFamily="34" charset="0"/>
                </a:rPr>
                <a:t>Payment delivered via Higher Education providers </a:t>
              </a:r>
              <a:endParaRPr kumimoji="0" lang="en-AU" sz="14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6DBDDD60-1C1F-2CCA-3E94-7ED2F6E71183}"/>
                </a:ext>
              </a:extLst>
            </p:cNvPr>
            <p:cNvSpPr/>
            <p:nvPr/>
          </p:nvSpPr>
          <p:spPr>
            <a:xfrm>
              <a:off x="5435997" y="1593628"/>
              <a:ext cx="2309027" cy="618065"/>
            </a:xfrm>
            <a:prstGeom prst="roundRect">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Payment delivered via DEWR</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1" name="Rectangle: Rounded Corners 30">
            <a:extLst>
              <a:ext uri="{FF2B5EF4-FFF2-40B4-BE49-F238E27FC236}">
                <a16:creationId xmlns:a16="http://schemas.microsoft.com/office/drawing/2014/main" id="{02F78E9A-609B-7C40-7535-1B4DFFFF2F32}"/>
              </a:ext>
            </a:extLst>
          </p:cNvPr>
          <p:cNvSpPr/>
          <p:nvPr/>
        </p:nvSpPr>
        <p:spPr>
          <a:xfrm rot="5400000">
            <a:off x="914518" y="871232"/>
            <a:ext cx="987863" cy="1430553"/>
          </a:xfrm>
          <a:prstGeom prst="roundRect">
            <a:avLst/>
          </a:prstGeom>
          <a:solidFill>
            <a:srgbClr val="012C3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Courses</a:t>
            </a:r>
            <a:r>
              <a:rPr kumimoji="0" lang="en-AU" sz="1400" b="0" i="0" u="none" strike="noStrike" kern="1200" cap="none" spc="0" normalizeH="0" baseline="0" noProof="0" dirty="0">
                <a:ln>
                  <a:noFill/>
                </a:ln>
                <a:solidFill>
                  <a:srgbClr val="004C6C">
                    <a:lumMod val="75000"/>
                  </a:srgbClr>
                </a:solidFill>
                <a:effectLst/>
                <a:uLnTx/>
                <a:uFillTx/>
                <a:latin typeface="Calibri" panose="020F0502020204030204"/>
                <a:ea typeface="Calibri" panose="020F0502020204030204" pitchFamily="34" charset="0"/>
                <a:cs typeface="Calibri" panose="020F0502020204030204" pitchFamily="34" charset="0"/>
              </a:rPr>
              <a:t> </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8EC0547F-286A-545A-B7CC-2C354AEDC184}"/>
              </a:ext>
            </a:extLst>
          </p:cNvPr>
          <p:cNvSpPr/>
          <p:nvPr/>
        </p:nvSpPr>
        <p:spPr>
          <a:xfrm rot="5400000">
            <a:off x="909186" y="2775340"/>
            <a:ext cx="998527" cy="1430553"/>
          </a:xfrm>
          <a:prstGeom prst="roundRect">
            <a:avLst/>
          </a:prstGeom>
          <a:solidFill>
            <a:srgbClr val="012C3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Calibri"/>
                <a:cs typeface="Calibri"/>
              </a:rPr>
              <a:t>Income and </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Calibri"/>
                <a:cs typeface="Calibri"/>
              </a:rPr>
              <a:t>'Need to work' test</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0D07D157-8E35-13CC-5239-E415ACC255ED}"/>
              </a:ext>
            </a:extLst>
          </p:cNvPr>
          <p:cNvSpPr/>
          <p:nvPr/>
        </p:nvSpPr>
        <p:spPr>
          <a:xfrm rot="5400000">
            <a:off x="1128820" y="3667457"/>
            <a:ext cx="559258" cy="1430553"/>
          </a:xfrm>
          <a:prstGeom prst="roundRect">
            <a:avLst/>
          </a:prstGeom>
          <a:solidFill>
            <a:srgbClr val="012C3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Placement</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ED028197-7811-122E-D9F5-8722DF8AAB05}"/>
              </a:ext>
            </a:extLst>
          </p:cNvPr>
          <p:cNvSpPr/>
          <p:nvPr/>
        </p:nvSpPr>
        <p:spPr>
          <a:xfrm rot="5400000">
            <a:off x="1116769" y="1808091"/>
            <a:ext cx="583364" cy="1430553"/>
          </a:xfrm>
          <a:prstGeom prst="roundRect">
            <a:avLst/>
          </a:prstGeom>
          <a:solidFill>
            <a:srgbClr val="012C3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Calibri" panose="020F0502020204030204" pitchFamily="34" charset="0"/>
              </a:rPr>
              <a:t>Delivery</a:t>
            </a:r>
            <a:endParaRPr kumimoji="0" lang="en-AU"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5E3F08A-AF23-D3AA-E54E-01B9142D7FFE}"/>
              </a:ext>
            </a:extLst>
          </p:cNvPr>
          <p:cNvSpPr txBox="1"/>
          <p:nvPr/>
        </p:nvSpPr>
        <p:spPr>
          <a:xfrm>
            <a:off x="431540" y="332803"/>
            <a:ext cx="8280920" cy="492443"/>
          </a:xfrm>
          <a:prstGeom prst="rect">
            <a:avLst/>
          </a:prstGeom>
          <a:noFill/>
        </p:spPr>
        <p:txBody>
          <a:bodyPr wrap="square">
            <a:spAutoFit/>
          </a:bodyPr>
          <a:lstStyle/>
          <a:p>
            <a:pPr algn="ctr"/>
            <a:r>
              <a:rPr kumimoji="0" lang="en-AU" sz="2600" b="1" i="0" u="none" strike="noStrike" kern="1200" cap="none" spc="0" normalizeH="0" baseline="0" noProof="0" dirty="0">
                <a:ln>
                  <a:noFill/>
                </a:ln>
                <a:solidFill>
                  <a:schemeClr val="accent1"/>
                </a:solidFill>
                <a:effectLst/>
                <a:uLnTx/>
                <a:uFillTx/>
                <a:ea typeface="Times New Roman" panose="02020603050405020304" pitchFamily="18" charset="0"/>
                <a:cs typeface="Aptos" panose="020B0004020202020204" pitchFamily="34" charset="0"/>
              </a:rPr>
              <a:t>Commonwealth Prac Payment: Student Eligibility setting</a:t>
            </a:r>
            <a:r>
              <a:rPr lang="en-AU" sz="2600" dirty="0">
                <a:solidFill>
                  <a:schemeClr val="accent1"/>
                </a:solidFill>
              </a:rPr>
              <a:t> </a:t>
            </a:r>
            <a:endParaRPr lang="en-AU" sz="2600" dirty="0"/>
          </a:p>
        </p:txBody>
      </p:sp>
    </p:spTree>
    <p:extLst>
      <p:ext uri="{BB962C8B-B14F-4D97-AF65-F5344CB8AC3E}">
        <p14:creationId xmlns:p14="http://schemas.microsoft.com/office/powerpoint/2010/main" val="21935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FAAF0-DCCF-7555-4D34-4E7B08A9BF67}"/>
              </a:ext>
            </a:extLst>
          </p:cNvPr>
          <p:cNvSpPr>
            <a:spLocks noGrp="1"/>
          </p:cNvSpPr>
          <p:nvPr>
            <p:ph type="title"/>
          </p:nvPr>
        </p:nvSpPr>
        <p:spPr>
          <a:xfrm>
            <a:off x="625252" y="701923"/>
            <a:ext cx="7715200" cy="993775"/>
          </a:xfrm>
        </p:spPr>
        <p:txBody>
          <a:bodyPr>
            <a:normAutofit/>
          </a:bodyPr>
          <a:lstStyle/>
          <a:p>
            <a:pPr algn="ctr"/>
            <a:r>
              <a:rPr kumimoji="0" lang="en-AU" sz="2600" b="1" i="0" u="none" strike="noStrike" kern="1200" cap="none" spc="0" normalizeH="0" baseline="0" noProof="0" dirty="0">
                <a:ln>
                  <a:noFill/>
                </a:ln>
                <a:solidFill>
                  <a:schemeClr val="accent1"/>
                </a:solidFill>
                <a:effectLst/>
                <a:uLnTx/>
                <a:uFillTx/>
                <a:ea typeface="Times New Roman" panose="02020603050405020304" pitchFamily="18" charset="0"/>
                <a:cs typeface="Aptos" panose="020B0004020202020204" pitchFamily="34" charset="0"/>
              </a:rPr>
              <a:t>Commonwealth Prac Payment: </a:t>
            </a:r>
            <a:r>
              <a:rPr lang="en-US" sz="2600" b="1" dirty="0">
                <a:solidFill>
                  <a:schemeClr val="accent1"/>
                </a:solidFill>
                <a:ea typeface="Calibri"/>
                <a:cs typeface="Calibri"/>
              </a:rPr>
              <a:t>Further questions</a:t>
            </a:r>
            <a:endParaRPr lang="en-US" sz="2600" b="1" dirty="0">
              <a:solidFill>
                <a:schemeClr val="accent1"/>
              </a:solidFill>
            </a:endParaRPr>
          </a:p>
        </p:txBody>
      </p:sp>
      <p:sp>
        <p:nvSpPr>
          <p:cNvPr id="3" name="Content Placeholder 2">
            <a:extLst>
              <a:ext uri="{FF2B5EF4-FFF2-40B4-BE49-F238E27FC236}">
                <a16:creationId xmlns:a16="http://schemas.microsoft.com/office/drawing/2014/main" id="{50B25FE4-E3B1-531B-AE03-8815EF5BC990}"/>
              </a:ext>
            </a:extLst>
          </p:cNvPr>
          <p:cNvSpPr>
            <a:spLocks noGrp="1"/>
          </p:cNvSpPr>
          <p:nvPr>
            <p:ph idx="1"/>
          </p:nvPr>
        </p:nvSpPr>
        <p:spPr>
          <a:xfrm>
            <a:off x="803548" y="1342975"/>
            <a:ext cx="7886700" cy="3024371"/>
          </a:xfrm>
        </p:spPr>
        <p:txBody>
          <a:bodyPr vert="horz" lIns="0" tIns="0" rIns="0" bIns="0" rtlCol="0" anchor="t">
            <a:normAutofit/>
          </a:bodyPr>
          <a:lstStyle/>
          <a:p>
            <a:pPr marL="0" indent="0">
              <a:buNone/>
            </a:pPr>
            <a:endParaRPr lang="en-US" dirty="0">
              <a:ea typeface="Calibri"/>
              <a:cs typeface="Calibri"/>
            </a:endParaRPr>
          </a:p>
          <a:p>
            <a:pPr marL="0" indent="0">
              <a:buNone/>
            </a:pPr>
            <a:endParaRPr lang="en-US" dirty="0">
              <a:ea typeface="Calibri"/>
              <a:cs typeface="Calibri"/>
            </a:endParaRPr>
          </a:p>
          <a:p>
            <a:pPr marL="0" indent="0">
              <a:buNone/>
            </a:pPr>
            <a:r>
              <a:rPr lang="en-US" dirty="0">
                <a:ea typeface="Calibri"/>
                <a:cs typeface="Calibri"/>
              </a:rPr>
              <a:t>                  </a:t>
            </a:r>
            <a:r>
              <a:rPr lang="en-US" dirty="0">
                <a:ea typeface="Calibri"/>
                <a:cs typeface="Calibri"/>
                <a:hlinkClick r:id="rId2"/>
              </a:rPr>
              <a:t>CommonwealthPracPayment@education.gov.au</a:t>
            </a:r>
            <a:r>
              <a:rPr lang="en-US" dirty="0">
                <a:ea typeface="Calibri"/>
                <a:cs typeface="Calibri"/>
              </a:rPr>
              <a:t> </a:t>
            </a:r>
          </a:p>
        </p:txBody>
      </p:sp>
    </p:spTree>
    <p:extLst>
      <p:ext uri="{BB962C8B-B14F-4D97-AF65-F5344CB8AC3E}">
        <p14:creationId xmlns:p14="http://schemas.microsoft.com/office/powerpoint/2010/main" val="872528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5A6ADF-E0EA-5363-3383-11D30BF00223}"/>
              </a:ext>
            </a:extLst>
          </p:cNvPr>
          <p:cNvSpPr/>
          <p:nvPr/>
        </p:nvSpPr>
        <p:spPr>
          <a:xfrm>
            <a:off x="6367576" y="1823855"/>
            <a:ext cx="2571600"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0FFC6569-E3C7-3501-7BFC-5656E27DD66A}"/>
              </a:ext>
            </a:extLst>
          </p:cNvPr>
          <p:cNvSpPr>
            <a:spLocks noGrp="1"/>
          </p:cNvSpPr>
          <p:nvPr>
            <p:ph type="title"/>
          </p:nvPr>
        </p:nvSpPr>
        <p:spPr>
          <a:xfrm>
            <a:off x="1356024" y="341883"/>
            <a:ext cx="6364188" cy="993775"/>
          </a:xfrm>
        </p:spPr>
        <p:txBody>
          <a:bodyPr/>
          <a:lstStyle/>
          <a:p>
            <a:pPr algn="ctr"/>
            <a:r>
              <a:rPr lang="en-AU" b="1" dirty="0"/>
              <a:t>Introduction of the Universities Accord (Student Support and Other Measures) Bill</a:t>
            </a:r>
          </a:p>
        </p:txBody>
      </p:sp>
      <p:sp>
        <p:nvSpPr>
          <p:cNvPr id="2" name="TextBox 1">
            <a:extLst>
              <a:ext uri="{FF2B5EF4-FFF2-40B4-BE49-F238E27FC236}">
                <a16:creationId xmlns:a16="http://schemas.microsoft.com/office/drawing/2014/main" id="{8139AF93-764C-719B-2379-72FA6E8CCADE}"/>
              </a:ext>
            </a:extLst>
          </p:cNvPr>
          <p:cNvSpPr txBox="1"/>
          <p:nvPr/>
        </p:nvSpPr>
        <p:spPr>
          <a:xfrm>
            <a:off x="611560" y="1566019"/>
            <a:ext cx="547260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rPr>
              <a:t>The Bill includes five measures: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i="0" u="none" strike="noStrike" kern="1200" cap="none" spc="0" normalizeH="0" baseline="0" noProof="0" dirty="0">
                <a:ln>
                  <a:noFill/>
                </a:ln>
                <a:solidFill>
                  <a:schemeClr val="bg1"/>
                </a:solidFill>
                <a:effectLst/>
                <a:uLnTx/>
                <a:uFillTx/>
                <a:ea typeface="Times New Roman" panose="02020603050405020304" pitchFamily="18" charset="0"/>
                <a:cs typeface="Aptos" panose="020B0004020202020204" pitchFamily="34" charset="0"/>
              </a:rPr>
              <a:t>HELP indexation 2024-25 Budget measure</a:t>
            </a:r>
            <a:endParaRPr kumimoji="0" lang="en-AU" sz="2000" i="0" u="none" strike="noStrike" kern="1200" cap="none" spc="0" normalizeH="0" baseline="0" noProof="0" dirty="0">
              <a:ln>
                <a:noFill/>
              </a:ln>
              <a:solidFill>
                <a:schemeClr val="bg1"/>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Commonwealth Prac Payment 2024-25 Budget measure</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Student Services and Amenities Fees 2024-25 Budget measure</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1" i="0" u="none" strike="noStrike" kern="1200" cap="none" spc="0" normalizeH="0" baseline="0" noProof="0" dirty="0">
                <a:ln>
                  <a:noFill/>
                </a:ln>
                <a:solidFill>
                  <a:schemeClr val="accent4">
                    <a:lumMod val="40000"/>
                    <a:lumOff val="60000"/>
                  </a:schemeClr>
                </a:solidFill>
                <a:effectLst/>
                <a:uLnTx/>
                <a:uFillTx/>
                <a:ea typeface="Times New Roman" panose="02020603050405020304" pitchFamily="18" charset="0"/>
                <a:cs typeface="Aptos" panose="020B0004020202020204" pitchFamily="34" charset="0"/>
              </a:rPr>
              <a:t>FEE Free Uni Ready 2024-25 Budget measure</a:t>
            </a:r>
            <a:endParaRPr kumimoji="0" lang="en-AU" sz="2000" b="1" i="0" u="none" strike="noStrike" kern="1200" cap="none" spc="0" normalizeH="0" baseline="0" noProof="0" dirty="0">
              <a:ln>
                <a:noFill/>
              </a:ln>
              <a:solidFill>
                <a:schemeClr val="accent4">
                  <a:lumMod val="40000"/>
                  <a:lumOff val="60000"/>
                </a:schemeClr>
              </a:solidFill>
              <a:effectLst/>
              <a:uLnTx/>
              <a:uFillTx/>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AU" sz="2000" b="0" i="0" u="none" strike="noStrike" kern="1200" cap="none" spc="0" normalizeH="0" baseline="0" noProof="0" dirty="0">
                <a:ln>
                  <a:noFill/>
                </a:ln>
                <a:solidFill>
                  <a:prstClr val="white"/>
                </a:solidFill>
                <a:effectLst/>
                <a:uLnTx/>
                <a:uFillTx/>
                <a:ea typeface="Times New Roman" panose="02020603050405020304" pitchFamily="18" charset="0"/>
                <a:cs typeface="Aptos" panose="020B0004020202020204" pitchFamily="34" charset="0"/>
              </a:rPr>
              <a:t>Adelaide University Merger</a:t>
            </a:r>
            <a:endParaRPr kumimoji="0" lang="en-AU" sz="2000" b="0" i="0" u="none" strike="noStrike" kern="1200" cap="none" spc="0" normalizeH="0" baseline="0" noProof="0" dirty="0">
              <a:ln>
                <a:noFill/>
              </a:ln>
              <a:solidFill>
                <a:prstClr val="white"/>
              </a:solidFill>
              <a:effectLst/>
              <a:uLnTx/>
              <a:uFillTx/>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CEA7BBE-43AB-A639-32DA-70070169EFE3}"/>
              </a:ext>
            </a:extLst>
          </p:cNvPr>
          <p:cNvSpPr txBox="1"/>
          <p:nvPr/>
        </p:nvSpPr>
        <p:spPr>
          <a:xfrm>
            <a:off x="6496786" y="1963515"/>
            <a:ext cx="24379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Introduced: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Thursday 15 August 2024</a:t>
            </a:r>
          </a:p>
        </p:txBody>
      </p:sp>
      <p:sp>
        <p:nvSpPr>
          <p:cNvPr id="5" name="Rectangle 4">
            <a:extLst>
              <a:ext uri="{FF2B5EF4-FFF2-40B4-BE49-F238E27FC236}">
                <a16:creationId xmlns:a16="http://schemas.microsoft.com/office/drawing/2014/main" id="{50D4F307-4E17-DE49-E7F0-988B1B2099EF}"/>
              </a:ext>
            </a:extLst>
          </p:cNvPr>
          <p:cNvSpPr/>
          <p:nvPr/>
        </p:nvSpPr>
        <p:spPr>
          <a:xfrm>
            <a:off x="6367576" y="3093275"/>
            <a:ext cx="2571600" cy="864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60CF3F6-804F-6FA5-76F1-4E50278B3E44}"/>
              </a:ext>
            </a:extLst>
          </p:cNvPr>
          <p:cNvSpPr txBox="1"/>
          <p:nvPr/>
        </p:nvSpPr>
        <p:spPr>
          <a:xfrm>
            <a:off x="6428125" y="3222203"/>
            <a:ext cx="250658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solidFill>
                  <a:prstClr val="white"/>
                </a:solidFill>
                <a:latin typeface="Calibri" panose="020F0502020204030204"/>
              </a:rPr>
              <a:t>Passed</a:t>
            </a: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white"/>
                </a:solidFill>
                <a:effectLst/>
                <a:uLnTx/>
                <a:uFillTx/>
                <a:latin typeface="Calibri" panose="020F0502020204030204"/>
                <a:ea typeface="+mn-ea"/>
                <a:cs typeface="+mn-cs"/>
              </a:rPr>
              <a:t>Tuesday 26 November 2024</a:t>
            </a:r>
          </a:p>
        </p:txBody>
      </p:sp>
    </p:spTree>
    <p:extLst>
      <p:ext uri="{BB962C8B-B14F-4D97-AF65-F5344CB8AC3E}">
        <p14:creationId xmlns:p14="http://schemas.microsoft.com/office/powerpoint/2010/main" val="2444904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FC6569-E3C7-3501-7BFC-5656E27DD66A}"/>
              </a:ext>
            </a:extLst>
          </p:cNvPr>
          <p:cNvSpPr>
            <a:spLocks noGrp="1"/>
          </p:cNvSpPr>
          <p:nvPr>
            <p:ph type="title"/>
          </p:nvPr>
        </p:nvSpPr>
        <p:spPr>
          <a:xfrm>
            <a:off x="1389906" y="311211"/>
            <a:ext cx="6364188" cy="993775"/>
          </a:xfrm>
        </p:spPr>
        <p:txBody>
          <a:bodyPr/>
          <a:lstStyle/>
          <a:p>
            <a:pPr algn="ctr"/>
            <a:r>
              <a:rPr lang="en-AU" b="1" dirty="0"/>
              <a:t>Suburban University Study Hubs</a:t>
            </a:r>
          </a:p>
        </p:txBody>
      </p:sp>
      <p:sp>
        <p:nvSpPr>
          <p:cNvPr id="2" name="TextBox 1">
            <a:extLst>
              <a:ext uri="{FF2B5EF4-FFF2-40B4-BE49-F238E27FC236}">
                <a16:creationId xmlns:a16="http://schemas.microsoft.com/office/drawing/2014/main" id="{8139AF93-764C-719B-2379-72FA6E8CCADE}"/>
              </a:ext>
            </a:extLst>
          </p:cNvPr>
          <p:cNvSpPr txBox="1"/>
          <p:nvPr/>
        </p:nvSpPr>
        <p:spPr>
          <a:xfrm>
            <a:off x="368429" y="1277987"/>
            <a:ext cx="5112568" cy="3000821"/>
          </a:xfrm>
          <a:prstGeom prst="rect">
            <a:avLst/>
          </a:prstGeom>
          <a:noFill/>
        </p:spPr>
        <p:txBody>
          <a:bodyPr wrap="square" rtlCol="0">
            <a:spAutoFit/>
          </a:bodyPr>
          <a:lstStyle/>
          <a:p>
            <a:pPr algn="l" rtl="0" fontAlgn="base">
              <a:lnSpc>
                <a:spcPct val="150000"/>
              </a:lnSpc>
            </a:pPr>
            <a:r>
              <a:rPr lang="en-AU" b="1" i="0" dirty="0">
                <a:solidFill>
                  <a:schemeClr val="bg1"/>
                </a:solidFill>
                <a:effectLst/>
              </a:rPr>
              <a:t>New Suburban University Study Hubs locations:</a:t>
            </a:r>
          </a:p>
          <a:p>
            <a:pPr marL="285750" indent="-285750" algn="l">
              <a:lnSpc>
                <a:spcPct val="150000"/>
              </a:lnSpc>
              <a:buFont typeface="Arial" panose="020B0604020202020204" pitchFamily="34" charset="0"/>
              <a:buChar char="•"/>
            </a:pPr>
            <a:r>
              <a:rPr lang="en-AU" sz="1600" b="0" i="0" dirty="0">
                <a:solidFill>
                  <a:schemeClr val="bg1"/>
                </a:solidFill>
                <a:effectLst/>
              </a:rPr>
              <a:t> Broadmeadows, Epping and Melton, VIC</a:t>
            </a:r>
          </a:p>
          <a:p>
            <a:pPr marL="285750" indent="-285750" algn="l">
              <a:lnSpc>
                <a:spcPct val="150000"/>
              </a:lnSpc>
              <a:buFont typeface="Arial" panose="020B0604020202020204" pitchFamily="34" charset="0"/>
              <a:buChar char="•"/>
            </a:pPr>
            <a:r>
              <a:rPr lang="en-AU" sz="1600" b="0" i="0" dirty="0">
                <a:solidFill>
                  <a:schemeClr val="bg1"/>
                </a:solidFill>
                <a:effectLst/>
              </a:rPr>
              <a:t> Kurri Kurri and Macquarie Fields, NSW</a:t>
            </a:r>
          </a:p>
          <a:p>
            <a:pPr marL="285750" indent="-285750" algn="l">
              <a:lnSpc>
                <a:spcPct val="150000"/>
              </a:lnSpc>
              <a:buFont typeface="Arial" panose="020B0604020202020204" pitchFamily="34" charset="0"/>
              <a:buChar char="•"/>
            </a:pPr>
            <a:r>
              <a:rPr lang="en-AU" sz="1600" b="0" i="0" dirty="0">
                <a:solidFill>
                  <a:schemeClr val="bg1"/>
                </a:solidFill>
                <a:effectLst/>
              </a:rPr>
              <a:t> Armadale, Ellenbrook and Mandurah, WA</a:t>
            </a:r>
          </a:p>
          <a:p>
            <a:pPr marL="285750" indent="-285750" algn="l">
              <a:lnSpc>
                <a:spcPct val="150000"/>
              </a:lnSpc>
              <a:buFont typeface="Arial" panose="020B0604020202020204" pitchFamily="34" charset="0"/>
              <a:buChar char="•"/>
            </a:pPr>
            <a:r>
              <a:rPr lang="en-AU" sz="1600" b="0" i="0" dirty="0">
                <a:solidFill>
                  <a:schemeClr val="bg1"/>
                </a:solidFill>
                <a:effectLst/>
              </a:rPr>
              <a:t>Elizabeth, SA</a:t>
            </a:r>
          </a:p>
          <a:p>
            <a:pPr marL="285750" indent="-285750" algn="l">
              <a:lnSpc>
                <a:spcPct val="150000"/>
              </a:lnSpc>
              <a:buFont typeface="Arial" panose="020B0604020202020204" pitchFamily="34" charset="0"/>
              <a:buChar char="•"/>
            </a:pPr>
            <a:r>
              <a:rPr lang="en-AU" sz="1600" b="0" i="0" dirty="0">
                <a:solidFill>
                  <a:schemeClr val="bg1"/>
                </a:solidFill>
                <a:effectLst/>
              </a:rPr>
              <a:t>Strathpine, QLD</a:t>
            </a:r>
          </a:p>
          <a:p>
            <a:pPr marL="285750" indent="-285750" algn="l">
              <a:lnSpc>
                <a:spcPct val="150000"/>
              </a:lnSpc>
              <a:buFont typeface="Arial" panose="020B0604020202020204" pitchFamily="34" charset="0"/>
              <a:buChar char="•"/>
            </a:pPr>
            <a:r>
              <a:rPr lang="en-AU" sz="1600" b="0" i="0" dirty="0">
                <a:solidFill>
                  <a:schemeClr val="bg1"/>
                </a:solidFill>
                <a:effectLst/>
              </a:rPr>
              <a:t>Sorell, TAS</a:t>
            </a:r>
          </a:p>
          <a:p>
            <a:pPr algn="l" rtl="0" fontAlgn="base"/>
            <a:endParaRPr lang="en-AU" dirty="0">
              <a:solidFill>
                <a:schemeClr val="bg1"/>
              </a:solidFill>
              <a:latin typeface="Roboto" panose="02000000000000000000" pitchFamily="2" charset="0"/>
            </a:endParaRPr>
          </a:p>
        </p:txBody>
      </p:sp>
      <p:pic>
        <p:nvPicPr>
          <p:cNvPr id="4" name="Picture 3">
            <a:extLst>
              <a:ext uri="{FF2B5EF4-FFF2-40B4-BE49-F238E27FC236}">
                <a16:creationId xmlns:a16="http://schemas.microsoft.com/office/drawing/2014/main" id="{2AD0F63F-48ED-471F-718F-3613C9E13EA5}"/>
              </a:ext>
            </a:extLst>
          </p:cNvPr>
          <p:cNvPicPr>
            <a:picLocks noChangeAspect="1"/>
          </p:cNvPicPr>
          <p:nvPr/>
        </p:nvPicPr>
        <p:blipFill>
          <a:blip r:embed="rId3"/>
          <a:srcRect l="13995" r="15161"/>
          <a:stretch/>
        </p:blipFill>
        <p:spPr>
          <a:xfrm>
            <a:off x="5607219" y="1853410"/>
            <a:ext cx="3168352" cy="1906387"/>
          </a:xfrm>
          <a:prstGeom prst="rect">
            <a:avLst/>
          </a:prstGeom>
        </p:spPr>
      </p:pic>
      <p:sp>
        <p:nvSpPr>
          <p:cNvPr id="5" name="TextBox 4">
            <a:extLst>
              <a:ext uri="{FF2B5EF4-FFF2-40B4-BE49-F238E27FC236}">
                <a16:creationId xmlns:a16="http://schemas.microsoft.com/office/drawing/2014/main" id="{B35E8905-9275-36BA-4683-98E2738DFAE9}"/>
              </a:ext>
            </a:extLst>
          </p:cNvPr>
          <p:cNvSpPr txBox="1"/>
          <p:nvPr/>
        </p:nvSpPr>
        <p:spPr>
          <a:xfrm>
            <a:off x="654435" y="4332832"/>
            <a:ext cx="7835130" cy="369332"/>
          </a:xfrm>
          <a:prstGeom prst="rect">
            <a:avLst/>
          </a:prstGeom>
          <a:noFill/>
        </p:spPr>
        <p:txBody>
          <a:bodyPr wrap="square" rtlCol="0">
            <a:spAutoFit/>
          </a:bodyPr>
          <a:lstStyle/>
          <a:p>
            <a:pPr algn="ctr"/>
            <a:r>
              <a:rPr lang="en-AU" b="0" i="0" dirty="0">
                <a:solidFill>
                  <a:schemeClr val="bg1"/>
                </a:solidFill>
                <a:effectLst/>
                <a:latin typeface="Roboto" panose="02000000000000000000" pitchFamily="2" charset="0"/>
              </a:rPr>
              <a:t>For more information, please contact </a:t>
            </a:r>
            <a:r>
              <a:rPr lang="en-AU" b="0" i="0" u="sng" dirty="0">
                <a:solidFill>
                  <a:schemeClr val="bg1"/>
                </a:solidFill>
                <a:effectLst/>
                <a:latin typeface="Roboto" panose="02000000000000000000" pitchFamily="2" charset="0"/>
                <a:hlinkClick r:id="rId4">
                  <a:extLst>
                    <a:ext uri="{A12FA001-AC4F-418D-AE19-62706E023703}">
                      <ahyp:hlinkClr xmlns:ahyp="http://schemas.microsoft.com/office/drawing/2018/hyperlinkcolor" val="tx"/>
                    </a:ext>
                  </a:extLst>
                </a:hlinkClick>
              </a:rPr>
              <a:t>suburbanhubs@education.gov.au</a:t>
            </a:r>
            <a:endParaRPr lang="en-AU" dirty="0">
              <a:solidFill>
                <a:schemeClr val="bg1"/>
              </a:solidFill>
            </a:endParaRPr>
          </a:p>
        </p:txBody>
      </p:sp>
    </p:spTree>
    <p:extLst>
      <p:ext uri="{BB962C8B-B14F-4D97-AF65-F5344CB8AC3E}">
        <p14:creationId xmlns:p14="http://schemas.microsoft.com/office/powerpoint/2010/main" val="2399914950"/>
      </p:ext>
    </p:extLst>
  </p:cSld>
  <p:clrMapOvr>
    <a:masterClrMapping/>
  </p:clrMapOvr>
</p:sld>
</file>

<file path=ppt/theme/theme1.xml><?xml version="1.0" encoding="utf-8"?>
<a:theme xmlns:a="http://schemas.openxmlformats.org/drawingml/2006/main" name="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5F2DF266-1AFF-4AAE-A47D-E73350B398AD}"/>
    </a:ext>
  </a:extLst>
</a:theme>
</file>

<file path=ppt/theme/theme3.xml><?xml version="1.0" encoding="utf-8"?>
<a:theme xmlns:a="http://schemas.openxmlformats.org/drawingml/2006/main" name="Whisper">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8EE9FFCA-9F2F-4B6E-8225-5E7A018DDAD9}"/>
    </a:ext>
  </a:extLst>
</a:theme>
</file>

<file path=ppt/theme/theme4.xml><?xml version="1.0" encoding="utf-8"?>
<a:theme xmlns:a="http://schemas.openxmlformats.org/drawingml/2006/main" name="1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7F349792-24D5-458E-A4C2-D619AF20AAB1}"/>
    </a:ext>
  </a:extLst>
</a:theme>
</file>

<file path=ppt/theme/theme5.xml><?xml version="1.0" encoding="utf-8"?>
<a:theme xmlns:a="http://schemas.openxmlformats.org/drawingml/2006/main" name="2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6.xml><?xml version="1.0" encoding="utf-8"?>
<a:theme xmlns:a="http://schemas.openxmlformats.org/drawingml/2006/main" name="3_Navy">
  <a:themeElements>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30_DE Powerpoint_AW.pptx" id="{A9B35BDE-1793-4DE2-975D-0889F12F0F95}" vid="{BF8F312E-01DB-445D-A4EC-437739D9D448}"/>
    </a:ext>
  </a:extLst>
</a:theme>
</file>

<file path=ppt/theme/theme7.xml><?xml version="1.0" encoding="utf-8"?>
<a:theme xmlns:a="http://schemas.openxmlformats.org/drawingml/2006/main" name="4_Nav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7EBA71-21F7-4875-9EC0-E2E871BD726E}" vid="{6B740B3B-71B5-4177-A148-68082F97FE72}"/>
    </a:ext>
  </a:ext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partment of Education">
    <a:dk1>
      <a:sysClr val="windowText" lastClr="000000"/>
    </a:dk1>
    <a:lt1>
      <a:sysClr val="window" lastClr="FFFFFF"/>
    </a:lt1>
    <a:dk2>
      <a:srgbClr val="00254A"/>
    </a:dk2>
    <a:lt2>
      <a:srgbClr val="004C6C"/>
    </a:lt2>
    <a:accent1>
      <a:srgbClr val="008599"/>
    </a:accent1>
    <a:accent2>
      <a:srgbClr val="55437E"/>
    </a:accent2>
    <a:accent3>
      <a:srgbClr val="15BEF0"/>
    </a:accent3>
    <a:accent4>
      <a:srgbClr val="47BFAF"/>
    </a:accent4>
    <a:accent5>
      <a:srgbClr val="F16464"/>
    </a:accent5>
    <a:accent6>
      <a:srgbClr val="F99D2A"/>
    </a:accent6>
    <a:hlink>
      <a:srgbClr val="7F4594"/>
    </a:hlink>
    <a:folHlink>
      <a:srgbClr val="CE37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A1FA163F83FC4DA7B02D4604972D30" ma:contentTypeVersion="24" ma:contentTypeDescription="Create a new document." ma:contentTypeScope="" ma:versionID="2c22112688840ef8a275f6597d7dda80">
  <xsd:schema xmlns:xsd="http://www.w3.org/2001/XMLSchema" xmlns:xs="http://www.w3.org/2001/XMLSchema" xmlns:p="http://schemas.microsoft.com/office/2006/metadata/properties" xmlns:ns1="http://schemas.microsoft.com/sharepoint/v3" xmlns:ns2="e72c3662-d489-4d5c-a678-b18c0e8aeb72" xmlns:ns4="ac66cff4-b0ee-4863-94d2-8c70a4f03800" targetNamespace="http://schemas.microsoft.com/office/2006/metadata/properties" ma:root="true" ma:fieldsID="16b44fb6a0d1719f1f5d0aaeb524b439" ns1:_="" ns2:_="" ns4:_="">
    <xsd:import namespace="http://schemas.microsoft.com/sharepoint/v3"/>
    <xsd:import namespace="e72c3662-d489-4d5c-a678-b18c0e8aeb72"/>
    <xsd:import namespace="ac66cff4-b0ee-4863-94d2-8c70a4f03800"/>
    <xsd:element name="properties">
      <xsd:complexType>
        <xsd:sequence>
          <xsd:element name="documentManagement">
            <xsd:complexType>
              <xsd:all>
                <xsd:element ref="ns1:PublishingStartDate" minOccurs="0"/>
                <xsd:element ref="ns1:PublishingExpirationDate" minOccurs="0"/>
                <xsd:element ref="ns2:la020d86e283469abb02d1589f8af8a1" minOccurs="0"/>
                <xsd:element ref="ns2:TaxCatchAll" minOccurs="0"/>
                <xsd:element ref="ns2:TaxCatchAllLabel" minOccurs="0"/>
                <xsd:element ref="ns2:pfc532bc3d924724be3e431fa8a34286" minOccurs="0"/>
                <xsd:element ref="ns2:ItemPublishedDate" minOccurs="0"/>
                <xsd:element ref="ns2:ItemSubFunction" minOccurs="0"/>
                <xsd:element ref="ns2:idf49b01858c4ab7b49fec8a6554c79a" minOccurs="0"/>
                <xsd:element ref="ns1:RoutingRuleDescription" minOccurs="0"/>
                <xsd:element ref="ns4:DepartmentStream"/>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RoutingRuleDescription" ma:index="21" nillable="true" ma:displayName="Description" ma:description="" ma:internalName="Description0"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2c3662-d489-4d5c-a678-b18c0e8aeb72" elementFormDefault="qualified">
    <xsd:import namespace="http://schemas.microsoft.com/office/2006/documentManagement/types"/>
    <xsd:import namespace="http://schemas.microsoft.com/office/infopath/2007/PartnerControls"/>
    <xsd:element name="la020d86e283469abb02d1589f8af8a1" ma:index="10" ma:taxonomy="true" ma:internalName="la020d86e283469abb02d1589f8af8a1" ma:taxonomyFieldName="ItemFunction" ma:displayName="ItemFunction" ma:readOnly="false" ma:default="" ma:fieldId="{5a020d86-e283-469a-bb02-d1589f8af8a1}" ma:taxonomyMulti="true" ma:sspId="e520a5ab-959b-4497-846e-ecf021209760" ma:termSetId="500dca29-876a-49bd-b8dc-c6f280456533"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d6138047-387a-4e95-b03f-01c654819da7}" ma:internalName="TaxCatchAll" ma:showField="CatchAllData" ma:web="e72c3662-d489-4d5c-a678-b18c0e8aeb72">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d6138047-387a-4e95-b03f-01c654819da7}" ma:internalName="TaxCatchAllLabel" ma:readOnly="true" ma:showField="CatchAllDataLabel" ma:web="e72c3662-d489-4d5c-a678-b18c0e8aeb72">
      <xsd:complexType>
        <xsd:complexContent>
          <xsd:extension base="dms:MultiChoiceLookup">
            <xsd:sequence>
              <xsd:element name="Value" type="dms:Lookup" maxOccurs="unbounded" minOccurs="0" nillable="true"/>
            </xsd:sequence>
          </xsd:extension>
        </xsd:complexContent>
      </xsd:complexType>
    </xsd:element>
    <xsd:element name="pfc532bc3d924724be3e431fa8a34286" ma:index="14" nillable="true" ma:taxonomy="true" ma:internalName="pfc532bc3d924724be3e431fa8a34286" ma:taxonomyFieldName="ItemKeywords" ma:displayName="ItemKeywords" ma:default="" ma:fieldId="{9fc532bc-3d92-4724-be3e-431fa8a34286}" ma:taxonomyMulti="true" ma:sspId="e520a5ab-959b-4497-846e-ecf021209760" ma:termSetId="52ec04fe-4771-452d-bd1c-6f9c996c5bd2" ma:anchorId="00000000-0000-0000-0000-000000000000" ma:open="true" ma:isKeyword="false">
      <xsd:complexType>
        <xsd:sequence>
          <xsd:element ref="pc:Terms" minOccurs="0" maxOccurs="1"/>
        </xsd:sequence>
      </xsd:complexType>
    </xsd:element>
    <xsd:element name="ItemPublishedDate" ma:index="16" nillable="true" ma:displayName="ItemPublishedDate" ma:format="DateOnly" ma:internalName="ItemPublishedDate">
      <xsd:simpleType>
        <xsd:restriction base="dms:DateTime"/>
      </xsd:simpleType>
    </xsd:element>
    <xsd:element name="ItemSubFunction" ma:index="17" nillable="true" ma:displayName="ItemSubFunction" ma:default="Resources" ma:format="Dropdown" ma:internalName="ItemSubFunction">
      <xsd:simpleType>
        <xsd:restriction base="dms:Choice">
          <xsd:enumeration value="Accounts Payable"/>
          <xsd:enumeration value="Advice and Support"/>
          <xsd:enumeration value="Approach to Market (ATM)/Tender Process"/>
          <xsd:enumeration value="Audit"/>
          <xsd:enumeration value="AusTender"/>
          <xsd:enumeration value="Branding"/>
          <xsd:enumeration value="Bullying and harassment"/>
          <xsd:enumeration value="Business continuity"/>
          <xsd:enumeration value="Case Study"/>
          <xsd:enumeration value="Child Safety"/>
          <xsd:enumeration value="Community of Practice"/>
          <xsd:enumeration value="Complaints"/>
          <xsd:enumeration value="4. Close Phase"/>
          <xsd:enumeration value="Communicate to the public"/>
          <xsd:enumeration value="Communicate to staff"/>
          <xsd:enumeration value="Confidentiality, Conflict of Interest, Probity and Risk"/>
          <xsd:enumeration value="Consultation"/>
          <xsd:enumeration value="Continuity"/>
          <xsd:enumeration value="Contracts"/>
          <xsd:enumeration value="Credit Card"/>
          <xsd:enumeration value="Delegated legislation"/>
          <xsd:enumeration value="Delegations and Authorisations Register"/>
          <xsd:enumeration value="Deregulation"/>
          <xsd:enumeration value="DEWR Resources"/>
          <xsd:enumeration value="Domestic and family violence support"/>
          <xsd:enumeration value="Domestic travel"/>
          <xsd:enumeration value="Education Credit Card"/>
          <xsd:enumeration value="Education Resources"/>
          <xsd:enumeration value="Education Travel"/>
          <xsd:enumeration value="Emergency"/>
          <xsd:enumeration value="Emergency plan and procedure"/>
          <xsd:enumeration value="Employee Responsibilities"/>
          <xsd:enumeration value="Employment Conditions"/>
          <xsd:enumeration value="Evaluation"/>
          <xsd:enumeration value="3. Execute Phase"/>
          <xsd:enumeration value="Financial Delegations"/>
          <xsd:enumeration value="Financial Framework (Supplementary Powers)"/>
          <xsd:enumeration value="Financial Viability"/>
          <xsd:enumeration value="Flexible working arrangements"/>
          <xsd:enumeration value="Forms and Templates"/>
          <xsd:enumeration value="Fraud"/>
          <xsd:enumeration value="General Procurement"/>
          <xsd:enumeration value="Good Receipting / Invoice Payments"/>
          <xsd:enumeration value="Grants"/>
          <xsd:enumeration value="Health and performance"/>
          <xsd:enumeration value="Help guides"/>
          <xsd:enumeration value="HUB"/>
          <xsd:enumeration value="HR strategy and operations"/>
          <xsd:enumeration value="ICT"/>
          <xsd:enumeration value="Intellectual Property"/>
          <xsd:enumeration value="Ill or injured employees"/>
          <xsd:enumeration value="Indigenous Procurement Policy"/>
          <xsd:enumeration value="1. Initiate Phase"/>
          <xsd:enumeration value="Innovation"/>
          <xsd:enumeration value="Internal Communication"/>
          <xsd:enumeration value="International travel"/>
          <xsd:enumeration value="Intranet"/>
          <xsd:enumeration value="Leave"/>
          <xsd:enumeration value="Legislation Compliance"/>
          <xsd:enumeration value="Library"/>
          <xsd:enumeration value="Litigation"/>
          <xsd:enumeration value="Managing people concerns"/>
          <xsd:enumeration value="Media"/>
          <xsd:enumeration value="Non ICT Contractors"/>
          <xsd:enumeration value="Ombudsman"/>
          <xsd:enumeration value="Onboarding"/>
          <xsd:enumeration value="Other"/>
          <xsd:enumeration value="Outside work"/>
          <xsd:enumeration value="PDMS"/>
          <xsd:enumeration value="Performance development"/>
          <xsd:enumeration value="Pilot Program Management Framework"/>
          <xsd:enumeration value="Pilot Program Management Templates"/>
          <xsd:enumeration value="Placemats"/>
          <xsd:enumeration value="Policy Capability"/>
          <xsd:enumeration value="2. Plan Phase"/>
          <xsd:enumeration value="Practical Guide"/>
          <xsd:enumeration value="Primary legislation"/>
          <xsd:enumeration value="Privacy"/>
          <xsd:enumeration value="Probation"/>
          <xsd:enumeration value="Process Maps and Policies"/>
          <xsd:enumeration value="Procurement contracts"/>
          <xsd:enumeration value="Project Factsheets"/>
          <xsd:enumeration value="Project Management"/>
          <xsd:enumeration value="Project Management Framework"/>
          <xsd:enumeration value="Portfolio Project Office"/>
          <xsd:enumeration value="Recruitment"/>
          <xsd:enumeration value="Research and Analysis"/>
          <xsd:enumeration value="Resources"/>
          <xsd:enumeration value="Review of Action"/>
          <xsd:enumeration value="Risk"/>
          <xsd:enumeration value="Security"/>
          <xsd:enumeration value="Snapshots"/>
          <xsd:enumeration value="Social Media"/>
          <xsd:enumeration value="Stationery Orders"/>
          <xsd:enumeration value="Strategic Projects"/>
          <xsd:enumeration value="Strategic Papers"/>
          <xsd:enumeration value="Supporting employees with disability"/>
          <xsd:enumeration value="Tabling"/>
          <xsd:enumeration value="Template"/>
          <xsd:enumeration value="Travel"/>
          <xsd:enumeration value="Useful documents"/>
          <xsd:enumeration value="Web Publishing"/>
          <xsd:enumeration value="Work Health and Safety"/>
          <xsd:enumeration value="Workforce planning and analytics"/>
        </xsd:restriction>
      </xsd:simpleType>
    </xsd:element>
    <xsd:element name="idf49b01858c4ab7b49fec8a6554c79a" ma:index="18" nillable="true" ma:taxonomy="true" ma:internalName="idf49b01858c4ab7b49fec8a6554c79a" ma:taxonomyFieldName="ItemType" ma:displayName="ItemType" ma:default="" ma:fieldId="{2df49b01-858c-4ab7-b49f-ec8a6554c79a}" ma:sspId="e520a5ab-959b-4497-846e-ecf021209760" ma:termSetId="e61d93ee-2930-434d-a8ce-0180227df0f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c66cff4-b0ee-4863-94d2-8c70a4f03800" elementFormDefault="qualified">
    <xsd:import namespace="http://schemas.microsoft.com/office/2006/documentManagement/types"/>
    <xsd:import namespace="http://schemas.microsoft.com/office/infopath/2007/PartnerControls"/>
    <xsd:element name="DepartmentStream" ma:index="23" ma:displayName="Department Stream" ma:format="RadioButtons" ma:internalName="DepartmentStream" ma:readOnly="false">
      <xsd:simpleType>
        <xsd:restriction base="dms:Choice">
          <xsd:enumeration value="DEWR"/>
          <xsd:enumeration value="Education"/>
          <xsd:enumeration value="Both (ED &amp; DEWR)"/>
          <xsd:enumeration value="DE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72c3662-d489-4d5c-a678-b18c0e8aeb72">
      <Value>1999</Value>
      <Value>1976</Value>
      <Value>1996</Value>
    </TaxCatchAll>
    <idf49b01858c4ab7b49fec8a6554c79a xmlns="e72c3662-d489-4d5c-a678-b18c0e8aeb72">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60f4875c-5740-43a9-8840-cfcba2da81bd</TermId>
        </TermInfo>
      </Terms>
    </idf49b01858c4ab7b49fec8a6554c79a>
    <DepartmentStream xmlns="ac66cff4-b0ee-4863-94d2-8c70a4f03800">Education</DepartmentStream>
    <pfc532bc3d924724be3e431fa8a34286 xmlns="e72c3662-d489-4d5c-a678-b18c0e8aeb72">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9706ad1b-dfa6-4d44-b515-12d7e5bc9d3f</TermId>
        </TermInfo>
      </Terms>
    </pfc532bc3d924724be3e431fa8a34286>
    <la020d86e283469abb02d1589f8af8a1 xmlns="e72c3662-d489-4d5c-a678-b18c0e8aeb72">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9d5354d3-d1c2-4163-a4db-c06e4aa61e3a</TermId>
        </TermInfo>
      </Terms>
    </la020d86e283469abb02d1589f8af8a1>
    <ItemPublishedDate xmlns="e72c3662-d489-4d5c-a678-b18c0e8aeb72" xsi:nil="true"/>
    <PublishingExpirationDate xmlns="http://schemas.microsoft.com/sharepoint/v3" xsi:nil="true"/>
    <RoutingRuleDescription xmlns="http://schemas.microsoft.com/sharepoint/v3">0168_DE Powerpoint</RoutingRuleDescription>
    <PublishingStartDate xmlns="http://schemas.microsoft.com/sharepoint/v3" xsi:nil="true"/>
    <ItemSubFunction xmlns="e72c3662-d489-4d5c-a678-b18c0e8aeb72">Resources</ItemSubFunction>
  </documentManagement>
</p:properties>
</file>

<file path=customXml/itemProps1.xml><?xml version="1.0" encoding="utf-8"?>
<ds:datastoreItem xmlns:ds="http://schemas.openxmlformats.org/officeDocument/2006/customXml" ds:itemID="{5847B031-0593-4385-B3DD-91C3E65F4E4E}">
  <ds:schemaRefs>
    <ds:schemaRef ds:uri="http://schemas.microsoft.com/sharepoint/v3/contenttype/forms"/>
  </ds:schemaRefs>
</ds:datastoreItem>
</file>

<file path=customXml/itemProps2.xml><?xml version="1.0" encoding="utf-8"?>
<ds:datastoreItem xmlns:ds="http://schemas.openxmlformats.org/officeDocument/2006/customXml" ds:itemID="{65BD100E-7122-4F27-820B-C0C32C6DE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2c3662-d489-4d5c-a678-b18c0e8aeb72"/>
    <ds:schemaRef ds:uri="ac66cff4-b0ee-4863-94d2-8c70a4f038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55A463-E88A-4765-9A1A-8834114F8F6A}">
  <ds:schemaRefs>
    <ds:schemaRef ds:uri="http://www.w3.org/XML/1998/namespace"/>
    <ds:schemaRef ds:uri="http://schemas.microsoft.com/office/2006/documentManagement/types"/>
    <ds:schemaRef ds:uri="http://purl.org/dc/dcmitype/"/>
    <ds:schemaRef ds:uri="ac66cff4-b0ee-4863-94d2-8c70a4f03800"/>
    <ds:schemaRef ds:uri="http://purl.org/dc/elements/1.1/"/>
    <ds:schemaRef ds:uri="http://purl.org/dc/terms/"/>
    <ds:schemaRef ds:uri="http://schemas.microsoft.com/sharepoint/v3"/>
    <ds:schemaRef ds:uri="http://schemas.microsoft.com/office/infopath/2007/PartnerControls"/>
    <ds:schemaRef ds:uri="http://schemas.openxmlformats.org/package/2006/metadata/core-properties"/>
    <ds:schemaRef ds:uri="e72c3662-d489-4d5c-a678-b18c0e8aeb7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2030_DE Powerpoint_AW</Template>
  <TotalTime>5494</TotalTime>
  <Words>1458</Words>
  <Application>Microsoft Office PowerPoint</Application>
  <PresentationFormat>Custom</PresentationFormat>
  <Paragraphs>221</Paragraphs>
  <Slides>21</Slides>
  <Notes>6</Notes>
  <HiddenSlides>0</HiddenSlides>
  <MMClips>0</MMClips>
  <ScaleCrop>false</ScaleCrop>
  <HeadingPairs>
    <vt:vector size="4" baseType="variant">
      <vt:variant>
        <vt:lpstr>Theme</vt:lpstr>
      </vt:variant>
      <vt:variant>
        <vt:i4>8</vt:i4>
      </vt:variant>
      <vt:variant>
        <vt:lpstr>Slide Titles</vt:lpstr>
      </vt:variant>
      <vt:variant>
        <vt:i4>21</vt:i4>
      </vt:variant>
    </vt:vector>
  </HeadingPairs>
  <TitlesOfParts>
    <vt:vector size="29" baseType="lpstr">
      <vt:lpstr>Navy</vt:lpstr>
      <vt:lpstr>Ocean</vt:lpstr>
      <vt:lpstr>Whisper</vt:lpstr>
      <vt:lpstr>1_Navy</vt:lpstr>
      <vt:lpstr>2_Navy</vt:lpstr>
      <vt:lpstr>3_Navy</vt:lpstr>
      <vt:lpstr>4_Navy</vt:lpstr>
      <vt:lpstr>1_office theme</vt:lpstr>
      <vt:lpstr>HELP Communications Working Group  2 December 2024 </vt:lpstr>
      <vt:lpstr>PowerPoint Presentation</vt:lpstr>
      <vt:lpstr>PowerPoint Presentation</vt:lpstr>
      <vt:lpstr>Higher Education Loan Program changes</vt:lpstr>
      <vt:lpstr>Introduction of the Universities Accord (Student Support and Other Measures) Bill</vt:lpstr>
      <vt:lpstr>PowerPoint Presentation</vt:lpstr>
      <vt:lpstr>Commonwealth Prac Payment: Further questions</vt:lpstr>
      <vt:lpstr>Introduction of the Universities Accord (Student Support and Other Measures) Bill</vt:lpstr>
      <vt:lpstr>Suburban University Study Hubs</vt:lpstr>
      <vt:lpstr> </vt:lpstr>
      <vt:lpstr>Tuition Protection Service</vt:lpstr>
      <vt:lpstr>PowerPoint Presentation</vt:lpstr>
      <vt:lpstr>Ministerial Notice - HEP Provider 2025 reporting requirement </vt:lpstr>
      <vt:lpstr>Ministerial Notice - HEP Provider 2025 reporting requirement </vt:lpstr>
      <vt:lpstr>PowerPoint Presentation</vt:lpstr>
      <vt:lpstr>Nic Slide</vt:lpstr>
      <vt:lpstr>2025 eCAF</vt:lpstr>
      <vt:lpstr>eCAFs and Census Dates</vt:lpstr>
      <vt:lpstr>Deferrals, Earlier Units and Withdrawals</vt:lpstr>
      <vt:lpstr>eCAF: Further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Communications Working Group March 2024</dc:title>
  <dc:creator>TWOMEY,Nathan</dc:creator>
  <cp:keywords>0168_DE Powerpoint</cp:keywords>
  <cp:lastModifiedBy>MONTESIN,Danni</cp:lastModifiedBy>
  <cp:revision>125</cp:revision>
  <cp:lastPrinted>2024-09-05T02:46:08Z</cp:lastPrinted>
  <dcterms:created xsi:type="dcterms:W3CDTF">2024-02-29T23:44:05Z</dcterms:created>
  <dcterms:modified xsi:type="dcterms:W3CDTF">2024-12-17T05:30:42Z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67200</vt:r8>
  </property>
  <property fmtid="{D5CDD505-2E9C-101B-9397-08002B2CF9AE}" pid="3" name="xd_Signature">
    <vt:bool>false</vt:bool>
  </property>
  <property fmtid="{D5CDD505-2E9C-101B-9397-08002B2CF9AE}" pid="4" name="xd_ProgID">
    <vt:lpwstr/>
  </property>
  <property fmtid="{D5CDD505-2E9C-101B-9397-08002B2CF9AE}" pid="5" name="ContentTypeId">
    <vt:lpwstr>0x01010079A1FA163F83FC4DA7B02D4604972D30</vt:lpwstr>
  </property>
  <property fmtid="{D5CDD505-2E9C-101B-9397-08002B2CF9AE}" pid="6" name="Department Stream">
    <vt:lpwstr>Education</vt:lpwstr>
  </property>
  <property fmtid="{D5CDD505-2E9C-101B-9397-08002B2CF9AE}" pid="7" name="TemplateUrl">
    <vt:lpwstr/>
  </property>
  <property fmtid="{D5CDD505-2E9C-101B-9397-08002B2CF9AE}" pid="8" name="MSIP_Label_79d889eb-932f-4752-8739-64d25806ef64_Enabled">
    <vt:lpwstr>true</vt:lpwstr>
  </property>
  <property fmtid="{D5CDD505-2E9C-101B-9397-08002B2CF9AE}" pid="9" name="MSIP_Label_79d889eb-932f-4752-8739-64d25806ef64_SetDate">
    <vt:lpwstr>2022-06-10T07:23:39Z</vt:lpwstr>
  </property>
  <property fmtid="{D5CDD505-2E9C-101B-9397-08002B2CF9AE}" pid="10" name="MSIP_Label_79d889eb-932f-4752-8739-64d25806ef64_Method">
    <vt:lpwstr>Privileged</vt:lpwstr>
  </property>
  <property fmtid="{D5CDD505-2E9C-101B-9397-08002B2CF9AE}" pid="11" name="MSIP_Label_79d889eb-932f-4752-8739-64d25806ef64_Name">
    <vt:lpwstr>79d889eb-932f-4752-8739-64d25806ef64</vt:lpwstr>
  </property>
  <property fmtid="{D5CDD505-2E9C-101B-9397-08002B2CF9AE}" pid="12" name="MSIP_Label_79d889eb-932f-4752-8739-64d25806ef64_SiteId">
    <vt:lpwstr>dd0cfd15-4558-4b12-8bad-ea26984fc417</vt:lpwstr>
  </property>
  <property fmtid="{D5CDD505-2E9C-101B-9397-08002B2CF9AE}" pid="13" name="MSIP_Label_79d889eb-932f-4752-8739-64d25806ef64_ActionId">
    <vt:lpwstr>20a0e1c8-7f26-49c6-8b9b-dcbf8fabe1a1</vt:lpwstr>
  </property>
  <property fmtid="{D5CDD505-2E9C-101B-9397-08002B2CF9AE}" pid="14" name="MSIP_Label_79d889eb-932f-4752-8739-64d25806ef64_ContentBits">
    <vt:lpwstr>0</vt:lpwstr>
  </property>
  <property fmtid="{D5CDD505-2E9C-101B-9397-08002B2CF9AE}" pid="15" name="ItemKeywords">
    <vt:lpwstr>1996;#template|9706ad1b-dfa6-4d44-b515-12d7e5bc9d3f</vt:lpwstr>
  </property>
  <property fmtid="{D5CDD505-2E9C-101B-9397-08002B2CF9AE}" pid="16" name="ItemFunction">
    <vt:lpwstr>1976;#communication|9d5354d3-d1c2-4163-a4db-c06e4aa61e3a</vt:lpwstr>
  </property>
  <property fmtid="{D5CDD505-2E9C-101B-9397-08002B2CF9AE}" pid="17" name="ItemType">
    <vt:lpwstr>1999;#template|60f4875c-5740-43a9-8840-cfcba2da81bd</vt:lpwstr>
  </property>
</Properties>
</file>