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9.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FB1A213" w14:textId="77777777" w:rsidR="00C82055" w:rsidRDefault="00C82055" w:rsidP="009634C9">
      <w:pPr>
        <w:pStyle w:val="Heading1"/>
      </w:pPr>
      <w:r>
        <w:drawing>
          <wp:inline distT="0" distB="0" distL="0" distR="0" wp14:anchorId="127E571D" wp14:editId="13E0B493">
            <wp:extent cx="2269172" cy="554400"/>
            <wp:effectExtent l="0" t="0" r="0" b="0"/>
            <wp:docPr id="3" name="Graphic 3" descr="Australian Government 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3" descr="Australian Government Department of Education."/>
                    <pic:cNvPicPr/>
                  </pic:nvPicPr>
                  <pic: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ic:blipFill>
                  <pic:spPr>
                    <a:xfrm>
                      <a:off x="0" y="0"/>
                      <a:ext cx="2269172" cy="554400"/>
                    </a:xfrm>
                    <a:prstGeom prst="rect">
                      <a:avLst/>
                    </a:prstGeom>
                  </pic:spPr>
                </pic:pic>
              </a:graphicData>
            </a:graphic>
          </wp:inline>
        </w:drawing>
      </w:r>
      <w:r w:rsidRPr="00CA4815">
        <w:drawing>
          <wp:anchor distT="0" distB="0" distL="114300" distR="114300" simplePos="0" relativeHeight="251660288" behindDoc="1" locked="1" layoutInCell="1" allowOverlap="1" wp14:anchorId="2E7C385B" wp14:editId="6E8AC370">
            <wp:simplePos x="0" y="0"/>
            <wp:positionH relativeFrom="page">
              <wp:align>left</wp:align>
            </wp:positionH>
            <wp:positionV relativeFrom="paragraph">
              <wp:posOffset>-826135</wp:posOffset>
            </wp:positionV>
            <wp:extent cx="7541895" cy="10666730"/>
            <wp:effectExtent l="0" t="0" r="1905" b="1270"/>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541895" cy="10666730"/>
                    </a:xfrm>
                    <a:prstGeom prst="rect">
                      <a:avLst/>
                    </a:prstGeom>
                  </pic:spPr>
                </pic:pic>
              </a:graphicData>
            </a:graphic>
            <wp14:sizeRelH relativeFrom="page">
              <wp14:pctWidth>0</wp14:pctWidth>
            </wp14:sizeRelH>
            <wp14:sizeRelV relativeFrom="page">
              <wp14:pctHeight>0</wp14:pctHeight>
            </wp14:sizeRelV>
          </wp:anchor>
        </w:drawing>
      </w:r>
    </w:p>
    <w:p w14:paraId="0CA3AD6A" w14:textId="77777777" w:rsidR="00C82055" w:rsidRDefault="00C82055" w:rsidP="009634C9">
      <w:pPr>
        <w:pStyle w:val="Heading1"/>
      </w:pPr>
    </w:p>
    <w:p w14:paraId="7E406E61" w14:textId="77777777" w:rsidR="00C82055" w:rsidRDefault="00C82055" w:rsidP="009634C9">
      <w:pPr>
        <w:pStyle w:val="Heading1"/>
      </w:pPr>
    </w:p>
    <w:p w14:paraId="08D78C42" w14:textId="77777777" w:rsidR="00C82055" w:rsidRPr="001C3CFC" w:rsidRDefault="00C82055" w:rsidP="009634C9">
      <w:pPr>
        <w:pStyle w:val="Heading1"/>
        <w:rPr>
          <w:b/>
          <w:bCs/>
        </w:rPr>
      </w:pPr>
      <w:r w:rsidRPr="001C3CFC">
        <w:t>Microcredentials Pilot in Higher Education</w:t>
      </w:r>
    </w:p>
    <w:p w14:paraId="502C6DC2" w14:textId="77777777" w:rsidR="00C82055" w:rsidRPr="001C3CFC" w:rsidRDefault="00C82055" w:rsidP="009634C9">
      <w:pPr>
        <w:pStyle w:val="Heading1"/>
        <w:rPr>
          <w:b/>
          <w:bCs/>
        </w:rPr>
      </w:pPr>
      <w:r w:rsidRPr="001C3CFC">
        <w:t>Grant Guidelines – Round 2</w:t>
      </w:r>
    </w:p>
    <w:p w14:paraId="537B84A4" w14:textId="77777777" w:rsidR="00C82055" w:rsidRDefault="00C82055" w:rsidP="00C82055"/>
    <w:p w14:paraId="449C6743" w14:textId="77777777" w:rsidR="00C82055" w:rsidRDefault="00C82055" w:rsidP="00C82055">
      <w:pPr>
        <w:sectPr w:rsidR="00C82055" w:rsidSect="00BB5DE1">
          <w:headerReference w:type="even" r:id="rId15"/>
          <w:headerReference w:type="default" r:id="rId16"/>
          <w:footerReference w:type="even" r:id="rId17"/>
          <w:footerReference w:type="default" r:id="rId18"/>
          <w:headerReference w:type="first" r:id="rId19"/>
          <w:footerReference w:type="first" r:id="rId20"/>
          <w:type w:val="continuous"/>
          <w:pgSz w:w="11907" w:h="16840" w:code="9"/>
          <w:pgMar w:top="1418" w:right="1418" w:bottom="1418" w:left="1418" w:header="709" w:footer="709" w:gutter="0"/>
          <w:cols w:space="708"/>
          <w:vAlign w:val="center"/>
          <w:titlePg/>
          <w:docGrid w:linePitch="360"/>
        </w:sectPr>
      </w:pPr>
    </w:p>
    <w:tbl>
      <w:tblPr>
        <w:tblStyle w:val="PlainTable1"/>
        <w:tblW w:w="8789" w:type="dxa"/>
        <w:tblBorders>
          <w:top w:val="single" w:sz="4" w:space="0" w:color="D9D9D9" w:themeColor="background1" w:themeShade="D9"/>
          <w:left w:val="none" w:sz="0" w:space="0" w:color="auto"/>
          <w:bottom w:val="single" w:sz="4" w:space="0" w:color="D9D9D9" w:themeColor="background1" w:themeShade="D9"/>
          <w:right w:val="none" w:sz="0" w:space="0" w:color="auto"/>
          <w:insideH w:val="single" w:sz="4" w:space="0" w:color="D9D9D9" w:themeColor="background1" w:themeShade="D9"/>
          <w:insideV w:val="none" w:sz="0" w:space="0" w:color="auto"/>
        </w:tblBorders>
        <w:tblLook w:val="04A0" w:firstRow="1" w:lastRow="0" w:firstColumn="1" w:lastColumn="0" w:noHBand="0" w:noVBand="1"/>
        <w:tblDescription w:val="This table is for formatting purposes only. There is no header row. "/>
      </w:tblPr>
      <w:tblGrid>
        <w:gridCol w:w="2849"/>
        <w:gridCol w:w="5940"/>
      </w:tblGrid>
      <w:tr w:rsidR="00C82055" w:rsidRPr="007040EB" w14:paraId="29C82A82"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tcPr>
          <w:p w14:paraId="3F324D75" w14:textId="77777777" w:rsidR="00C82055" w:rsidRPr="0004098F" w:rsidRDefault="00C82055" w:rsidP="007E0629">
            <w:pPr>
              <w:rPr>
                <w:color w:val="264F90"/>
              </w:rPr>
            </w:pPr>
            <w:bookmarkStart w:id="0" w:name="_Toc164844258"/>
            <w:bookmarkStart w:id="1" w:name="_Toc383003250"/>
            <w:bookmarkStart w:id="2" w:name="_Toc164844257"/>
            <w:r w:rsidRPr="0004098F">
              <w:rPr>
                <w:color w:val="264F90"/>
              </w:rPr>
              <w:lastRenderedPageBreak/>
              <w:t>Opening date:</w:t>
            </w:r>
          </w:p>
        </w:tc>
        <w:tc>
          <w:tcPr>
            <w:tcW w:w="5940" w:type="dxa"/>
          </w:tcPr>
          <w:p w14:paraId="07D24C5C" w14:textId="77777777" w:rsidR="00C82055" w:rsidRPr="00D314F0" w:rsidRDefault="00C82055" w:rsidP="007E0629">
            <w:pPr>
              <w:cnfStyle w:val="100000000000" w:firstRow="1" w:lastRow="0" w:firstColumn="0" w:lastColumn="0" w:oddVBand="0" w:evenVBand="0" w:oddHBand="0" w:evenHBand="0" w:firstRowFirstColumn="0" w:firstRowLastColumn="0" w:lastRowFirstColumn="0" w:lastRowLastColumn="0"/>
              <w:rPr>
                <w:bCs w:val="0"/>
              </w:rPr>
            </w:pPr>
            <w:r w:rsidRPr="00D314F0">
              <w:rPr>
                <w:bCs w:val="0"/>
              </w:rPr>
              <w:t xml:space="preserve">15 December 2023 </w:t>
            </w:r>
          </w:p>
        </w:tc>
      </w:tr>
      <w:tr w:rsidR="00C82055" w:rsidRPr="007040EB" w14:paraId="4F2907BE"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7F1382D5" w14:textId="77777777" w:rsidR="00C82055" w:rsidRPr="0004098F" w:rsidRDefault="00C82055" w:rsidP="007E0629">
            <w:pPr>
              <w:rPr>
                <w:color w:val="264F90"/>
              </w:rPr>
            </w:pPr>
            <w:r w:rsidRPr="0004098F">
              <w:rPr>
                <w:color w:val="264F90"/>
              </w:rPr>
              <w:t>Closing date and time:</w:t>
            </w:r>
          </w:p>
        </w:tc>
        <w:tc>
          <w:tcPr>
            <w:tcW w:w="5940" w:type="dxa"/>
            <w:shd w:val="clear" w:color="auto" w:fill="auto"/>
          </w:tcPr>
          <w:p w14:paraId="2A8F1BC4" w14:textId="77777777" w:rsidR="00C82055" w:rsidRPr="003D5E39" w:rsidRDefault="00C82055" w:rsidP="007E0629">
            <w:pPr>
              <w:cnfStyle w:val="100000000000" w:firstRow="1" w:lastRow="0" w:firstColumn="0" w:lastColumn="0" w:oddVBand="0" w:evenVBand="0" w:oddHBand="0" w:evenHBand="0" w:firstRowFirstColumn="0" w:firstRowLastColumn="0" w:lastRowFirstColumn="0" w:lastRowLastColumn="0"/>
            </w:pPr>
            <w:r w:rsidRPr="003D5E39">
              <w:t>11.59 AE</w:t>
            </w:r>
            <w:r>
              <w:t>D</w:t>
            </w:r>
            <w:r w:rsidRPr="003D5E39">
              <w:t>T on 1 March 2024</w:t>
            </w:r>
          </w:p>
        </w:tc>
      </w:tr>
      <w:tr w:rsidR="00C82055" w:rsidRPr="007040EB" w14:paraId="0822BB15"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741AE02F" w14:textId="77777777" w:rsidR="00C82055" w:rsidRPr="0004098F" w:rsidRDefault="00C82055" w:rsidP="007E0629">
            <w:pPr>
              <w:rPr>
                <w:color w:val="264F90"/>
              </w:rPr>
            </w:pPr>
            <w:r w:rsidRPr="0004098F">
              <w:rPr>
                <w:color w:val="264F90"/>
              </w:rPr>
              <w:t>Commonwealth policy entity:</w:t>
            </w:r>
          </w:p>
        </w:tc>
        <w:tc>
          <w:tcPr>
            <w:tcW w:w="5940" w:type="dxa"/>
            <w:shd w:val="clear" w:color="auto" w:fill="auto"/>
          </w:tcPr>
          <w:p w14:paraId="461754F3" w14:textId="77777777" w:rsidR="00C82055" w:rsidRPr="00F65C53" w:rsidRDefault="00C82055" w:rsidP="007E0629">
            <w:pPr>
              <w:cnfStyle w:val="100000000000" w:firstRow="1" w:lastRow="0" w:firstColumn="0" w:lastColumn="0" w:oddVBand="0" w:evenVBand="0" w:oddHBand="0" w:evenHBand="0" w:firstRowFirstColumn="0" w:firstRowLastColumn="0" w:lastRowFirstColumn="0" w:lastRowLastColumn="0"/>
            </w:pPr>
            <w:r>
              <w:t>Department of Education</w:t>
            </w:r>
          </w:p>
        </w:tc>
      </w:tr>
      <w:tr w:rsidR="00C82055" w:rsidRPr="007040EB" w14:paraId="460E10E8"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376FCF13" w14:textId="77777777" w:rsidR="00C82055" w:rsidRPr="0004098F" w:rsidRDefault="00C82055" w:rsidP="007E0629">
            <w:pPr>
              <w:rPr>
                <w:color w:val="264F90"/>
              </w:rPr>
            </w:pPr>
            <w:r>
              <w:rPr>
                <w:color w:val="264F90"/>
              </w:rPr>
              <w:t>Administering e</w:t>
            </w:r>
            <w:r w:rsidRPr="0004098F">
              <w:rPr>
                <w:color w:val="264F90"/>
              </w:rPr>
              <w:t>ntit</w:t>
            </w:r>
            <w:r>
              <w:rPr>
                <w:color w:val="264F90"/>
              </w:rPr>
              <w:t>y:</w:t>
            </w:r>
          </w:p>
        </w:tc>
        <w:tc>
          <w:tcPr>
            <w:tcW w:w="5940" w:type="dxa"/>
            <w:shd w:val="clear" w:color="auto" w:fill="auto"/>
          </w:tcPr>
          <w:p w14:paraId="5767D974" w14:textId="77777777" w:rsidR="00C82055" w:rsidRDefault="00C82055" w:rsidP="007E0629">
            <w:pPr>
              <w:cnfStyle w:val="100000000000" w:firstRow="1" w:lastRow="0" w:firstColumn="0" w:lastColumn="0" w:oddVBand="0" w:evenVBand="0" w:oddHBand="0" w:evenHBand="0" w:firstRowFirstColumn="0" w:firstRowLastColumn="0" w:lastRowFirstColumn="0" w:lastRowLastColumn="0"/>
            </w:pPr>
            <w:r>
              <w:t>Department of Education</w:t>
            </w:r>
          </w:p>
        </w:tc>
      </w:tr>
      <w:tr w:rsidR="00C82055" w:rsidRPr="007040EB" w14:paraId="18E45140"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24AB5EFD" w14:textId="77777777" w:rsidR="00C82055" w:rsidRPr="0004098F" w:rsidRDefault="00C82055" w:rsidP="007E0629">
            <w:pPr>
              <w:rPr>
                <w:color w:val="264F90"/>
              </w:rPr>
            </w:pPr>
            <w:r w:rsidRPr="0004098F">
              <w:rPr>
                <w:color w:val="264F90"/>
              </w:rPr>
              <w:t>Enquiries:</w:t>
            </w:r>
          </w:p>
        </w:tc>
        <w:tc>
          <w:tcPr>
            <w:tcW w:w="5940" w:type="dxa"/>
            <w:shd w:val="clear" w:color="auto" w:fill="auto"/>
          </w:tcPr>
          <w:p w14:paraId="5D67C70E" w14:textId="77777777" w:rsidR="00C82055" w:rsidRDefault="00C82055" w:rsidP="007E0629">
            <w:pPr>
              <w:cnfStyle w:val="100000000000" w:firstRow="1" w:lastRow="0" w:firstColumn="0" w:lastColumn="0" w:oddVBand="0" w:evenVBand="0" w:oddHBand="0" w:evenHBand="0" w:firstRowFirstColumn="0" w:firstRowLastColumn="0" w:lastRowFirstColumn="0" w:lastRowLastColumn="0"/>
              <w:rPr>
                <w:b w:val="0"/>
                <w:bCs w:val="0"/>
              </w:rPr>
            </w:pPr>
            <w:r w:rsidRPr="00F65C53">
              <w:t>If you have any questions, contact</w:t>
            </w:r>
            <w:r>
              <w:t xml:space="preserve"> </w:t>
            </w:r>
            <w:hyperlink r:id="rId21" w:history="1">
              <w:r w:rsidRPr="006B79B5">
                <w:rPr>
                  <w:rStyle w:val="Hyperlink"/>
                </w:rPr>
                <w:t>HEMicrocredentials@education.gov.au</w:t>
              </w:r>
            </w:hyperlink>
            <w:r>
              <w:t xml:space="preserve"> </w:t>
            </w:r>
          </w:p>
          <w:p w14:paraId="714C584C" w14:textId="77777777" w:rsidR="00C82055" w:rsidRPr="00F65C53" w:rsidRDefault="00C82055" w:rsidP="007E0629">
            <w:pPr>
              <w:cnfStyle w:val="100000000000" w:firstRow="1" w:lastRow="0" w:firstColumn="0" w:lastColumn="0" w:oddVBand="0" w:evenVBand="0" w:oddHBand="0" w:evenHBand="0" w:firstRowFirstColumn="0" w:firstRowLastColumn="0" w:lastRowFirstColumn="0" w:lastRowLastColumn="0"/>
            </w:pPr>
            <w:r w:rsidRPr="00F65C53">
              <w:t xml:space="preserve">Questions should be sent no later than insert </w:t>
            </w:r>
            <w:r>
              <w:t>21 February 2024.</w:t>
            </w:r>
          </w:p>
        </w:tc>
      </w:tr>
      <w:tr w:rsidR="00C82055" w:rsidRPr="007040EB" w14:paraId="32522DDB"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0A0DBE9F" w14:textId="77777777" w:rsidR="00C82055" w:rsidRPr="0004098F" w:rsidRDefault="00C82055" w:rsidP="007E0629">
            <w:pPr>
              <w:rPr>
                <w:color w:val="264F90"/>
              </w:rPr>
            </w:pPr>
            <w:r w:rsidRPr="0004098F">
              <w:rPr>
                <w:color w:val="264F90"/>
              </w:rPr>
              <w:t>Date guidelines released:</w:t>
            </w:r>
          </w:p>
        </w:tc>
        <w:tc>
          <w:tcPr>
            <w:tcW w:w="5940" w:type="dxa"/>
            <w:shd w:val="clear" w:color="auto" w:fill="auto"/>
          </w:tcPr>
          <w:p w14:paraId="4C56A058" w14:textId="77777777" w:rsidR="00C82055" w:rsidRPr="00F65C53" w:rsidRDefault="00C82055" w:rsidP="007E0629">
            <w:pPr>
              <w:cnfStyle w:val="100000000000" w:firstRow="1" w:lastRow="0" w:firstColumn="0" w:lastColumn="0" w:oddVBand="0" w:evenVBand="0" w:oddHBand="0" w:evenHBand="0" w:firstRowFirstColumn="0" w:firstRowLastColumn="0" w:lastRowFirstColumn="0" w:lastRowLastColumn="0"/>
            </w:pPr>
            <w:r>
              <w:t>18 December 2023</w:t>
            </w:r>
          </w:p>
        </w:tc>
      </w:tr>
      <w:tr w:rsidR="00C82055" w14:paraId="5E27AF97" w14:textId="77777777" w:rsidTr="007E0629">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2849" w:type="dxa"/>
            <w:shd w:val="clear" w:color="auto" w:fill="auto"/>
          </w:tcPr>
          <w:p w14:paraId="15B5F4E4" w14:textId="77777777" w:rsidR="00C82055" w:rsidRPr="0004098F" w:rsidRDefault="00C82055" w:rsidP="007E0629">
            <w:pPr>
              <w:rPr>
                <w:color w:val="264F90"/>
              </w:rPr>
            </w:pPr>
            <w:r w:rsidRPr="0004098F">
              <w:rPr>
                <w:color w:val="264F90"/>
              </w:rPr>
              <w:t>Type of grant opportunity:</w:t>
            </w:r>
          </w:p>
        </w:tc>
        <w:tc>
          <w:tcPr>
            <w:tcW w:w="5940" w:type="dxa"/>
            <w:shd w:val="clear" w:color="auto" w:fill="auto"/>
          </w:tcPr>
          <w:p w14:paraId="00808980" w14:textId="77777777" w:rsidR="00C82055" w:rsidRPr="00F65C53" w:rsidRDefault="00C82055" w:rsidP="007E0629">
            <w:pPr>
              <w:cnfStyle w:val="100000000000" w:firstRow="1" w:lastRow="0" w:firstColumn="0" w:lastColumn="0" w:oddVBand="0" w:evenVBand="0" w:oddHBand="0" w:evenHBand="0" w:firstRowFirstColumn="0" w:firstRowLastColumn="0" w:lastRowFirstColumn="0" w:lastRowLastColumn="0"/>
            </w:pPr>
            <w:r>
              <w:t>Targeted</w:t>
            </w:r>
            <w:r w:rsidRPr="00F65C53">
              <w:t xml:space="preserve"> competitive</w:t>
            </w:r>
          </w:p>
        </w:tc>
      </w:tr>
    </w:tbl>
    <w:p w14:paraId="3388279F" w14:textId="77777777" w:rsidR="00C82055" w:rsidRDefault="00C82055" w:rsidP="00C82055">
      <w:pPr>
        <w:spacing w:before="0" w:after="0" w:line="240" w:lineRule="auto"/>
        <w:rPr>
          <w:rFonts w:eastAsia="Calibri"/>
          <w:bCs/>
          <w:noProof/>
          <w:color w:val="264F90"/>
          <w:sz w:val="32"/>
          <w:szCs w:val="28"/>
          <w:lang w:val="en-US"/>
        </w:rPr>
      </w:pPr>
      <w:r>
        <w:br w:type="page"/>
      </w:r>
    </w:p>
    <w:p w14:paraId="0964D60F" w14:textId="77777777" w:rsidR="00C82055" w:rsidRPr="00567557" w:rsidRDefault="00C82055" w:rsidP="009634C9">
      <w:pPr>
        <w:pStyle w:val="Heading1"/>
      </w:pPr>
      <w:r w:rsidRPr="00567557">
        <w:lastRenderedPageBreak/>
        <w:t>Contents</w:t>
      </w:r>
      <w:bookmarkEnd w:id="0"/>
      <w:bookmarkEnd w:id="1"/>
    </w:p>
    <w:p w14:paraId="7C74A203" w14:textId="674B7E41"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sidRPr="735D99EF">
        <w:rPr>
          <w:szCs w:val="28"/>
        </w:rPr>
        <w:fldChar w:fldCharType="begin"/>
      </w:r>
      <w:r>
        <w:rPr>
          <w:szCs w:val="28"/>
        </w:rPr>
        <w:instrText xml:space="preserve"> TOC \o "2-9" </w:instrText>
      </w:r>
      <w:r w:rsidRPr="735D99EF">
        <w:rPr>
          <w:szCs w:val="28"/>
        </w:rPr>
        <w:fldChar w:fldCharType="separate"/>
      </w:r>
      <w:r>
        <w:rPr>
          <w:noProof/>
        </w:rPr>
        <w:t>1.</w:t>
      </w:r>
      <w:r>
        <w:rPr>
          <w:rFonts w:asciiTheme="minorHAnsi" w:eastAsiaTheme="minorEastAsia" w:hAnsiTheme="minorHAnsi" w:cstheme="minorBidi"/>
          <w:b w:val="0"/>
          <w:noProof/>
          <w:kern w:val="2"/>
          <w:sz w:val="22"/>
          <w:lang w:val="en-AU" w:eastAsia="en-AU"/>
          <w14:ligatures w14:val="standardContextual"/>
        </w:rPr>
        <w:tab/>
      </w:r>
      <w:r>
        <w:rPr>
          <w:noProof/>
        </w:rPr>
        <w:t>Microcredentials Pilot in Higher Education: Process</w:t>
      </w:r>
      <w:r>
        <w:rPr>
          <w:noProof/>
        </w:rPr>
        <w:tab/>
      </w:r>
      <w:r>
        <w:rPr>
          <w:noProof/>
        </w:rPr>
        <w:fldChar w:fldCharType="begin"/>
      </w:r>
      <w:r>
        <w:rPr>
          <w:noProof/>
        </w:rPr>
        <w:instrText xml:space="preserve"> PAGEREF _Toc153809162 \h </w:instrText>
      </w:r>
      <w:r>
        <w:rPr>
          <w:noProof/>
        </w:rPr>
      </w:r>
      <w:r>
        <w:rPr>
          <w:noProof/>
        </w:rPr>
        <w:fldChar w:fldCharType="separate"/>
      </w:r>
      <w:r w:rsidR="00E76795">
        <w:rPr>
          <w:noProof/>
        </w:rPr>
        <w:t>5</w:t>
      </w:r>
      <w:r>
        <w:rPr>
          <w:noProof/>
        </w:rPr>
        <w:fldChar w:fldCharType="end"/>
      </w:r>
    </w:p>
    <w:p w14:paraId="21783F82" w14:textId="272284A1"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1.1</w:t>
      </w:r>
      <w:r>
        <w:rPr>
          <w:rFonts w:asciiTheme="minorHAnsi" w:eastAsiaTheme="minorEastAsia" w:hAnsiTheme="minorHAnsi" w:cstheme="minorBidi"/>
          <w:noProof/>
          <w:kern w:val="2"/>
          <w:sz w:val="22"/>
          <w:lang w:val="en-AU" w:eastAsia="en-AU"/>
          <w14:ligatures w14:val="standardContextual"/>
        </w:rPr>
        <w:tab/>
      </w:r>
      <w:r>
        <w:rPr>
          <w:noProof/>
        </w:rPr>
        <w:t>Introduction</w:t>
      </w:r>
      <w:r>
        <w:rPr>
          <w:noProof/>
        </w:rPr>
        <w:tab/>
      </w:r>
      <w:r>
        <w:rPr>
          <w:noProof/>
        </w:rPr>
        <w:fldChar w:fldCharType="begin"/>
      </w:r>
      <w:r>
        <w:rPr>
          <w:noProof/>
        </w:rPr>
        <w:instrText xml:space="preserve"> PAGEREF _Toc153809163 \h </w:instrText>
      </w:r>
      <w:r>
        <w:rPr>
          <w:noProof/>
        </w:rPr>
      </w:r>
      <w:r>
        <w:rPr>
          <w:noProof/>
        </w:rPr>
        <w:fldChar w:fldCharType="separate"/>
      </w:r>
      <w:r w:rsidR="00E76795">
        <w:rPr>
          <w:noProof/>
        </w:rPr>
        <w:t>6</w:t>
      </w:r>
      <w:r>
        <w:rPr>
          <w:noProof/>
        </w:rPr>
        <w:fldChar w:fldCharType="end"/>
      </w:r>
    </w:p>
    <w:p w14:paraId="1D291FCB" w14:textId="259F44C9"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1.2</w:t>
      </w:r>
      <w:r>
        <w:rPr>
          <w:rFonts w:asciiTheme="minorHAnsi" w:eastAsiaTheme="minorEastAsia" w:hAnsiTheme="minorHAnsi" w:cstheme="minorBidi"/>
          <w:noProof/>
          <w:kern w:val="2"/>
          <w:sz w:val="22"/>
          <w:lang w:val="en-AU" w:eastAsia="en-AU"/>
          <w14:ligatures w14:val="standardContextual"/>
        </w:rPr>
        <w:tab/>
      </w:r>
      <w:r>
        <w:rPr>
          <w:noProof/>
        </w:rPr>
        <w:t>Australian Government Vision – Microcredentials</w:t>
      </w:r>
      <w:r>
        <w:rPr>
          <w:noProof/>
        </w:rPr>
        <w:tab/>
      </w:r>
      <w:r>
        <w:rPr>
          <w:noProof/>
        </w:rPr>
        <w:fldChar w:fldCharType="begin"/>
      </w:r>
      <w:r>
        <w:rPr>
          <w:noProof/>
        </w:rPr>
        <w:instrText xml:space="preserve"> PAGEREF _Toc153809164 \h </w:instrText>
      </w:r>
      <w:r>
        <w:rPr>
          <w:noProof/>
        </w:rPr>
      </w:r>
      <w:r>
        <w:rPr>
          <w:noProof/>
        </w:rPr>
        <w:fldChar w:fldCharType="separate"/>
      </w:r>
      <w:r w:rsidR="00E76795">
        <w:rPr>
          <w:noProof/>
        </w:rPr>
        <w:t>6</w:t>
      </w:r>
      <w:r>
        <w:rPr>
          <w:noProof/>
        </w:rPr>
        <w:fldChar w:fldCharType="end"/>
      </w:r>
    </w:p>
    <w:p w14:paraId="4DB55FC0" w14:textId="32CC68C5"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1.3</w:t>
      </w:r>
      <w:r>
        <w:rPr>
          <w:rFonts w:asciiTheme="minorHAnsi" w:eastAsiaTheme="minorEastAsia" w:hAnsiTheme="minorHAnsi" w:cstheme="minorBidi"/>
          <w:noProof/>
          <w:kern w:val="2"/>
          <w:sz w:val="22"/>
          <w:lang w:val="en-AU" w:eastAsia="en-AU"/>
          <w14:ligatures w14:val="standardContextual"/>
        </w:rPr>
        <w:tab/>
      </w:r>
      <w:r>
        <w:rPr>
          <w:noProof/>
        </w:rPr>
        <w:t>About Round 2</w:t>
      </w:r>
      <w:r>
        <w:rPr>
          <w:noProof/>
        </w:rPr>
        <w:tab/>
      </w:r>
      <w:r>
        <w:rPr>
          <w:noProof/>
        </w:rPr>
        <w:fldChar w:fldCharType="begin"/>
      </w:r>
      <w:r>
        <w:rPr>
          <w:noProof/>
        </w:rPr>
        <w:instrText xml:space="preserve"> PAGEREF _Toc153809165 \h </w:instrText>
      </w:r>
      <w:r>
        <w:rPr>
          <w:noProof/>
        </w:rPr>
      </w:r>
      <w:r>
        <w:rPr>
          <w:noProof/>
        </w:rPr>
        <w:fldChar w:fldCharType="separate"/>
      </w:r>
      <w:r w:rsidR="00E76795">
        <w:rPr>
          <w:noProof/>
        </w:rPr>
        <w:t>6</w:t>
      </w:r>
      <w:r>
        <w:rPr>
          <w:noProof/>
        </w:rPr>
        <w:fldChar w:fldCharType="end"/>
      </w:r>
    </w:p>
    <w:p w14:paraId="42271AA6" w14:textId="281144BF"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2.</w:t>
      </w:r>
      <w:r>
        <w:rPr>
          <w:rFonts w:asciiTheme="minorHAnsi" w:eastAsiaTheme="minorEastAsia" w:hAnsiTheme="minorHAnsi" w:cstheme="minorBidi"/>
          <w:b w:val="0"/>
          <w:noProof/>
          <w:kern w:val="2"/>
          <w:sz w:val="22"/>
          <w:lang w:val="en-AU" w:eastAsia="en-AU"/>
          <w14:ligatures w14:val="standardContextual"/>
        </w:rPr>
        <w:tab/>
      </w:r>
      <w:r>
        <w:rPr>
          <w:noProof/>
        </w:rPr>
        <w:t>About the Pilot</w:t>
      </w:r>
      <w:r>
        <w:rPr>
          <w:noProof/>
        </w:rPr>
        <w:tab/>
      </w:r>
      <w:r>
        <w:rPr>
          <w:noProof/>
        </w:rPr>
        <w:fldChar w:fldCharType="begin"/>
      </w:r>
      <w:r>
        <w:rPr>
          <w:noProof/>
        </w:rPr>
        <w:instrText xml:space="preserve"> PAGEREF _Toc153809166 \h </w:instrText>
      </w:r>
      <w:r>
        <w:rPr>
          <w:noProof/>
        </w:rPr>
      </w:r>
      <w:r>
        <w:rPr>
          <w:noProof/>
        </w:rPr>
        <w:fldChar w:fldCharType="separate"/>
      </w:r>
      <w:r w:rsidR="00E76795">
        <w:rPr>
          <w:noProof/>
        </w:rPr>
        <w:t>7</w:t>
      </w:r>
      <w:r>
        <w:rPr>
          <w:noProof/>
        </w:rPr>
        <w:fldChar w:fldCharType="end"/>
      </w:r>
    </w:p>
    <w:p w14:paraId="71361A3C" w14:textId="0F947621"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2.1</w:t>
      </w:r>
      <w:r>
        <w:rPr>
          <w:rFonts w:asciiTheme="minorHAnsi" w:eastAsiaTheme="minorEastAsia" w:hAnsiTheme="minorHAnsi" w:cstheme="minorBidi"/>
          <w:noProof/>
          <w:kern w:val="2"/>
          <w:sz w:val="22"/>
          <w:lang w:val="en-AU" w:eastAsia="en-AU"/>
          <w14:ligatures w14:val="standardContextual"/>
        </w:rPr>
        <w:tab/>
      </w:r>
      <w:r>
        <w:rPr>
          <w:noProof/>
        </w:rPr>
        <w:t>Objectives</w:t>
      </w:r>
      <w:r>
        <w:rPr>
          <w:noProof/>
        </w:rPr>
        <w:tab/>
      </w:r>
      <w:r>
        <w:rPr>
          <w:noProof/>
        </w:rPr>
        <w:fldChar w:fldCharType="begin"/>
      </w:r>
      <w:r>
        <w:rPr>
          <w:noProof/>
        </w:rPr>
        <w:instrText xml:space="preserve"> PAGEREF _Toc153809167 \h </w:instrText>
      </w:r>
      <w:r>
        <w:rPr>
          <w:noProof/>
        </w:rPr>
      </w:r>
      <w:r>
        <w:rPr>
          <w:noProof/>
        </w:rPr>
        <w:fldChar w:fldCharType="separate"/>
      </w:r>
      <w:r w:rsidR="00E76795">
        <w:rPr>
          <w:noProof/>
        </w:rPr>
        <w:t>8</w:t>
      </w:r>
      <w:r>
        <w:rPr>
          <w:noProof/>
        </w:rPr>
        <w:fldChar w:fldCharType="end"/>
      </w:r>
    </w:p>
    <w:p w14:paraId="43995806" w14:textId="6F24845E"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2.2</w:t>
      </w:r>
      <w:r>
        <w:rPr>
          <w:rFonts w:asciiTheme="minorHAnsi" w:eastAsiaTheme="minorEastAsia" w:hAnsiTheme="minorHAnsi" w:cstheme="minorBidi"/>
          <w:noProof/>
          <w:kern w:val="2"/>
          <w:sz w:val="22"/>
          <w:lang w:val="en-AU" w:eastAsia="en-AU"/>
          <w14:ligatures w14:val="standardContextual"/>
        </w:rPr>
        <w:tab/>
      </w:r>
      <w:r>
        <w:rPr>
          <w:noProof/>
        </w:rPr>
        <w:t>About the Microcredentials Pilot in Higher Education grant opportunity – Round 2</w:t>
      </w:r>
      <w:r>
        <w:rPr>
          <w:noProof/>
        </w:rPr>
        <w:tab/>
      </w:r>
      <w:r>
        <w:rPr>
          <w:noProof/>
        </w:rPr>
        <w:fldChar w:fldCharType="begin"/>
      </w:r>
      <w:r>
        <w:rPr>
          <w:noProof/>
        </w:rPr>
        <w:instrText xml:space="preserve"> PAGEREF _Toc153809168 \h </w:instrText>
      </w:r>
      <w:r>
        <w:rPr>
          <w:noProof/>
        </w:rPr>
      </w:r>
      <w:r>
        <w:rPr>
          <w:noProof/>
        </w:rPr>
        <w:fldChar w:fldCharType="separate"/>
      </w:r>
      <w:r w:rsidR="00E76795">
        <w:rPr>
          <w:noProof/>
        </w:rPr>
        <w:t>8</w:t>
      </w:r>
      <w:r>
        <w:rPr>
          <w:noProof/>
        </w:rPr>
        <w:fldChar w:fldCharType="end"/>
      </w:r>
    </w:p>
    <w:p w14:paraId="6CD2AB21" w14:textId="2AA61ADD"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3.</w:t>
      </w:r>
      <w:r>
        <w:rPr>
          <w:rFonts w:asciiTheme="minorHAnsi" w:eastAsiaTheme="minorEastAsia" w:hAnsiTheme="minorHAnsi" w:cstheme="minorBidi"/>
          <w:b w:val="0"/>
          <w:noProof/>
          <w:kern w:val="2"/>
          <w:sz w:val="22"/>
          <w:lang w:val="en-AU" w:eastAsia="en-AU"/>
          <w14:ligatures w14:val="standardContextual"/>
        </w:rPr>
        <w:tab/>
      </w:r>
      <w:r>
        <w:rPr>
          <w:noProof/>
        </w:rPr>
        <w:t>Grant amount and grant period</w:t>
      </w:r>
      <w:r>
        <w:rPr>
          <w:noProof/>
        </w:rPr>
        <w:tab/>
      </w:r>
      <w:r>
        <w:rPr>
          <w:noProof/>
        </w:rPr>
        <w:fldChar w:fldCharType="begin"/>
      </w:r>
      <w:r>
        <w:rPr>
          <w:noProof/>
        </w:rPr>
        <w:instrText xml:space="preserve"> PAGEREF _Toc153809169 \h </w:instrText>
      </w:r>
      <w:r>
        <w:rPr>
          <w:noProof/>
        </w:rPr>
      </w:r>
      <w:r>
        <w:rPr>
          <w:noProof/>
        </w:rPr>
        <w:fldChar w:fldCharType="separate"/>
      </w:r>
      <w:r w:rsidR="00E76795">
        <w:rPr>
          <w:noProof/>
        </w:rPr>
        <w:t>9</w:t>
      </w:r>
      <w:r>
        <w:rPr>
          <w:noProof/>
        </w:rPr>
        <w:fldChar w:fldCharType="end"/>
      </w:r>
    </w:p>
    <w:p w14:paraId="68FBFFBB" w14:textId="4DC466BE"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3.1</w:t>
      </w:r>
      <w:r>
        <w:rPr>
          <w:rFonts w:asciiTheme="minorHAnsi" w:eastAsiaTheme="minorEastAsia" w:hAnsiTheme="minorHAnsi" w:cstheme="minorBidi"/>
          <w:noProof/>
          <w:kern w:val="2"/>
          <w:sz w:val="22"/>
          <w:lang w:val="en-AU" w:eastAsia="en-AU"/>
          <w14:ligatures w14:val="standardContextual"/>
        </w:rPr>
        <w:tab/>
      </w:r>
      <w:r>
        <w:rPr>
          <w:noProof/>
        </w:rPr>
        <w:t>Grants available</w:t>
      </w:r>
      <w:r>
        <w:rPr>
          <w:noProof/>
        </w:rPr>
        <w:tab/>
      </w:r>
      <w:r>
        <w:rPr>
          <w:noProof/>
        </w:rPr>
        <w:fldChar w:fldCharType="begin"/>
      </w:r>
      <w:r>
        <w:rPr>
          <w:noProof/>
        </w:rPr>
        <w:instrText xml:space="preserve"> PAGEREF _Toc153809170 \h </w:instrText>
      </w:r>
      <w:r>
        <w:rPr>
          <w:noProof/>
        </w:rPr>
      </w:r>
      <w:r>
        <w:rPr>
          <w:noProof/>
        </w:rPr>
        <w:fldChar w:fldCharType="separate"/>
      </w:r>
      <w:r w:rsidR="00E76795">
        <w:rPr>
          <w:noProof/>
        </w:rPr>
        <w:t>9</w:t>
      </w:r>
      <w:r>
        <w:rPr>
          <w:noProof/>
        </w:rPr>
        <w:fldChar w:fldCharType="end"/>
      </w:r>
    </w:p>
    <w:p w14:paraId="268E94C2" w14:textId="4271C062"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3.2</w:t>
      </w:r>
      <w:r>
        <w:rPr>
          <w:rFonts w:asciiTheme="minorHAnsi" w:eastAsiaTheme="minorEastAsia" w:hAnsiTheme="minorHAnsi" w:cstheme="minorBidi"/>
          <w:noProof/>
          <w:kern w:val="2"/>
          <w:sz w:val="22"/>
          <w:lang w:val="en-AU" w:eastAsia="en-AU"/>
          <w14:ligatures w14:val="standardContextual"/>
        </w:rPr>
        <w:tab/>
      </w:r>
      <w:r>
        <w:rPr>
          <w:noProof/>
        </w:rPr>
        <w:t>Grant period</w:t>
      </w:r>
      <w:r>
        <w:rPr>
          <w:noProof/>
        </w:rPr>
        <w:tab/>
      </w:r>
      <w:r>
        <w:rPr>
          <w:noProof/>
        </w:rPr>
        <w:fldChar w:fldCharType="begin"/>
      </w:r>
      <w:r>
        <w:rPr>
          <w:noProof/>
        </w:rPr>
        <w:instrText xml:space="preserve"> PAGEREF _Toc153809171 \h </w:instrText>
      </w:r>
      <w:r>
        <w:rPr>
          <w:noProof/>
        </w:rPr>
      </w:r>
      <w:r>
        <w:rPr>
          <w:noProof/>
        </w:rPr>
        <w:fldChar w:fldCharType="separate"/>
      </w:r>
      <w:r w:rsidR="00E76795">
        <w:rPr>
          <w:noProof/>
        </w:rPr>
        <w:t>9</w:t>
      </w:r>
      <w:r>
        <w:rPr>
          <w:noProof/>
        </w:rPr>
        <w:fldChar w:fldCharType="end"/>
      </w:r>
    </w:p>
    <w:p w14:paraId="46ED9890" w14:textId="6E65152A"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4.</w:t>
      </w:r>
      <w:r>
        <w:rPr>
          <w:rFonts w:asciiTheme="minorHAnsi" w:eastAsiaTheme="minorEastAsia" w:hAnsiTheme="minorHAnsi" w:cstheme="minorBidi"/>
          <w:b w:val="0"/>
          <w:noProof/>
          <w:kern w:val="2"/>
          <w:sz w:val="22"/>
          <w:lang w:val="en-AU" w:eastAsia="en-AU"/>
          <w14:ligatures w14:val="standardContextual"/>
        </w:rPr>
        <w:tab/>
      </w:r>
      <w:r>
        <w:rPr>
          <w:noProof/>
        </w:rPr>
        <w:t>Eligibility criteria</w:t>
      </w:r>
      <w:r>
        <w:rPr>
          <w:noProof/>
        </w:rPr>
        <w:tab/>
      </w:r>
      <w:r>
        <w:rPr>
          <w:noProof/>
        </w:rPr>
        <w:fldChar w:fldCharType="begin"/>
      </w:r>
      <w:r>
        <w:rPr>
          <w:noProof/>
        </w:rPr>
        <w:instrText xml:space="preserve"> PAGEREF _Toc153809172 \h </w:instrText>
      </w:r>
      <w:r>
        <w:rPr>
          <w:noProof/>
        </w:rPr>
      </w:r>
      <w:r>
        <w:rPr>
          <w:noProof/>
        </w:rPr>
        <w:fldChar w:fldCharType="separate"/>
      </w:r>
      <w:r w:rsidR="00E76795">
        <w:rPr>
          <w:noProof/>
        </w:rPr>
        <w:t>9</w:t>
      </w:r>
      <w:r>
        <w:rPr>
          <w:noProof/>
        </w:rPr>
        <w:fldChar w:fldCharType="end"/>
      </w:r>
    </w:p>
    <w:p w14:paraId="2402AE19" w14:textId="4771B8FE"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4.1</w:t>
      </w:r>
      <w:r>
        <w:rPr>
          <w:rFonts w:asciiTheme="minorHAnsi" w:eastAsiaTheme="minorEastAsia" w:hAnsiTheme="minorHAnsi" w:cstheme="minorBidi"/>
          <w:noProof/>
          <w:kern w:val="2"/>
          <w:sz w:val="22"/>
          <w:lang w:val="en-AU" w:eastAsia="en-AU"/>
          <w14:ligatures w14:val="standardContextual"/>
        </w:rPr>
        <w:tab/>
      </w:r>
      <w:r>
        <w:rPr>
          <w:noProof/>
        </w:rPr>
        <w:t>Who is eligible to apply for a grant?</w:t>
      </w:r>
      <w:r>
        <w:rPr>
          <w:noProof/>
        </w:rPr>
        <w:tab/>
      </w:r>
      <w:r>
        <w:rPr>
          <w:noProof/>
        </w:rPr>
        <w:fldChar w:fldCharType="begin"/>
      </w:r>
      <w:r>
        <w:rPr>
          <w:noProof/>
        </w:rPr>
        <w:instrText xml:space="preserve"> PAGEREF _Toc153809173 \h </w:instrText>
      </w:r>
      <w:r>
        <w:rPr>
          <w:noProof/>
        </w:rPr>
      </w:r>
      <w:r>
        <w:rPr>
          <w:noProof/>
        </w:rPr>
        <w:fldChar w:fldCharType="separate"/>
      </w:r>
      <w:r w:rsidR="00E76795">
        <w:rPr>
          <w:noProof/>
        </w:rPr>
        <w:t>9</w:t>
      </w:r>
      <w:r>
        <w:rPr>
          <w:noProof/>
        </w:rPr>
        <w:fldChar w:fldCharType="end"/>
      </w:r>
    </w:p>
    <w:p w14:paraId="15DDAA22" w14:textId="615C3979"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5.</w:t>
      </w:r>
      <w:r>
        <w:rPr>
          <w:rFonts w:asciiTheme="minorHAnsi" w:eastAsiaTheme="minorEastAsia" w:hAnsiTheme="minorHAnsi" w:cstheme="minorBidi"/>
          <w:b w:val="0"/>
          <w:noProof/>
          <w:kern w:val="2"/>
          <w:sz w:val="22"/>
          <w:lang w:val="en-AU" w:eastAsia="en-AU"/>
          <w14:ligatures w14:val="standardContextual"/>
        </w:rPr>
        <w:tab/>
      </w:r>
      <w:r>
        <w:rPr>
          <w:noProof/>
        </w:rPr>
        <w:t>What the grant money can be used for</w:t>
      </w:r>
      <w:r>
        <w:rPr>
          <w:noProof/>
        </w:rPr>
        <w:tab/>
      </w:r>
      <w:r>
        <w:rPr>
          <w:noProof/>
        </w:rPr>
        <w:fldChar w:fldCharType="begin"/>
      </w:r>
      <w:r>
        <w:rPr>
          <w:noProof/>
        </w:rPr>
        <w:instrText xml:space="preserve"> PAGEREF _Toc153809174 \h </w:instrText>
      </w:r>
      <w:r>
        <w:rPr>
          <w:noProof/>
        </w:rPr>
      </w:r>
      <w:r>
        <w:rPr>
          <w:noProof/>
        </w:rPr>
        <w:fldChar w:fldCharType="separate"/>
      </w:r>
      <w:r w:rsidR="00E76795">
        <w:rPr>
          <w:noProof/>
        </w:rPr>
        <w:t>10</w:t>
      </w:r>
      <w:r>
        <w:rPr>
          <w:noProof/>
        </w:rPr>
        <w:fldChar w:fldCharType="end"/>
      </w:r>
    </w:p>
    <w:p w14:paraId="73D4A4E7" w14:textId="1D998EDF"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5.1</w:t>
      </w:r>
      <w:r>
        <w:rPr>
          <w:rFonts w:asciiTheme="minorHAnsi" w:eastAsiaTheme="minorEastAsia" w:hAnsiTheme="minorHAnsi" w:cstheme="minorBidi"/>
          <w:noProof/>
          <w:kern w:val="2"/>
          <w:sz w:val="22"/>
          <w:lang w:val="en-AU" w:eastAsia="en-AU"/>
          <w14:ligatures w14:val="standardContextual"/>
        </w:rPr>
        <w:tab/>
      </w:r>
      <w:r>
        <w:rPr>
          <w:noProof/>
        </w:rPr>
        <w:t>Eligible grant activities</w:t>
      </w:r>
      <w:r>
        <w:rPr>
          <w:noProof/>
        </w:rPr>
        <w:tab/>
      </w:r>
      <w:r>
        <w:rPr>
          <w:noProof/>
        </w:rPr>
        <w:fldChar w:fldCharType="begin"/>
      </w:r>
      <w:r>
        <w:rPr>
          <w:noProof/>
        </w:rPr>
        <w:instrText xml:space="preserve"> PAGEREF _Toc153809175 \h </w:instrText>
      </w:r>
      <w:r>
        <w:rPr>
          <w:noProof/>
        </w:rPr>
      </w:r>
      <w:r>
        <w:rPr>
          <w:noProof/>
        </w:rPr>
        <w:fldChar w:fldCharType="separate"/>
      </w:r>
      <w:r w:rsidR="00E76795">
        <w:rPr>
          <w:noProof/>
        </w:rPr>
        <w:t>10</w:t>
      </w:r>
      <w:r>
        <w:rPr>
          <w:noProof/>
        </w:rPr>
        <w:fldChar w:fldCharType="end"/>
      </w:r>
    </w:p>
    <w:p w14:paraId="3FC727DB" w14:textId="6030F74A"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5.2</w:t>
      </w:r>
      <w:r>
        <w:rPr>
          <w:rFonts w:asciiTheme="minorHAnsi" w:eastAsiaTheme="minorEastAsia" w:hAnsiTheme="minorHAnsi" w:cstheme="minorBidi"/>
          <w:noProof/>
          <w:kern w:val="2"/>
          <w:sz w:val="22"/>
          <w:lang w:val="en-AU" w:eastAsia="en-AU"/>
          <w14:ligatures w14:val="standardContextual"/>
        </w:rPr>
        <w:tab/>
      </w:r>
      <w:r>
        <w:rPr>
          <w:noProof/>
        </w:rPr>
        <w:t>Eligible expenditure</w:t>
      </w:r>
      <w:r>
        <w:rPr>
          <w:noProof/>
        </w:rPr>
        <w:tab/>
      </w:r>
      <w:r>
        <w:rPr>
          <w:noProof/>
        </w:rPr>
        <w:fldChar w:fldCharType="begin"/>
      </w:r>
      <w:r>
        <w:rPr>
          <w:noProof/>
        </w:rPr>
        <w:instrText xml:space="preserve"> PAGEREF _Toc153809176 \h </w:instrText>
      </w:r>
      <w:r>
        <w:rPr>
          <w:noProof/>
        </w:rPr>
      </w:r>
      <w:r>
        <w:rPr>
          <w:noProof/>
        </w:rPr>
        <w:fldChar w:fldCharType="separate"/>
      </w:r>
      <w:r w:rsidR="00E76795">
        <w:rPr>
          <w:noProof/>
        </w:rPr>
        <w:t>10</w:t>
      </w:r>
      <w:r>
        <w:rPr>
          <w:noProof/>
        </w:rPr>
        <w:fldChar w:fldCharType="end"/>
      </w:r>
    </w:p>
    <w:p w14:paraId="5650D2CD" w14:textId="771C604E"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5.3</w:t>
      </w:r>
      <w:r>
        <w:rPr>
          <w:rFonts w:asciiTheme="minorHAnsi" w:eastAsiaTheme="minorEastAsia" w:hAnsiTheme="minorHAnsi" w:cstheme="minorBidi"/>
          <w:noProof/>
          <w:kern w:val="2"/>
          <w:sz w:val="22"/>
          <w:lang w:val="en-AU" w:eastAsia="en-AU"/>
          <w14:ligatures w14:val="standardContextual"/>
        </w:rPr>
        <w:tab/>
      </w:r>
      <w:r>
        <w:rPr>
          <w:noProof/>
        </w:rPr>
        <w:t>What the grant money cannot be used for</w:t>
      </w:r>
      <w:r>
        <w:rPr>
          <w:noProof/>
        </w:rPr>
        <w:tab/>
      </w:r>
      <w:r>
        <w:rPr>
          <w:noProof/>
        </w:rPr>
        <w:fldChar w:fldCharType="begin"/>
      </w:r>
      <w:r>
        <w:rPr>
          <w:noProof/>
        </w:rPr>
        <w:instrText xml:space="preserve"> PAGEREF _Toc153809177 \h </w:instrText>
      </w:r>
      <w:r>
        <w:rPr>
          <w:noProof/>
        </w:rPr>
      </w:r>
      <w:r>
        <w:rPr>
          <w:noProof/>
        </w:rPr>
        <w:fldChar w:fldCharType="separate"/>
      </w:r>
      <w:r w:rsidR="00E76795">
        <w:rPr>
          <w:noProof/>
        </w:rPr>
        <w:t>10</w:t>
      </w:r>
      <w:r>
        <w:rPr>
          <w:noProof/>
        </w:rPr>
        <w:fldChar w:fldCharType="end"/>
      </w:r>
    </w:p>
    <w:p w14:paraId="75B3DEEE" w14:textId="359A4D4B"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6.</w:t>
      </w:r>
      <w:r>
        <w:rPr>
          <w:rFonts w:asciiTheme="minorHAnsi" w:eastAsiaTheme="minorEastAsia" w:hAnsiTheme="minorHAnsi" w:cstheme="minorBidi"/>
          <w:b w:val="0"/>
          <w:noProof/>
          <w:kern w:val="2"/>
          <w:sz w:val="22"/>
          <w:lang w:val="en-AU" w:eastAsia="en-AU"/>
          <w14:ligatures w14:val="standardContextual"/>
        </w:rPr>
        <w:tab/>
      </w:r>
      <w:r>
        <w:rPr>
          <w:noProof/>
        </w:rPr>
        <w:t>Assessment Criteria for Round 2</w:t>
      </w:r>
      <w:r>
        <w:rPr>
          <w:noProof/>
        </w:rPr>
        <w:tab/>
      </w:r>
      <w:r>
        <w:rPr>
          <w:noProof/>
        </w:rPr>
        <w:fldChar w:fldCharType="begin"/>
      </w:r>
      <w:r>
        <w:rPr>
          <w:noProof/>
        </w:rPr>
        <w:instrText xml:space="preserve"> PAGEREF _Toc153809178 \h </w:instrText>
      </w:r>
      <w:r>
        <w:rPr>
          <w:noProof/>
        </w:rPr>
      </w:r>
      <w:r>
        <w:rPr>
          <w:noProof/>
        </w:rPr>
        <w:fldChar w:fldCharType="separate"/>
      </w:r>
      <w:r w:rsidR="00E76795">
        <w:rPr>
          <w:noProof/>
        </w:rPr>
        <w:t>11</w:t>
      </w:r>
      <w:r>
        <w:rPr>
          <w:noProof/>
        </w:rPr>
        <w:fldChar w:fldCharType="end"/>
      </w:r>
    </w:p>
    <w:p w14:paraId="107C5636" w14:textId="7A598C3D"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6.1</w:t>
      </w:r>
      <w:r>
        <w:rPr>
          <w:rFonts w:asciiTheme="minorHAnsi" w:eastAsiaTheme="minorEastAsia" w:hAnsiTheme="minorHAnsi" w:cstheme="minorBidi"/>
          <w:noProof/>
          <w:kern w:val="2"/>
          <w:sz w:val="22"/>
          <w:lang w:val="en-AU" w:eastAsia="en-AU"/>
          <w14:ligatures w14:val="standardContextual"/>
        </w:rPr>
        <w:tab/>
      </w:r>
      <w:r>
        <w:rPr>
          <w:noProof/>
        </w:rPr>
        <w:t>Mandatory Criteria</w:t>
      </w:r>
      <w:r>
        <w:rPr>
          <w:noProof/>
        </w:rPr>
        <w:tab/>
      </w:r>
      <w:r>
        <w:rPr>
          <w:noProof/>
        </w:rPr>
        <w:fldChar w:fldCharType="begin"/>
      </w:r>
      <w:r>
        <w:rPr>
          <w:noProof/>
        </w:rPr>
        <w:instrText xml:space="preserve"> PAGEREF _Toc153809179 \h </w:instrText>
      </w:r>
      <w:r>
        <w:rPr>
          <w:noProof/>
        </w:rPr>
      </w:r>
      <w:r>
        <w:rPr>
          <w:noProof/>
        </w:rPr>
        <w:fldChar w:fldCharType="separate"/>
      </w:r>
      <w:r w:rsidR="00E76795">
        <w:rPr>
          <w:noProof/>
        </w:rPr>
        <w:t>11</w:t>
      </w:r>
      <w:r>
        <w:rPr>
          <w:noProof/>
        </w:rPr>
        <w:fldChar w:fldCharType="end"/>
      </w:r>
    </w:p>
    <w:p w14:paraId="0D0411F0" w14:textId="5B0F0E34"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6.2</w:t>
      </w:r>
      <w:r>
        <w:rPr>
          <w:rFonts w:asciiTheme="minorHAnsi" w:eastAsiaTheme="minorEastAsia" w:hAnsiTheme="minorHAnsi" w:cstheme="minorBidi"/>
          <w:noProof/>
          <w:kern w:val="2"/>
          <w:sz w:val="22"/>
          <w:lang w:val="en-AU" w:eastAsia="en-AU"/>
          <w14:ligatures w14:val="standardContextual"/>
        </w:rPr>
        <w:tab/>
      </w:r>
      <w:r>
        <w:rPr>
          <w:noProof/>
        </w:rPr>
        <w:t>Weighted Criteria</w:t>
      </w:r>
      <w:r>
        <w:rPr>
          <w:noProof/>
        </w:rPr>
        <w:tab/>
      </w:r>
      <w:r>
        <w:rPr>
          <w:noProof/>
        </w:rPr>
        <w:fldChar w:fldCharType="begin"/>
      </w:r>
      <w:r>
        <w:rPr>
          <w:noProof/>
        </w:rPr>
        <w:instrText xml:space="preserve"> PAGEREF _Toc153809180 \h </w:instrText>
      </w:r>
      <w:r>
        <w:rPr>
          <w:noProof/>
        </w:rPr>
      </w:r>
      <w:r>
        <w:rPr>
          <w:noProof/>
        </w:rPr>
        <w:fldChar w:fldCharType="separate"/>
      </w:r>
      <w:r w:rsidR="00E76795">
        <w:rPr>
          <w:noProof/>
        </w:rPr>
        <w:t>12</w:t>
      </w:r>
      <w:r>
        <w:rPr>
          <w:noProof/>
        </w:rPr>
        <w:fldChar w:fldCharType="end"/>
      </w:r>
    </w:p>
    <w:p w14:paraId="7030E021" w14:textId="142A9B70"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7.</w:t>
      </w:r>
      <w:r>
        <w:rPr>
          <w:rFonts w:asciiTheme="minorHAnsi" w:eastAsiaTheme="minorEastAsia" w:hAnsiTheme="minorHAnsi" w:cstheme="minorBidi"/>
          <w:b w:val="0"/>
          <w:noProof/>
          <w:kern w:val="2"/>
          <w:sz w:val="22"/>
          <w:lang w:val="en-AU" w:eastAsia="en-AU"/>
          <w14:ligatures w14:val="standardContextual"/>
        </w:rPr>
        <w:tab/>
      </w:r>
      <w:r>
        <w:rPr>
          <w:noProof/>
        </w:rPr>
        <w:t>How to apply</w:t>
      </w:r>
      <w:r>
        <w:rPr>
          <w:noProof/>
        </w:rPr>
        <w:tab/>
      </w:r>
      <w:r>
        <w:rPr>
          <w:noProof/>
        </w:rPr>
        <w:fldChar w:fldCharType="begin"/>
      </w:r>
      <w:r>
        <w:rPr>
          <w:noProof/>
        </w:rPr>
        <w:instrText xml:space="preserve"> PAGEREF _Toc153809181 \h </w:instrText>
      </w:r>
      <w:r>
        <w:rPr>
          <w:noProof/>
        </w:rPr>
      </w:r>
      <w:r>
        <w:rPr>
          <w:noProof/>
        </w:rPr>
        <w:fldChar w:fldCharType="separate"/>
      </w:r>
      <w:r w:rsidR="00E76795">
        <w:rPr>
          <w:noProof/>
        </w:rPr>
        <w:t>13</w:t>
      </w:r>
      <w:r>
        <w:rPr>
          <w:noProof/>
        </w:rPr>
        <w:fldChar w:fldCharType="end"/>
      </w:r>
    </w:p>
    <w:p w14:paraId="1E1337D1" w14:textId="47C2B183"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7.1</w:t>
      </w:r>
      <w:r>
        <w:rPr>
          <w:rFonts w:asciiTheme="minorHAnsi" w:eastAsiaTheme="minorEastAsia" w:hAnsiTheme="minorHAnsi" w:cstheme="minorBidi"/>
          <w:noProof/>
          <w:kern w:val="2"/>
          <w:sz w:val="22"/>
          <w:lang w:val="en-AU" w:eastAsia="en-AU"/>
          <w14:ligatures w14:val="standardContextual"/>
        </w:rPr>
        <w:tab/>
      </w:r>
      <w:r>
        <w:rPr>
          <w:noProof/>
        </w:rPr>
        <w:t>Attachments to the application</w:t>
      </w:r>
      <w:r>
        <w:rPr>
          <w:noProof/>
        </w:rPr>
        <w:tab/>
      </w:r>
      <w:r>
        <w:rPr>
          <w:noProof/>
        </w:rPr>
        <w:fldChar w:fldCharType="begin"/>
      </w:r>
      <w:r>
        <w:rPr>
          <w:noProof/>
        </w:rPr>
        <w:instrText xml:space="preserve"> PAGEREF _Toc153809182 \h </w:instrText>
      </w:r>
      <w:r>
        <w:rPr>
          <w:noProof/>
        </w:rPr>
      </w:r>
      <w:r>
        <w:rPr>
          <w:noProof/>
        </w:rPr>
        <w:fldChar w:fldCharType="separate"/>
      </w:r>
      <w:r w:rsidR="00E76795">
        <w:rPr>
          <w:noProof/>
        </w:rPr>
        <w:t>14</w:t>
      </w:r>
      <w:r>
        <w:rPr>
          <w:noProof/>
        </w:rPr>
        <w:fldChar w:fldCharType="end"/>
      </w:r>
    </w:p>
    <w:p w14:paraId="62512112" w14:textId="6A4BC5ED"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7.2</w:t>
      </w:r>
      <w:r>
        <w:rPr>
          <w:rFonts w:asciiTheme="minorHAnsi" w:eastAsiaTheme="minorEastAsia" w:hAnsiTheme="minorHAnsi" w:cstheme="minorBidi"/>
          <w:noProof/>
          <w:kern w:val="2"/>
          <w:sz w:val="22"/>
          <w:lang w:val="en-AU" w:eastAsia="en-AU"/>
          <w14:ligatures w14:val="standardContextual"/>
        </w:rPr>
        <w:tab/>
      </w:r>
      <w:r>
        <w:rPr>
          <w:noProof/>
        </w:rPr>
        <w:t>Timing of grant opportunity processes</w:t>
      </w:r>
      <w:r>
        <w:rPr>
          <w:noProof/>
        </w:rPr>
        <w:tab/>
      </w:r>
      <w:r>
        <w:rPr>
          <w:noProof/>
        </w:rPr>
        <w:fldChar w:fldCharType="begin"/>
      </w:r>
      <w:r>
        <w:rPr>
          <w:noProof/>
        </w:rPr>
        <w:instrText xml:space="preserve"> PAGEREF _Toc153809183 \h </w:instrText>
      </w:r>
      <w:r>
        <w:rPr>
          <w:noProof/>
        </w:rPr>
      </w:r>
      <w:r>
        <w:rPr>
          <w:noProof/>
        </w:rPr>
        <w:fldChar w:fldCharType="separate"/>
      </w:r>
      <w:r w:rsidR="00E76795">
        <w:rPr>
          <w:noProof/>
        </w:rPr>
        <w:t>14</w:t>
      </w:r>
      <w:r>
        <w:rPr>
          <w:noProof/>
        </w:rPr>
        <w:fldChar w:fldCharType="end"/>
      </w:r>
    </w:p>
    <w:p w14:paraId="5D6E88B4" w14:textId="0D819C34"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7.3</w:t>
      </w:r>
      <w:r>
        <w:rPr>
          <w:rFonts w:asciiTheme="minorHAnsi" w:eastAsiaTheme="minorEastAsia" w:hAnsiTheme="minorHAnsi" w:cstheme="minorBidi"/>
          <w:noProof/>
          <w:kern w:val="2"/>
          <w:sz w:val="22"/>
          <w:lang w:val="en-AU" w:eastAsia="en-AU"/>
          <w14:ligatures w14:val="standardContextual"/>
        </w:rPr>
        <w:tab/>
      </w:r>
      <w:r>
        <w:rPr>
          <w:noProof/>
        </w:rPr>
        <w:t>Questions during the application process</w:t>
      </w:r>
      <w:r>
        <w:rPr>
          <w:noProof/>
        </w:rPr>
        <w:tab/>
      </w:r>
      <w:r>
        <w:rPr>
          <w:noProof/>
        </w:rPr>
        <w:fldChar w:fldCharType="begin"/>
      </w:r>
      <w:r>
        <w:rPr>
          <w:noProof/>
        </w:rPr>
        <w:instrText xml:space="preserve"> PAGEREF _Toc153809184 \h </w:instrText>
      </w:r>
      <w:r>
        <w:rPr>
          <w:noProof/>
        </w:rPr>
      </w:r>
      <w:r>
        <w:rPr>
          <w:noProof/>
        </w:rPr>
        <w:fldChar w:fldCharType="separate"/>
      </w:r>
      <w:r w:rsidR="00E76795">
        <w:rPr>
          <w:noProof/>
        </w:rPr>
        <w:t>14</w:t>
      </w:r>
      <w:r>
        <w:rPr>
          <w:noProof/>
        </w:rPr>
        <w:fldChar w:fldCharType="end"/>
      </w:r>
    </w:p>
    <w:p w14:paraId="747F4112" w14:textId="2C5B1C5F"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8.</w:t>
      </w:r>
      <w:r>
        <w:rPr>
          <w:rFonts w:asciiTheme="minorHAnsi" w:eastAsiaTheme="minorEastAsia" w:hAnsiTheme="minorHAnsi" w:cstheme="minorBidi"/>
          <w:b w:val="0"/>
          <w:noProof/>
          <w:kern w:val="2"/>
          <w:sz w:val="22"/>
          <w:lang w:val="en-AU" w:eastAsia="en-AU"/>
          <w14:ligatures w14:val="standardContextual"/>
        </w:rPr>
        <w:tab/>
      </w:r>
      <w:r>
        <w:rPr>
          <w:noProof/>
        </w:rPr>
        <w:t>The grant selection process</w:t>
      </w:r>
      <w:r>
        <w:rPr>
          <w:noProof/>
        </w:rPr>
        <w:tab/>
      </w:r>
      <w:r>
        <w:rPr>
          <w:noProof/>
        </w:rPr>
        <w:fldChar w:fldCharType="begin"/>
      </w:r>
      <w:r>
        <w:rPr>
          <w:noProof/>
        </w:rPr>
        <w:instrText xml:space="preserve"> PAGEREF _Toc153809185 \h </w:instrText>
      </w:r>
      <w:r>
        <w:rPr>
          <w:noProof/>
        </w:rPr>
      </w:r>
      <w:r>
        <w:rPr>
          <w:noProof/>
        </w:rPr>
        <w:fldChar w:fldCharType="separate"/>
      </w:r>
      <w:r w:rsidR="00E76795">
        <w:rPr>
          <w:noProof/>
        </w:rPr>
        <w:t>15</w:t>
      </w:r>
      <w:r>
        <w:rPr>
          <w:noProof/>
        </w:rPr>
        <w:fldChar w:fldCharType="end"/>
      </w:r>
    </w:p>
    <w:p w14:paraId="50F04E04" w14:textId="735C1485"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8.1</w:t>
      </w:r>
      <w:r>
        <w:rPr>
          <w:rFonts w:asciiTheme="minorHAnsi" w:eastAsiaTheme="minorEastAsia" w:hAnsiTheme="minorHAnsi" w:cstheme="minorBidi"/>
          <w:noProof/>
          <w:kern w:val="2"/>
          <w:sz w:val="22"/>
          <w:lang w:val="en-AU" w:eastAsia="en-AU"/>
          <w14:ligatures w14:val="standardContextual"/>
        </w:rPr>
        <w:tab/>
      </w:r>
      <w:r>
        <w:rPr>
          <w:noProof/>
        </w:rPr>
        <w:t>Assessment of grant applications</w:t>
      </w:r>
      <w:r>
        <w:rPr>
          <w:noProof/>
        </w:rPr>
        <w:tab/>
      </w:r>
      <w:r>
        <w:rPr>
          <w:noProof/>
        </w:rPr>
        <w:fldChar w:fldCharType="begin"/>
      </w:r>
      <w:r>
        <w:rPr>
          <w:noProof/>
        </w:rPr>
        <w:instrText xml:space="preserve"> PAGEREF _Toc153809186 \h </w:instrText>
      </w:r>
      <w:r>
        <w:rPr>
          <w:noProof/>
        </w:rPr>
      </w:r>
      <w:r>
        <w:rPr>
          <w:noProof/>
        </w:rPr>
        <w:fldChar w:fldCharType="separate"/>
      </w:r>
      <w:r w:rsidR="00E76795">
        <w:rPr>
          <w:noProof/>
        </w:rPr>
        <w:t>15</w:t>
      </w:r>
      <w:r>
        <w:rPr>
          <w:noProof/>
        </w:rPr>
        <w:fldChar w:fldCharType="end"/>
      </w:r>
    </w:p>
    <w:p w14:paraId="2DEDE0AC" w14:textId="53F9645F"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8.2</w:t>
      </w:r>
      <w:r>
        <w:rPr>
          <w:rFonts w:asciiTheme="minorHAnsi" w:eastAsiaTheme="minorEastAsia" w:hAnsiTheme="minorHAnsi" w:cstheme="minorBidi"/>
          <w:noProof/>
          <w:kern w:val="2"/>
          <w:sz w:val="22"/>
          <w:lang w:val="en-AU" w:eastAsia="en-AU"/>
          <w14:ligatures w14:val="standardContextual"/>
        </w:rPr>
        <w:tab/>
      </w:r>
      <w:r>
        <w:rPr>
          <w:noProof/>
        </w:rPr>
        <w:t>Who will assess applications?</w:t>
      </w:r>
      <w:r>
        <w:rPr>
          <w:noProof/>
        </w:rPr>
        <w:tab/>
      </w:r>
      <w:r>
        <w:rPr>
          <w:noProof/>
        </w:rPr>
        <w:fldChar w:fldCharType="begin"/>
      </w:r>
      <w:r>
        <w:rPr>
          <w:noProof/>
        </w:rPr>
        <w:instrText xml:space="preserve"> PAGEREF _Toc153809187 \h </w:instrText>
      </w:r>
      <w:r>
        <w:rPr>
          <w:noProof/>
        </w:rPr>
      </w:r>
      <w:r>
        <w:rPr>
          <w:noProof/>
        </w:rPr>
        <w:fldChar w:fldCharType="separate"/>
      </w:r>
      <w:r w:rsidR="00E76795">
        <w:rPr>
          <w:noProof/>
        </w:rPr>
        <w:t>15</w:t>
      </w:r>
      <w:r>
        <w:rPr>
          <w:noProof/>
        </w:rPr>
        <w:fldChar w:fldCharType="end"/>
      </w:r>
    </w:p>
    <w:p w14:paraId="19D0EB92" w14:textId="25655303" w:rsidR="00C82055" w:rsidRDefault="00C82055" w:rsidP="00C82055">
      <w:pPr>
        <w:pStyle w:val="TOC3"/>
        <w:rPr>
          <w:rFonts w:asciiTheme="minorHAnsi" w:eastAsiaTheme="minorEastAsia" w:hAnsiTheme="minorHAnsi" w:cstheme="minorBidi"/>
          <w:noProof/>
          <w:kern w:val="2"/>
          <w:sz w:val="22"/>
          <w:lang w:val="en-AU" w:eastAsia="en-AU"/>
          <w14:ligatures w14:val="standardContextual"/>
        </w:rPr>
      </w:pPr>
      <w:r>
        <w:rPr>
          <w:noProof/>
        </w:rPr>
        <w:t>8.3</w:t>
      </w:r>
      <w:r>
        <w:rPr>
          <w:rFonts w:asciiTheme="minorHAnsi" w:eastAsiaTheme="minorEastAsia" w:hAnsiTheme="minorHAnsi" w:cstheme="minorBidi"/>
          <w:noProof/>
          <w:kern w:val="2"/>
          <w:sz w:val="22"/>
          <w:lang w:val="en-AU" w:eastAsia="en-AU"/>
          <w14:ligatures w14:val="standardContextual"/>
        </w:rPr>
        <w:tab/>
      </w:r>
      <w:r>
        <w:rPr>
          <w:noProof/>
        </w:rPr>
        <w:t>Who will approve grants?</w:t>
      </w:r>
      <w:r>
        <w:rPr>
          <w:noProof/>
        </w:rPr>
        <w:tab/>
      </w:r>
      <w:r>
        <w:rPr>
          <w:noProof/>
        </w:rPr>
        <w:fldChar w:fldCharType="begin"/>
      </w:r>
      <w:r>
        <w:rPr>
          <w:noProof/>
        </w:rPr>
        <w:instrText xml:space="preserve"> PAGEREF _Toc153809188 \h </w:instrText>
      </w:r>
      <w:r>
        <w:rPr>
          <w:noProof/>
        </w:rPr>
      </w:r>
      <w:r>
        <w:rPr>
          <w:noProof/>
        </w:rPr>
        <w:fldChar w:fldCharType="separate"/>
      </w:r>
      <w:r w:rsidR="00E76795">
        <w:rPr>
          <w:noProof/>
        </w:rPr>
        <w:t>15</w:t>
      </w:r>
      <w:r>
        <w:rPr>
          <w:noProof/>
        </w:rPr>
        <w:fldChar w:fldCharType="end"/>
      </w:r>
    </w:p>
    <w:p w14:paraId="7EEA05A5" w14:textId="7DDABD62"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9.</w:t>
      </w:r>
      <w:r>
        <w:rPr>
          <w:rFonts w:asciiTheme="minorHAnsi" w:eastAsiaTheme="minorEastAsia" w:hAnsiTheme="minorHAnsi" w:cstheme="minorBidi"/>
          <w:b w:val="0"/>
          <w:noProof/>
          <w:kern w:val="2"/>
          <w:sz w:val="22"/>
          <w:lang w:val="en-AU" w:eastAsia="en-AU"/>
          <w14:ligatures w14:val="standardContextual"/>
        </w:rPr>
        <w:tab/>
      </w:r>
      <w:r>
        <w:rPr>
          <w:noProof/>
        </w:rPr>
        <w:t>Notification of application outcomes</w:t>
      </w:r>
      <w:r>
        <w:rPr>
          <w:noProof/>
        </w:rPr>
        <w:tab/>
      </w:r>
      <w:r>
        <w:rPr>
          <w:noProof/>
        </w:rPr>
        <w:fldChar w:fldCharType="begin"/>
      </w:r>
      <w:r>
        <w:rPr>
          <w:noProof/>
        </w:rPr>
        <w:instrText xml:space="preserve"> PAGEREF _Toc153809189 \h </w:instrText>
      </w:r>
      <w:r>
        <w:rPr>
          <w:noProof/>
        </w:rPr>
      </w:r>
      <w:r>
        <w:rPr>
          <w:noProof/>
        </w:rPr>
        <w:fldChar w:fldCharType="separate"/>
      </w:r>
      <w:r w:rsidR="00E76795">
        <w:rPr>
          <w:noProof/>
        </w:rPr>
        <w:t>16</w:t>
      </w:r>
      <w:r>
        <w:rPr>
          <w:noProof/>
        </w:rPr>
        <w:fldChar w:fldCharType="end"/>
      </w:r>
    </w:p>
    <w:p w14:paraId="72E78153" w14:textId="604DD63C"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10.</w:t>
      </w:r>
      <w:r>
        <w:rPr>
          <w:rFonts w:asciiTheme="minorHAnsi" w:eastAsiaTheme="minorEastAsia" w:hAnsiTheme="minorHAnsi" w:cstheme="minorBidi"/>
          <w:b w:val="0"/>
          <w:noProof/>
          <w:kern w:val="2"/>
          <w:sz w:val="22"/>
          <w:lang w:val="en-AU" w:eastAsia="en-AU"/>
          <w14:ligatures w14:val="standardContextual"/>
        </w:rPr>
        <w:tab/>
      </w:r>
      <w:r>
        <w:rPr>
          <w:noProof/>
        </w:rPr>
        <w:t>Successful grant applications</w:t>
      </w:r>
      <w:r>
        <w:rPr>
          <w:noProof/>
        </w:rPr>
        <w:tab/>
      </w:r>
      <w:r>
        <w:rPr>
          <w:noProof/>
        </w:rPr>
        <w:fldChar w:fldCharType="begin"/>
      </w:r>
      <w:r>
        <w:rPr>
          <w:noProof/>
        </w:rPr>
        <w:instrText xml:space="preserve"> PAGEREF _Toc153809190 \h </w:instrText>
      </w:r>
      <w:r>
        <w:rPr>
          <w:noProof/>
        </w:rPr>
      </w:r>
      <w:r>
        <w:rPr>
          <w:noProof/>
        </w:rPr>
        <w:fldChar w:fldCharType="separate"/>
      </w:r>
      <w:r w:rsidR="00E76795">
        <w:rPr>
          <w:noProof/>
        </w:rPr>
        <w:t>16</w:t>
      </w:r>
      <w:r>
        <w:rPr>
          <w:noProof/>
        </w:rPr>
        <w:fldChar w:fldCharType="end"/>
      </w:r>
    </w:p>
    <w:p w14:paraId="36594D0E" w14:textId="71B9D61D"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10.1</w:t>
      </w:r>
      <w:r>
        <w:rPr>
          <w:rFonts w:asciiTheme="minorHAnsi" w:eastAsiaTheme="minorEastAsia" w:hAnsiTheme="minorHAnsi" w:cstheme="minorBidi"/>
          <w:noProof/>
          <w:kern w:val="2"/>
          <w:sz w:val="22"/>
          <w:lang w:val="en-AU" w:eastAsia="en-AU"/>
          <w14:ligatures w14:val="standardContextual"/>
        </w:rPr>
        <w:tab/>
      </w:r>
      <w:r>
        <w:rPr>
          <w:noProof/>
        </w:rPr>
        <w:t>The grant agreement</w:t>
      </w:r>
      <w:r>
        <w:rPr>
          <w:noProof/>
        </w:rPr>
        <w:tab/>
      </w:r>
      <w:r>
        <w:rPr>
          <w:noProof/>
        </w:rPr>
        <w:fldChar w:fldCharType="begin"/>
      </w:r>
      <w:r>
        <w:rPr>
          <w:noProof/>
        </w:rPr>
        <w:instrText xml:space="preserve"> PAGEREF _Toc153809191 \h </w:instrText>
      </w:r>
      <w:r>
        <w:rPr>
          <w:noProof/>
        </w:rPr>
      </w:r>
      <w:r>
        <w:rPr>
          <w:noProof/>
        </w:rPr>
        <w:fldChar w:fldCharType="separate"/>
      </w:r>
      <w:r w:rsidR="00E76795">
        <w:rPr>
          <w:noProof/>
        </w:rPr>
        <w:t>16</w:t>
      </w:r>
      <w:r>
        <w:rPr>
          <w:noProof/>
        </w:rPr>
        <w:fldChar w:fldCharType="end"/>
      </w:r>
    </w:p>
    <w:p w14:paraId="1AEDEE53" w14:textId="2759B147"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10.2</w:t>
      </w:r>
      <w:r>
        <w:rPr>
          <w:rFonts w:asciiTheme="minorHAnsi" w:eastAsiaTheme="minorEastAsia" w:hAnsiTheme="minorHAnsi" w:cstheme="minorBidi"/>
          <w:noProof/>
          <w:kern w:val="2"/>
          <w:sz w:val="22"/>
          <w:lang w:val="en-AU" w:eastAsia="en-AU"/>
          <w14:ligatures w14:val="standardContextual"/>
        </w:rPr>
        <w:tab/>
      </w:r>
      <w:r>
        <w:rPr>
          <w:noProof/>
        </w:rPr>
        <w:t>How the Department pays the grant</w:t>
      </w:r>
      <w:r>
        <w:rPr>
          <w:noProof/>
        </w:rPr>
        <w:tab/>
      </w:r>
      <w:r>
        <w:rPr>
          <w:noProof/>
        </w:rPr>
        <w:fldChar w:fldCharType="begin"/>
      </w:r>
      <w:r>
        <w:rPr>
          <w:noProof/>
        </w:rPr>
        <w:instrText xml:space="preserve"> PAGEREF _Toc153809192 \h </w:instrText>
      </w:r>
      <w:r>
        <w:rPr>
          <w:noProof/>
        </w:rPr>
      </w:r>
      <w:r>
        <w:rPr>
          <w:noProof/>
        </w:rPr>
        <w:fldChar w:fldCharType="separate"/>
      </w:r>
      <w:r w:rsidR="00E76795">
        <w:rPr>
          <w:noProof/>
        </w:rPr>
        <w:t>16</w:t>
      </w:r>
      <w:r>
        <w:rPr>
          <w:noProof/>
        </w:rPr>
        <w:fldChar w:fldCharType="end"/>
      </w:r>
    </w:p>
    <w:p w14:paraId="34DCB0A2" w14:textId="1B3AA731"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11.</w:t>
      </w:r>
      <w:r>
        <w:rPr>
          <w:rFonts w:asciiTheme="minorHAnsi" w:eastAsiaTheme="minorEastAsia" w:hAnsiTheme="minorHAnsi" w:cstheme="minorBidi"/>
          <w:b w:val="0"/>
          <w:noProof/>
          <w:kern w:val="2"/>
          <w:sz w:val="22"/>
          <w:lang w:val="en-AU" w:eastAsia="en-AU"/>
          <w14:ligatures w14:val="standardContextual"/>
        </w:rPr>
        <w:tab/>
      </w:r>
      <w:r>
        <w:rPr>
          <w:noProof/>
        </w:rPr>
        <w:t>Announcement of grants</w:t>
      </w:r>
      <w:r>
        <w:rPr>
          <w:noProof/>
        </w:rPr>
        <w:tab/>
      </w:r>
      <w:r>
        <w:rPr>
          <w:noProof/>
        </w:rPr>
        <w:fldChar w:fldCharType="begin"/>
      </w:r>
      <w:r>
        <w:rPr>
          <w:noProof/>
        </w:rPr>
        <w:instrText xml:space="preserve"> PAGEREF _Toc153809193 \h </w:instrText>
      </w:r>
      <w:r>
        <w:rPr>
          <w:noProof/>
        </w:rPr>
      </w:r>
      <w:r>
        <w:rPr>
          <w:noProof/>
        </w:rPr>
        <w:fldChar w:fldCharType="separate"/>
      </w:r>
      <w:r w:rsidR="00E76795">
        <w:rPr>
          <w:noProof/>
        </w:rPr>
        <w:t>17</w:t>
      </w:r>
      <w:r>
        <w:rPr>
          <w:noProof/>
        </w:rPr>
        <w:fldChar w:fldCharType="end"/>
      </w:r>
    </w:p>
    <w:p w14:paraId="1170FF76" w14:textId="344ADD18"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12.</w:t>
      </w:r>
      <w:r>
        <w:rPr>
          <w:rFonts w:asciiTheme="minorHAnsi" w:eastAsiaTheme="minorEastAsia" w:hAnsiTheme="minorHAnsi" w:cstheme="minorBidi"/>
          <w:b w:val="0"/>
          <w:noProof/>
          <w:kern w:val="2"/>
          <w:sz w:val="22"/>
          <w:lang w:val="en-AU" w:eastAsia="en-AU"/>
          <w14:ligatures w14:val="standardContextual"/>
        </w:rPr>
        <w:tab/>
      </w:r>
      <w:r>
        <w:rPr>
          <w:noProof/>
        </w:rPr>
        <w:t>How the Department monitors grant activity</w:t>
      </w:r>
      <w:r>
        <w:rPr>
          <w:noProof/>
        </w:rPr>
        <w:tab/>
      </w:r>
      <w:r>
        <w:rPr>
          <w:noProof/>
        </w:rPr>
        <w:fldChar w:fldCharType="begin"/>
      </w:r>
      <w:r>
        <w:rPr>
          <w:noProof/>
        </w:rPr>
        <w:instrText xml:space="preserve"> PAGEREF _Toc153809194 \h </w:instrText>
      </w:r>
      <w:r>
        <w:rPr>
          <w:noProof/>
        </w:rPr>
      </w:r>
      <w:r>
        <w:rPr>
          <w:noProof/>
        </w:rPr>
        <w:fldChar w:fldCharType="separate"/>
      </w:r>
      <w:r w:rsidR="00E76795">
        <w:rPr>
          <w:noProof/>
        </w:rPr>
        <w:t>17</w:t>
      </w:r>
      <w:r>
        <w:rPr>
          <w:noProof/>
        </w:rPr>
        <w:fldChar w:fldCharType="end"/>
      </w:r>
    </w:p>
    <w:p w14:paraId="370505B8" w14:textId="148B7612"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12.1</w:t>
      </w:r>
      <w:r>
        <w:rPr>
          <w:rFonts w:asciiTheme="minorHAnsi" w:eastAsiaTheme="minorEastAsia" w:hAnsiTheme="minorHAnsi" w:cstheme="minorBidi"/>
          <w:noProof/>
          <w:kern w:val="2"/>
          <w:sz w:val="22"/>
          <w:lang w:val="en-AU" w:eastAsia="en-AU"/>
          <w14:ligatures w14:val="standardContextual"/>
        </w:rPr>
        <w:tab/>
      </w:r>
      <w:r>
        <w:rPr>
          <w:noProof/>
        </w:rPr>
        <w:t>Keeping us informed</w:t>
      </w:r>
      <w:r>
        <w:rPr>
          <w:noProof/>
        </w:rPr>
        <w:tab/>
      </w:r>
      <w:r>
        <w:rPr>
          <w:noProof/>
        </w:rPr>
        <w:fldChar w:fldCharType="begin"/>
      </w:r>
      <w:r>
        <w:rPr>
          <w:noProof/>
        </w:rPr>
        <w:instrText xml:space="preserve"> PAGEREF _Toc153809195 \h </w:instrText>
      </w:r>
      <w:r>
        <w:rPr>
          <w:noProof/>
        </w:rPr>
      </w:r>
      <w:r>
        <w:rPr>
          <w:noProof/>
        </w:rPr>
        <w:fldChar w:fldCharType="separate"/>
      </w:r>
      <w:r w:rsidR="00E76795">
        <w:rPr>
          <w:noProof/>
        </w:rPr>
        <w:t>17</w:t>
      </w:r>
      <w:r>
        <w:rPr>
          <w:noProof/>
        </w:rPr>
        <w:fldChar w:fldCharType="end"/>
      </w:r>
    </w:p>
    <w:p w14:paraId="56B931FE" w14:textId="58FA0F8C"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12.2</w:t>
      </w:r>
      <w:r>
        <w:rPr>
          <w:rFonts w:asciiTheme="minorHAnsi" w:eastAsiaTheme="minorEastAsia" w:hAnsiTheme="minorHAnsi" w:cstheme="minorBidi"/>
          <w:noProof/>
          <w:kern w:val="2"/>
          <w:sz w:val="22"/>
          <w:lang w:val="en-AU" w:eastAsia="en-AU"/>
          <w14:ligatures w14:val="standardContextual"/>
        </w:rPr>
        <w:tab/>
      </w:r>
      <w:r>
        <w:rPr>
          <w:noProof/>
        </w:rPr>
        <w:t>Reporting</w:t>
      </w:r>
      <w:r>
        <w:rPr>
          <w:noProof/>
        </w:rPr>
        <w:tab/>
      </w:r>
      <w:r>
        <w:rPr>
          <w:noProof/>
        </w:rPr>
        <w:fldChar w:fldCharType="begin"/>
      </w:r>
      <w:r>
        <w:rPr>
          <w:noProof/>
        </w:rPr>
        <w:instrText xml:space="preserve"> PAGEREF _Toc153809196 \h </w:instrText>
      </w:r>
      <w:r>
        <w:rPr>
          <w:noProof/>
        </w:rPr>
      </w:r>
      <w:r>
        <w:rPr>
          <w:noProof/>
        </w:rPr>
        <w:fldChar w:fldCharType="separate"/>
      </w:r>
      <w:r w:rsidR="00E76795">
        <w:rPr>
          <w:noProof/>
        </w:rPr>
        <w:t>17</w:t>
      </w:r>
      <w:r>
        <w:rPr>
          <w:noProof/>
        </w:rPr>
        <w:fldChar w:fldCharType="end"/>
      </w:r>
    </w:p>
    <w:p w14:paraId="19BFC86C" w14:textId="29F2E5EE"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12.3</w:t>
      </w:r>
      <w:r>
        <w:rPr>
          <w:rFonts w:asciiTheme="minorHAnsi" w:eastAsiaTheme="minorEastAsia" w:hAnsiTheme="minorHAnsi" w:cstheme="minorBidi"/>
          <w:noProof/>
          <w:kern w:val="2"/>
          <w:sz w:val="22"/>
          <w:lang w:val="en-AU" w:eastAsia="en-AU"/>
          <w14:ligatures w14:val="standardContextual"/>
        </w:rPr>
        <w:tab/>
      </w:r>
      <w:r>
        <w:rPr>
          <w:noProof/>
        </w:rPr>
        <w:t>Audited financial acquittal report</w:t>
      </w:r>
      <w:r>
        <w:rPr>
          <w:noProof/>
        </w:rPr>
        <w:tab/>
      </w:r>
      <w:r>
        <w:rPr>
          <w:noProof/>
        </w:rPr>
        <w:fldChar w:fldCharType="begin"/>
      </w:r>
      <w:r>
        <w:rPr>
          <w:noProof/>
        </w:rPr>
        <w:instrText xml:space="preserve"> PAGEREF _Toc153809197 \h </w:instrText>
      </w:r>
      <w:r>
        <w:rPr>
          <w:noProof/>
        </w:rPr>
      </w:r>
      <w:r>
        <w:rPr>
          <w:noProof/>
        </w:rPr>
        <w:fldChar w:fldCharType="separate"/>
      </w:r>
      <w:r w:rsidR="00E76795">
        <w:rPr>
          <w:noProof/>
        </w:rPr>
        <w:t>18</w:t>
      </w:r>
      <w:r>
        <w:rPr>
          <w:noProof/>
        </w:rPr>
        <w:fldChar w:fldCharType="end"/>
      </w:r>
    </w:p>
    <w:p w14:paraId="6D78A755" w14:textId="4903AB97"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12.4</w:t>
      </w:r>
      <w:r>
        <w:rPr>
          <w:rFonts w:asciiTheme="minorHAnsi" w:eastAsiaTheme="minorEastAsia" w:hAnsiTheme="minorHAnsi" w:cstheme="minorBidi"/>
          <w:noProof/>
          <w:kern w:val="2"/>
          <w:sz w:val="22"/>
          <w:lang w:val="en-AU" w:eastAsia="en-AU"/>
          <w14:ligatures w14:val="standardContextual"/>
        </w:rPr>
        <w:tab/>
      </w:r>
      <w:r>
        <w:rPr>
          <w:noProof/>
        </w:rPr>
        <w:t>Grant agreement variations</w:t>
      </w:r>
      <w:r>
        <w:rPr>
          <w:noProof/>
        </w:rPr>
        <w:tab/>
      </w:r>
      <w:r>
        <w:rPr>
          <w:noProof/>
        </w:rPr>
        <w:fldChar w:fldCharType="begin"/>
      </w:r>
      <w:r>
        <w:rPr>
          <w:noProof/>
        </w:rPr>
        <w:instrText xml:space="preserve"> PAGEREF _Toc153809198 \h </w:instrText>
      </w:r>
      <w:r>
        <w:rPr>
          <w:noProof/>
        </w:rPr>
      </w:r>
      <w:r>
        <w:rPr>
          <w:noProof/>
        </w:rPr>
        <w:fldChar w:fldCharType="separate"/>
      </w:r>
      <w:r w:rsidR="00E76795">
        <w:rPr>
          <w:noProof/>
        </w:rPr>
        <w:t>18</w:t>
      </w:r>
      <w:r>
        <w:rPr>
          <w:noProof/>
        </w:rPr>
        <w:fldChar w:fldCharType="end"/>
      </w:r>
    </w:p>
    <w:p w14:paraId="48B84863" w14:textId="592D3480"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12.5</w:t>
      </w:r>
      <w:r>
        <w:rPr>
          <w:rFonts w:asciiTheme="minorHAnsi" w:eastAsiaTheme="minorEastAsia" w:hAnsiTheme="minorHAnsi" w:cstheme="minorBidi"/>
          <w:noProof/>
          <w:kern w:val="2"/>
          <w:sz w:val="22"/>
          <w:lang w:val="en-AU" w:eastAsia="en-AU"/>
          <w14:ligatures w14:val="standardContextual"/>
        </w:rPr>
        <w:tab/>
      </w:r>
      <w:r>
        <w:rPr>
          <w:noProof/>
        </w:rPr>
        <w:t>Evaluation</w:t>
      </w:r>
      <w:r>
        <w:rPr>
          <w:noProof/>
        </w:rPr>
        <w:tab/>
      </w:r>
      <w:r>
        <w:rPr>
          <w:noProof/>
        </w:rPr>
        <w:fldChar w:fldCharType="begin"/>
      </w:r>
      <w:r>
        <w:rPr>
          <w:noProof/>
        </w:rPr>
        <w:instrText xml:space="preserve"> PAGEREF _Toc153809199 \h </w:instrText>
      </w:r>
      <w:r>
        <w:rPr>
          <w:noProof/>
        </w:rPr>
      </w:r>
      <w:r>
        <w:rPr>
          <w:noProof/>
        </w:rPr>
        <w:fldChar w:fldCharType="separate"/>
      </w:r>
      <w:r w:rsidR="00E76795">
        <w:rPr>
          <w:noProof/>
        </w:rPr>
        <w:t>18</w:t>
      </w:r>
      <w:r>
        <w:rPr>
          <w:noProof/>
        </w:rPr>
        <w:fldChar w:fldCharType="end"/>
      </w:r>
    </w:p>
    <w:p w14:paraId="60BDD601" w14:textId="668C7A40"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12.6</w:t>
      </w:r>
      <w:r>
        <w:rPr>
          <w:rFonts w:asciiTheme="minorHAnsi" w:eastAsiaTheme="minorEastAsia" w:hAnsiTheme="minorHAnsi" w:cstheme="minorBidi"/>
          <w:noProof/>
          <w:kern w:val="2"/>
          <w:sz w:val="22"/>
          <w:lang w:val="en-AU" w:eastAsia="en-AU"/>
          <w14:ligatures w14:val="standardContextual"/>
        </w:rPr>
        <w:tab/>
      </w:r>
      <w:r>
        <w:rPr>
          <w:noProof/>
        </w:rPr>
        <w:t>Acknowledgement</w:t>
      </w:r>
      <w:r>
        <w:rPr>
          <w:noProof/>
        </w:rPr>
        <w:tab/>
      </w:r>
      <w:r>
        <w:rPr>
          <w:noProof/>
        </w:rPr>
        <w:fldChar w:fldCharType="begin"/>
      </w:r>
      <w:r>
        <w:rPr>
          <w:noProof/>
        </w:rPr>
        <w:instrText xml:space="preserve"> PAGEREF _Toc153809200 \h </w:instrText>
      </w:r>
      <w:r>
        <w:rPr>
          <w:noProof/>
        </w:rPr>
      </w:r>
      <w:r>
        <w:rPr>
          <w:noProof/>
        </w:rPr>
        <w:fldChar w:fldCharType="separate"/>
      </w:r>
      <w:r w:rsidR="00E76795">
        <w:rPr>
          <w:noProof/>
        </w:rPr>
        <w:t>18</w:t>
      </w:r>
      <w:r>
        <w:rPr>
          <w:noProof/>
        </w:rPr>
        <w:fldChar w:fldCharType="end"/>
      </w:r>
    </w:p>
    <w:p w14:paraId="6DC7CE9C" w14:textId="09FE9CA4"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13.</w:t>
      </w:r>
      <w:r>
        <w:rPr>
          <w:rFonts w:asciiTheme="minorHAnsi" w:eastAsiaTheme="minorEastAsia" w:hAnsiTheme="minorHAnsi" w:cstheme="minorBidi"/>
          <w:b w:val="0"/>
          <w:noProof/>
          <w:kern w:val="2"/>
          <w:sz w:val="22"/>
          <w:lang w:val="en-AU" w:eastAsia="en-AU"/>
          <w14:ligatures w14:val="standardContextual"/>
        </w:rPr>
        <w:tab/>
      </w:r>
      <w:r>
        <w:rPr>
          <w:noProof/>
        </w:rPr>
        <w:t>Probity</w:t>
      </w:r>
      <w:r>
        <w:rPr>
          <w:noProof/>
        </w:rPr>
        <w:tab/>
      </w:r>
      <w:r>
        <w:rPr>
          <w:noProof/>
        </w:rPr>
        <w:fldChar w:fldCharType="begin"/>
      </w:r>
      <w:r>
        <w:rPr>
          <w:noProof/>
        </w:rPr>
        <w:instrText xml:space="preserve"> PAGEREF _Toc153809201 \h </w:instrText>
      </w:r>
      <w:r>
        <w:rPr>
          <w:noProof/>
        </w:rPr>
      </w:r>
      <w:r>
        <w:rPr>
          <w:noProof/>
        </w:rPr>
        <w:fldChar w:fldCharType="separate"/>
      </w:r>
      <w:r w:rsidR="00E76795">
        <w:rPr>
          <w:noProof/>
        </w:rPr>
        <w:t>18</w:t>
      </w:r>
      <w:r>
        <w:rPr>
          <w:noProof/>
        </w:rPr>
        <w:fldChar w:fldCharType="end"/>
      </w:r>
    </w:p>
    <w:p w14:paraId="254E263E" w14:textId="34BFA2B3"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lastRenderedPageBreak/>
        <w:t>13.1</w:t>
      </w:r>
      <w:r>
        <w:rPr>
          <w:rFonts w:asciiTheme="minorHAnsi" w:eastAsiaTheme="minorEastAsia" w:hAnsiTheme="minorHAnsi" w:cstheme="minorBidi"/>
          <w:noProof/>
          <w:kern w:val="2"/>
          <w:sz w:val="22"/>
          <w:lang w:val="en-AU" w:eastAsia="en-AU"/>
          <w14:ligatures w14:val="standardContextual"/>
        </w:rPr>
        <w:tab/>
      </w:r>
      <w:r>
        <w:rPr>
          <w:noProof/>
        </w:rPr>
        <w:t>Conflicts of interest</w:t>
      </w:r>
      <w:r>
        <w:rPr>
          <w:noProof/>
        </w:rPr>
        <w:tab/>
      </w:r>
      <w:r>
        <w:rPr>
          <w:noProof/>
        </w:rPr>
        <w:fldChar w:fldCharType="begin"/>
      </w:r>
      <w:r>
        <w:rPr>
          <w:noProof/>
        </w:rPr>
        <w:instrText xml:space="preserve"> PAGEREF _Toc153809202 \h </w:instrText>
      </w:r>
      <w:r>
        <w:rPr>
          <w:noProof/>
        </w:rPr>
      </w:r>
      <w:r>
        <w:rPr>
          <w:noProof/>
        </w:rPr>
        <w:fldChar w:fldCharType="separate"/>
      </w:r>
      <w:r w:rsidR="00E76795">
        <w:rPr>
          <w:noProof/>
        </w:rPr>
        <w:t>19</w:t>
      </w:r>
      <w:r>
        <w:rPr>
          <w:noProof/>
        </w:rPr>
        <w:fldChar w:fldCharType="end"/>
      </w:r>
    </w:p>
    <w:p w14:paraId="421DDDD5" w14:textId="1F88E050"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13.2</w:t>
      </w:r>
      <w:r>
        <w:rPr>
          <w:rFonts w:asciiTheme="minorHAnsi" w:eastAsiaTheme="minorEastAsia" w:hAnsiTheme="minorHAnsi" w:cstheme="minorBidi"/>
          <w:noProof/>
          <w:kern w:val="2"/>
          <w:sz w:val="22"/>
          <w:lang w:val="en-AU" w:eastAsia="en-AU"/>
          <w14:ligatures w14:val="standardContextual"/>
        </w:rPr>
        <w:tab/>
      </w:r>
      <w:r>
        <w:rPr>
          <w:noProof/>
        </w:rPr>
        <w:t>Privacy</w:t>
      </w:r>
      <w:r>
        <w:rPr>
          <w:noProof/>
        </w:rPr>
        <w:tab/>
      </w:r>
      <w:r>
        <w:rPr>
          <w:noProof/>
        </w:rPr>
        <w:fldChar w:fldCharType="begin"/>
      </w:r>
      <w:r>
        <w:rPr>
          <w:noProof/>
        </w:rPr>
        <w:instrText xml:space="preserve"> PAGEREF _Toc153809203 \h </w:instrText>
      </w:r>
      <w:r>
        <w:rPr>
          <w:noProof/>
        </w:rPr>
      </w:r>
      <w:r>
        <w:rPr>
          <w:noProof/>
        </w:rPr>
        <w:fldChar w:fldCharType="separate"/>
      </w:r>
      <w:r w:rsidR="00E76795">
        <w:rPr>
          <w:noProof/>
        </w:rPr>
        <w:t>19</w:t>
      </w:r>
      <w:r>
        <w:rPr>
          <w:noProof/>
        </w:rPr>
        <w:fldChar w:fldCharType="end"/>
      </w:r>
    </w:p>
    <w:p w14:paraId="0ED40EE5" w14:textId="10DA043A" w:rsidR="00C82055" w:rsidRDefault="00C82055" w:rsidP="00C82055">
      <w:pPr>
        <w:pStyle w:val="TOC3"/>
        <w:tabs>
          <w:tab w:val="left" w:pos="1077"/>
        </w:tabs>
        <w:rPr>
          <w:rFonts w:asciiTheme="minorHAnsi" w:eastAsiaTheme="minorEastAsia" w:hAnsiTheme="minorHAnsi" w:cstheme="minorBidi"/>
          <w:noProof/>
          <w:kern w:val="2"/>
          <w:sz w:val="22"/>
          <w:lang w:val="en-AU" w:eastAsia="en-AU"/>
          <w14:ligatures w14:val="standardContextual"/>
        </w:rPr>
      </w:pPr>
      <w:r>
        <w:rPr>
          <w:noProof/>
        </w:rPr>
        <w:t>13.3</w:t>
      </w:r>
      <w:r>
        <w:rPr>
          <w:rFonts w:asciiTheme="minorHAnsi" w:eastAsiaTheme="minorEastAsia" w:hAnsiTheme="minorHAnsi" w:cstheme="minorBidi"/>
          <w:noProof/>
          <w:kern w:val="2"/>
          <w:sz w:val="22"/>
          <w:lang w:val="en-AU" w:eastAsia="en-AU"/>
          <w14:ligatures w14:val="standardContextual"/>
        </w:rPr>
        <w:tab/>
      </w:r>
      <w:r>
        <w:rPr>
          <w:noProof/>
        </w:rPr>
        <w:t>Confidential Information</w:t>
      </w:r>
      <w:r>
        <w:rPr>
          <w:noProof/>
        </w:rPr>
        <w:tab/>
      </w:r>
      <w:r>
        <w:rPr>
          <w:noProof/>
        </w:rPr>
        <w:fldChar w:fldCharType="begin"/>
      </w:r>
      <w:r>
        <w:rPr>
          <w:noProof/>
        </w:rPr>
        <w:instrText xml:space="preserve"> PAGEREF _Toc153809204 \h </w:instrText>
      </w:r>
      <w:r>
        <w:rPr>
          <w:noProof/>
        </w:rPr>
      </w:r>
      <w:r>
        <w:rPr>
          <w:noProof/>
        </w:rPr>
        <w:fldChar w:fldCharType="separate"/>
      </w:r>
      <w:r w:rsidR="00E76795">
        <w:rPr>
          <w:noProof/>
        </w:rPr>
        <w:t>20</w:t>
      </w:r>
      <w:r>
        <w:rPr>
          <w:noProof/>
        </w:rPr>
        <w:fldChar w:fldCharType="end"/>
      </w:r>
    </w:p>
    <w:p w14:paraId="784C2AD9" w14:textId="49A6F2A1"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14.</w:t>
      </w:r>
      <w:r>
        <w:rPr>
          <w:rFonts w:asciiTheme="minorHAnsi" w:eastAsiaTheme="minorEastAsia" w:hAnsiTheme="minorHAnsi" w:cstheme="minorBidi"/>
          <w:b w:val="0"/>
          <w:noProof/>
          <w:kern w:val="2"/>
          <w:sz w:val="22"/>
          <w:lang w:val="en-AU" w:eastAsia="en-AU"/>
          <w14:ligatures w14:val="standardContextual"/>
        </w:rPr>
        <w:tab/>
      </w:r>
      <w:r>
        <w:rPr>
          <w:noProof/>
        </w:rPr>
        <w:t>Consultation</w:t>
      </w:r>
      <w:r>
        <w:rPr>
          <w:noProof/>
        </w:rPr>
        <w:tab/>
      </w:r>
      <w:r>
        <w:rPr>
          <w:noProof/>
        </w:rPr>
        <w:fldChar w:fldCharType="begin"/>
      </w:r>
      <w:r>
        <w:rPr>
          <w:noProof/>
        </w:rPr>
        <w:instrText xml:space="preserve"> PAGEREF _Toc153809205 \h </w:instrText>
      </w:r>
      <w:r>
        <w:rPr>
          <w:noProof/>
        </w:rPr>
      </w:r>
      <w:r>
        <w:rPr>
          <w:noProof/>
        </w:rPr>
        <w:fldChar w:fldCharType="separate"/>
      </w:r>
      <w:r w:rsidR="00E76795">
        <w:rPr>
          <w:noProof/>
        </w:rPr>
        <w:t>20</w:t>
      </w:r>
      <w:r>
        <w:rPr>
          <w:noProof/>
        </w:rPr>
        <w:fldChar w:fldCharType="end"/>
      </w:r>
    </w:p>
    <w:p w14:paraId="1D14C7DC" w14:textId="15A4B03C"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15.</w:t>
      </w:r>
      <w:r>
        <w:rPr>
          <w:rFonts w:asciiTheme="minorHAnsi" w:eastAsiaTheme="minorEastAsia" w:hAnsiTheme="minorHAnsi" w:cstheme="minorBidi"/>
          <w:b w:val="0"/>
          <w:noProof/>
          <w:kern w:val="2"/>
          <w:sz w:val="22"/>
          <w:lang w:val="en-AU" w:eastAsia="en-AU"/>
          <w14:ligatures w14:val="standardContextual"/>
        </w:rPr>
        <w:tab/>
      </w:r>
      <w:r>
        <w:rPr>
          <w:noProof/>
        </w:rPr>
        <w:t>Glossary</w:t>
      </w:r>
      <w:r>
        <w:rPr>
          <w:noProof/>
        </w:rPr>
        <w:tab/>
      </w:r>
      <w:r>
        <w:rPr>
          <w:noProof/>
        </w:rPr>
        <w:fldChar w:fldCharType="begin"/>
      </w:r>
      <w:r>
        <w:rPr>
          <w:noProof/>
        </w:rPr>
        <w:instrText xml:space="preserve"> PAGEREF _Toc153809206 \h </w:instrText>
      </w:r>
      <w:r>
        <w:rPr>
          <w:noProof/>
        </w:rPr>
      </w:r>
      <w:r>
        <w:rPr>
          <w:noProof/>
        </w:rPr>
        <w:fldChar w:fldCharType="separate"/>
      </w:r>
      <w:r w:rsidR="00E76795">
        <w:rPr>
          <w:noProof/>
        </w:rPr>
        <w:t>21</w:t>
      </w:r>
      <w:r>
        <w:rPr>
          <w:noProof/>
        </w:rPr>
        <w:fldChar w:fldCharType="end"/>
      </w:r>
    </w:p>
    <w:p w14:paraId="414414AB" w14:textId="1228C1D1"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Appendix A. Eligible higher education providers</w:t>
      </w:r>
      <w:r>
        <w:rPr>
          <w:noProof/>
        </w:rPr>
        <w:tab/>
      </w:r>
      <w:r>
        <w:rPr>
          <w:noProof/>
        </w:rPr>
        <w:fldChar w:fldCharType="begin"/>
      </w:r>
      <w:r>
        <w:rPr>
          <w:noProof/>
        </w:rPr>
        <w:instrText xml:space="preserve"> PAGEREF _Toc153809207 \h </w:instrText>
      </w:r>
      <w:r>
        <w:rPr>
          <w:noProof/>
        </w:rPr>
      </w:r>
      <w:r>
        <w:rPr>
          <w:noProof/>
        </w:rPr>
        <w:fldChar w:fldCharType="separate"/>
      </w:r>
      <w:r w:rsidR="00E76795">
        <w:rPr>
          <w:noProof/>
        </w:rPr>
        <w:t>23</w:t>
      </w:r>
      <w:r>
        <w:rPr>
          <w:noProof/>
        </w:rPr>
        <w:fldChar w:fldCharType="end"/>
      </w:r>
    </w:p>
    <w:p w14:paraId="6BD9C47A" w14:textId="59888445"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Appendix B. Application proforma</w:t>
      </w:r>
      <w:r>
        <w:rPr>
          <w:noProof/>
        </w:rPr>
        <w:tab/>
      </w:r>
      <w:r>
        <w:rPr>
          <w:noProof/>
        </w:rPr>
        <w:fldChar w:fldCharType="begin"/>
      </w:r>
      <w:r>
        <w:rPr>
          <w:noProof/>
        </w:rPr>
        <w:instrText xml:space="preserve"> PAGEREF _Toc153809208 \h </w:instrText>
      </w:r>
      <w:r>
        <w:rPr>
          <w:noProof/>
        </w:rPr>
      </w:r>
      <w:r>
        <w:rPr>
          <w:noProof/>
        </w:rPr>
        <w:fldChar w:fldCharType="separate"/>
      </w:r>
      <w:r w:rsidR="00E76795">
        <w:rPr>
          <w:noProof/>
        </w:rPr>
        <w:t>26</w:t>
      </w:r>
      <w:r>
        <w:rPr>
          <w:noProof/>
        </w:rPr>
        <w:fldChar w:fldCharType="end"/>
      </w:r>
    </w:p>
    <w:p w14:paraId="1C536CCA" w14:textId="78E92136" w:rsidR="00C82055" w:rsidRDefault="00C82055" w:rsidP="00C82055">
      <w:pPr>
        <w:pStyle w:val="TOC2"/>
        <w:rPr>
          <w:rFonts w:asciiTheme="minorHAnsi" w:eastAsiaTheme="minorEastAsia" w:hAnsiTheme="minorHAnsi" w:cstheme="minorBidi"/>
          <w:b w:val="0"/>
          <w:noProof/>
          <w:kern w:val="2"/>
          <w:sz w:val="22"/>
          <w:lang w:val="en-AU" w:eastAsia="en-AU"/>
          <w14:ligatures w14:val="standardContextual"/>
        </w:rPr>
      </w:pPr>
      <w:r>
        <w:rPr>
          <w:noProof/>
        </w:rPr>
        <w:t>Appendix C. Conditions of Grant proforma</w:t>
      </w:r>
      <w:r>
        <w:rPr>
          <w:noProof/>
        </w:rPr>
        <w:tab/>
      </w:r>
      <w:r>
        <w:rPr>
          <w:noProof/>
        </w:rPr>
        <w:fldChar w:fldCharType="begin"/>
      </w:r>
      <w:r>
        <w:rPr>
          <w:noProof/>
        </w:rPr>
        <w:instrText xml:space="preserve"> PAGEREF _Toc153809209 \h </w:instrText>
      </w:r>
      <w:r>
        <w:rPr>
          <w:noProof/>
        </w:rPr>
      </w:r>
      <w:r>
        <w:rPr>
          <w:noProof/>
        </w:rPr>
        <w:fldChar w:fldCharType="separate"/>
      </w:r>
      <w:r w:rsidR="00E76795">
        <w:rPr>
          <w:noProof/>
        </w:rPr>
        <w:t>31</w:t>
      </w:r>
      <w:r>
        <w:rPr>
          <w:noProof/>
        </w:rPr>
        <w:fldChar w:fldCharType="end"/>
      </w:r>
    </w:p>
    <w:p w14:paraId="47814D96" w14:textId="77777777" w:rsidR="00C82055" w:rsidRDefault="00C82055" w:rsidP="00C82055">
      <w:pPr>
        <w:spacing w:line="240" w:lineRule="auto"/>
        <w:contextualSpacing/>
        <w:sectPr w:rsidR="00C82055" w:rsidSect="00793265">
          <w:footerReference w:type="default" r:id="rId22"/>
          <w:footerReference w:type="first" r:id="rId23"/>
          <w:pgSz w:w="11907" w:h="16840" w:code="9"/>
          <w:pgMar w:top="993" w:right="1418" w:bottom="1276" w:left="1701" w:header="709" w:footer="709" w:gutter="0"/>
          <w:cols w:space="720"/>
          <w:docGrid w:linePitch="360"/>
        </w:sectPr>
      </w:pPr>
      <w:r w:rsidRPr="735D99EF">
        <w:rPr>
          <w:rFonts w:eastAsia="Calibri"/>
          <w:lang w:val="en-US"/>
        </w:rPr>
        <w:fldChar w:fldCharType="end"/>
      </w:r>
    </w:p>
    <w:p w14:paraId="468A42EB" w14:textId="77777777" w:rsidR="00C82055" w:rsidRPr="007C1DA0" w:rsidRDefault="00C82055" w:rsidP="00C82055">
      <w:pPr>
        <w:pStyle w:val="Heading2"/>
        <w:spacing w:before="80"/>
      </w:pPr>
      <w:bookmarkStart w:id="3" w:name="_[Program_name]:_[Grant"/>
      <w:bookmarkStart w:id="4" w:name="_Toc153809162"/>
      <w:bookmarkStart w:id="5" w:name="_Toc458420391"/>
      <w:bookmarkStart w:id="6" w:name="_Toc462824846"/>
      <w:bookmarkEnd w:id="3"/>
      <w:r w:rsidRPr="007C1DA0">
        <w:lastRenderedPageBreak/>
        <w:t xml:space="preserve">Microcredentials </w:t>
      </w:r>
      <w:r>
        <w:t>Pilot</w:t>
      </w:r>
      <w:r w:rsidRPr="007C1DA0">
        <w:t xml:space="preserve"> in Higher Education:</w:t>
      </w:r>
      <w:r>
        <w:t xml:space="preserve"> P</w:t>
      </w:r>
      <w:r w:rsidRPr="007C1DA0">
        <w:t>rocess</w:t>
      </w:r>
      <w:bookmarkEnd w:id="4"/>
    </w:p>
    <w:bookmarkEnd w:id="5"/>
    <w:bookmarkEnd w:id="6"/>
    <w:p w14:paraId="4135F987" w14:textId="77777777" w:rsidR="00C82055" w:rsidRPr="00B578C2" w:rsidRDefault="00C82055" w:rsidP="00C82055">
      <w:pPr>
        <w:pBdr>
          <w:top w:val="single" w:sz="4" w:space="1" w:color="auto"/>
          <w:left w:val="single" w:sz="4" w:space="4" w:color="auto"/>
          <w:bottom w:val="single" w:sz="4" w:space="1" w:color="auto"/>
          <w:right w:val="single" w:sz="4" w:space="4" w:color="auto"/>
        </w:pBdr>
        <w:spacing w:before="200" w:line="240" w:lineRule="auto"/>
        <w:jc w:val="center"/>
        <w:rPr>
          <w:b/>
          <w:bCs/>
        </w:rPr>
      </w:pPr>
      <w:r w:rsidRPr="00B578C2">
        <w:rPr>
          <w:b/>
          <w:bCs/>
        </w:rPr>
        <w:t xml:space="preserve">The Microcredentials </w:t>
      </w:r>
      <w:r>
        <w:rPr>
          <w:b/>
          <w:bCs/>
        </w:rPr>
        <w:t>Pilot</w:t>
      </w:r>
      <w:r w:rsidRPr="00B578C2">
        <w:rPr>
          <w:b/>
          <w:bCs/>
        </w:rPr>
        <w:t xml:space="preserve"> in Higher Education is designed to achieve Australian Government objectives </w:t>
      </w:r>
    </w:p>
    <w:p w14:paraId="4EB286CF" w14:textId="77777777" w:rsidR="00C82055" w:rsidRPr="00B578C2" w:rsidRDefault="00C82055" w:rsidP="00C82055">
      <w:pPr>
        <w:pBdr>
          <w:top w:val="single" w:sz="4" w:space="1" w:color="auto"/>
          <w:left w:val="single" w:sz="4" w:space="4" w:color="auto"/>
          <w:bottom w:val="single" w:sz="4" w:space="1" w:color="auto"/>
          <w:right w:val="single" w:sz="4" w:space="4" w:color="auto"/>
        </w:pBdr>
        <w:spacing w:before="0" w:after="0" w:line="240" w:lineRule="auto"/>
        <w:jc w:val="center"/>
        <w:rPr>
          <w:rFonts w:cs="Arial"/>
        </w:rPr>
      </w:pPr>
      <w:r w:rsidRPr="00B578C2">
        <w:t xml:space="preserve">This grant opportunity is part of the above grant program which contributes to the Department of Education’s Outcome 2.3: Higher Education Support. The Department of Education plans and designs the grant program in accordance with the </w:t>
      </w:r>
      <w:hyperlink r:id="rId24" w:history="1">
        <w:r w:rsidRPr="00D609A8">
          <w:rPr>
            <w:rStyle w:val="Hyperlink"/>
            <w:rFonts w:cs="Arial"/>
            <w:i/>
            <w:iCs/>
            <w:shd w:val="clear" w:color="auto" w:fill="FFFFFF"/>
          </w:rPr>
          <w:t>Higher Education Support Act 2003</w:t>
        </w:r>
      </w:hyperlink>
      <w:r w:rsidRPr="00B578C2">
        <w:rPr>
          <w:rStyle w:val="Hyperlink"/>
          <w:rFonts w:cs="Arial"/>
          <w:u w:val="none"/>
          <w:lang w:eastAsia="en-AU"/>
        </w:rPr>
        <w:t xml:space="preserve"> </w:t>
      </w:r>
      <w:r w:rsidRPr="00B578C2">
        <w:t xml:space="preserve">(HESA), </w:t>
      </w:r>
      <w:hyperlink r:id="rId25" w:tgtFrame="_blank" w:history="1">
        <w:r w:rsidRPr="00247072">
          <w:rPr>
            <w:rStyle w:val="normaltextrun"/>
            <w:rFonts w:cs="Arial"/>
            <w:i/>
            <w:iCs/>
            <w:color w:val="0070C0"/>
            <w:u w:val="single"/>
            <w:shd w:val="clear" w:color="auto" w:fill="FFFFFF"/>
          </w:rPr>
          <w:t>Higher Education Support (Other Grants)</w:t>
        </w:r>
        <w:r w:rsidRPr="00247072">
          <w:rPr>
            <w:rStyle w:val="normaltextrun"/>
            <w:rFonts w:cs="Arial"/>
            <w:color w:val="0070C0"/>
            <w:u w:val="single"/>
            <w:shd w:val="clear" w:color="auto" w:fill="FFFFFF"/>
          </w:rPr>
          <w:t xml:space="preserve"> </w:t>
        </w:r>
        <w:r w:rsidRPr="00247072">
          <w:rPr>
            <w:rStyle w:val="normaltextrun"/>
            <w:rFonts w:cs="Arial"/>
            <w:i/>
            <w:iCs/>
            <w:color w:val="0070C0"/>
            <w:u w:val="single"/>
            <w:shd w:val="clear" w:color="auto" w:fill="FFFFFF"/>
          </w:rPr>
          <w:t>Guidelines</w:t>
        </w:r>
        <w:r>
          <w:rPr>
            <w:rStyle w:val="normaltextrun"/>
            <w:rFonts w:cs="Arial"/>
            <w:color w:val="0070C0"/>
            <w:u w:val="single"/>
            <w:shd w:val="clear" w:color="auto" w:fill="FFFFFF"/>
          </w:rPr>
          <w:t xml:space="preserve"> </w:t>
        </w:r>
        <w:r w:rsidRPr="00247072">
          <w:rPr>
            <w:rStyle w:val="normaltextrun"/>
            <w:rFonts w:cs="Arial"/>
            <w:i/>
            <w:iCs/>
            <w:color w:val="0070C0"/>
            <w:u w:val="single"/>
            <w:shd w:val="clear" w:color="auto" w:fill="FFFFFF"/>
          </w:rPr>
          <w:t>2022</w:t>
        </w:r>
      </w:hyperlink>
      <w:r w:rsidRPr="00B578C2">
        <w:rPr>
          <w:rStyle w:val="normaltextrun"/>
          <w:rFonts w:cs="Arial"/>
          <w:color w:val="000000"/>
          <w:shd w:val="clear" w:color="auto" w:fill="FFFFFF"/>
        </w:rPr>
        <w:t xml:space="preserve"> (Guidelines) and the </w:t>
      </w:r>
      <w:hyperlink r:id="rId26" w:history="1">
        <w:r w:rsidRPr="00D609A8">
          <w:rPr>
            <w:rStyle w:val="Hyperlink"/>
            <w:i/>
            <w:iCs/>
          </w:rPr>
          <w:t>FEE-HELP Guidelines 2017</w:t>
        </w:r>
      </w:hyperlink>
      <w:r w:rsidRPr="00B578C2">
        <w:rPr>
          <w:rStyle w:val="Hyperlink"/>
          <w:i/>
          <w:iCs/>
        </w:rPr>
        <w:t>.</w:t>
      </w:r>
    </w:p>
    <w:p w14:paraId="31EA9A14" w14:textId="77777777" w:rsidR="00C82055" w:rsidRPr="00B578C2" w:rsidRDefault="00C82055" w:rsidP="00C82055">
      <w:pPr>
        <w:pBdr>
          <w:top w:val="single" w:sz="4" w:space="1" w:color="auto"/>
          <w:left w:val="single" w:sz="4" w:space="4" w:color="auto"/>
          <w:bottom w:val="single" w:sz="4" w:space="1" w:color="auto"/>
          <w:right w:val="single" w:sz="4" w:space="4" w:color="auto"/>
        </w:pBdr>
        <w:spacing w:before="0" w:after="0" w:line="240" w:lineRule="auto"/>
        <w:jc w:val="center"/>
        <w:rPr>
          <w:rFonts w:ascii="Wingdings" w:hAnsi="Wingdings"/>
        </w:rPr>
      </w:pPr>
      <w:r w:rsidRPr="00B578C2">
        <w:rPr>
          <w:rFonts w:ascii="Wingdings" w:hAnsi="Wingdings"/>
        </w:rPr>
        <w:t></w:t>
      </w:r>
    </w:p>
    <w:p w14:paraId="1025B3CE" w14:textId="77777777" w:rsidR="00C82055" w:rsidRPr="00B578C2" w:rsidRDefault="00C82055" w:rsidP="00C82055">
      <w:pPr>
        <w:pBdr>
          <w:top w:val="single" w:sz="2" w:space="0" w:color="auto"/>
          <w:left w:val="single" w:sz="2" w:space="4" w:color="auto"/>
          <w:bottom w:val="single" w:sz="2" w:space="6" w:color="auto"/>
          <w:right w:val="single" w:sz="2" w:space="4" w:color="auto"/>
        </w:pBdr>
        <w:spacing w:before="200" w:after="0" w:line="240" w:lineRule="auto"/>
        <w:jc w:val="center"/>
        <w:rPr>
          <w:b/>
        </w:rPr>
      </w:pPr>
      <w:r w:rsidRPr="00B578C2">
        <w:rPr>
          <w:b/>
        </w:rPr>
        <w:t>The grant opportunity opens</w:t>
      </w:r>
    </w:p>
    <w:p w14:paraId="116FA4B4" w14:textId="77777777" w:rsidR="00C82055" w:rsidRPr="00B578C2" w:rsidRDefault="00C82055" w:rsidP="00C82055">
      <w:pPr>
        <w:pBdr>
          <w:top w:val="single" w:sz="2" w:space="0" w:color="auto"/>
          <w:left w:val="single" w:sz="2" w:space="4" w:color="auto"/>
          <w:bottom w:val="single" w:sz="2" w:space="6" w:color="auto"/>
          <w:right w:val="single" w:sz="2" w:space="4" w:color="auto"/>
        </w:pBdr>
        <w:spacing w:after="0" w:line="240" w:lineRule="auto"/>
        <w:jc w:val="center"/>
        <w:rPr>
          <w:b/>
        </w:rPr>
      </w:pPr>
      <w:r>
        <w:t>T</w:t>
      </w:r>
      <w:r w:rsidRPr="00B578C2">
        <w:t xml:space="preserve">he grant guidelines </w:t>
      </w:r>
      <w:r>
        <w:t xml:space="preserve">are published </w:t>
      </w:r>
      <w:r w:rsidRPr="00B578C2">
        <w:t xml:space="preserve">on </w:t>
      </w:r>
      <w:hyperlink r:id="rId27" w:history="1">
        <w:r w:rsidRPr="00B578C2">
          <w:rPr>
            <w:rStyle w:val="Hyperlink"/>
          </w:rPr>
          <w:t xml:space="preserve">Microcredentials </w:t>
        </w:r>
        <w:r>
          <w:rPr>
            <w:rStyle w:val="Hyperlink"/>
          </w:rPr>
          <w:t>Pilot</w:t>
        </w:r>
        <w:r w:rsidRPr="00B578C2">
          <w:rPr>
            <w:rStyle w:val="Hyperlink"/>
          </w:rPr>
          <w:t xml:space="preserve"> in Higher Education - Department of Education, Australian Government</w:t>
        </w:r>
      </w:hyperlink>
      <w:r w:rsidRPr="00B578C2">
        <w:t xml:space="preserve"> and invite eligible higher education providers to apply by email.</w:t>
      </w:r>
    </w:p>
    <w:p w14:paraId="030E5015" w14:textId="77777777" w:rsidR="00C82055" w:rsidRPr="00B578C2" w:rsidRDefault="00C82055" w:rsidP="00C82055">
      <w:pPr>
        <w:spacing w:before="0" w:after="0" w:line="240" w:lineRule="auto"/>
        <w:jc w:val="center"/>
        <w:rPr>
          <w:rFonts w:ascii="Wingdings" w:hAnsi="Wingdings"/>
        </w:rPr>
      </w:pPr>
      <w:r w:rsidRPr="00B578C2">
        <w:rPr>
          <w:rFonts w:ascii="Wingdings" w:hAnsi="Wingdings"/>
        </w:rPr>
        <w:t></w:t>
      </w:r>
    </w:p>
    <w:p w14:paraId="5722DC11"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0" w:after="0" w:line="240" w:lineRule="auto"/>
        <w:jc w:val="center"/>
        <w:rPr>
          <w:b/>
        </w:rPr>
      </w:pPr>
      <w:r>
        <w:rPr>
          <w:b/>
        </w:rPr>
        <w:t>Applicants</w:t>
      </w:r>
      <w:r w:rsidRPr="00B578C2">
        <w:rPr>
          <w:b/>
        </w:rPr>
        <w:t xml:space="preserve"> complete and submit a grant application</w:t>
      </w:r>
    </w:p>
    <w:p w14:paraId="6F6158FC"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0" w:after="0" w:line="240" w:lineRule="auto"/>
        <w:jc w:val="center"/>
      </w:pPr>
      <w:r>
        <w:t xml:space="preserve">An applicant </w:t>
      </w:r>
      <w:r w:rsidRPr="00B578C2">
        <w:t>complete</w:t>
      </w:r>
      <w:r>
        <w:t>s</w:t>
      </w:r>
      <w:r w:rsidRPr="00B578C2">
        <w:t xml:space="preserve"> the application form and address all of the eligibility and assessment criteria to be considered for a grant. </w:t>
      </w:r>
    </w:p>
    <w:p w14:paraId="049FA01B" w14:textId="77777777" w:rsidR="00C82055" w:rsidRPr="00B578C2" w:rsidRDefault="00C82055" w:rsidP="00C82055">
      <w:pPr>
        <w:spacing w:before="0" w:after="0" w:line="240" w:lineRule="auto"/>
        <w:jc w:val="center"/>
        <w:rPr>
          <w:rFonts w:ascii="Wingdings" w:hAnsi="Wingdings"/>
        </w:rPr>
      </w:pPr>
      <w:r w:rsidRPr="00B578C2">
        <w:rPr>
          <w:rFonts w:ascii="Wingdings" w:hAnsi="Wingdings"/>
        </w:rPr>
        <w:t></w:t>
      </w:r>
    </w:p>
    <w:p w14:paraId="7ACDD64A"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0" w:after="0" w:line="240" w:lineRule="auto"/>
        <w:jc w:val="center"/>
        <w:rPr>
          <w:bCs/>
        </w:rPr>
      </w:pPr>
      <w:r>
        <w:rPr>
          <w:b/>
        </w:rPr>
        <w:t>The Department of Education</w:t>
      </w:r>
      <w:r w:rsidRPr="00B578C2">
        <w:rPr>
          <w:b/>
        </w:rPr>
        <w:t xml:space="preserve"> assess all grant applications</w:t>
      </w:r>
    </w:p>
    <w:p w14:paraId="45A2D4B6"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0" w:after="0" w:line="240" w:lineRule="auto"/>
        <w:jc w:val="center"/>
      </w:pPr>
      <w:r>
        <w:t>The Department</w:t>
      </w:r>
      <w:r w:rsidRPr="00B578C2">
        <w:t xml:space="preserve"> assess the applications against eligibility criteria and notify </w:t>
      </w:r>
      <w:r>
        <w:t>the applicant</w:t>
      </w:r>
      <w:r w:rsidRPr="00B578C2">
        <w:t xml:space="preserve"> if </w:t>
      </w:r>
      <w:r>
        <w:t>it is</w:t>
      </w:r>
      <w:r w:rsidRPr="00B578C2">
        <w:t xml:space="preserve"> not eligible. </w:t>
      </w:r>
      <w:r>
        <w:t>The Department</w:t>
      </w:r>
      <w:r w:rsidRPr="00B578C2">
        <w:t xml:space="preserve"> assess eligible application</w:t>
      </w:r>
      <w:r>
        <w:t>s</w:t>
      </w:r>
      <w:r w:rsidRPr="00B578C2">
        <w:t xml:space="preserve"> against the assessment criteria including an overall consideration of value </w:t>
      </w:r>
      <w:r>
        <w:t>for</w:t>
      </w:r>
      <w:r w:rsidRPr="00B578C2">
        <w:t xml:space="preserve"> money and compare it to other applications. </w:t>
      </w:r>
    </w:p>
    <w:p w14:paraId="12C71F77"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7C0EC76F"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rPr>
      </w:pPr>
      <w:r>
        <w:rPr>
          <w:b/>
        </w:rPr>
        <w:t>The Department of Education</w:t>
      </w:r>
      <w:r w:rsidRPr="00B578C2">
        <w:rPr>
          <w:b/>
        </w:rPr>
        <w:t xml:space="preserve"> make grant recommendations</w:t>
      </w:r>
    </w:p>
    <w:p w14:paraId="5E05D7CC"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pPr>
      <w:r>
        <w:t>The Department</w:t>
      </w:r>
      <w:r w:rsidRPr="00B578C2">
        <w:t xml:space="preserve"> provide advice to the Program Delegate on the merits of each application. </w:t>
      </w:r>
    </w:p>
    <w:p w14:paraId="21348B4C"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77D0A272"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rPr>
      </w:pPr>
      <w:r w:rsidRPr="00B578C2">
        <w:rPr>
          <w:b/>
        </w:rPr>
        <w:t>Grant decisions are made</w:t>
      </w:r>
    </w:p>
    <w:p w14:paraId="19F4E654"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pPr>
      <w:r w:rsidRPr="00B578C2">
        <w:t>The Program Delegate decides which applications are successful.</w:t>
      </w:r>
    </w:p>
    <w:p w14:paraId="6334E22E"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7ED5EB5A"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rPr>
      </w:pPr>
      <w:r>
        <w:rPr>
          <w:b/>
        </w:rPr>
        <w:t>The Department of Education</w:t>
      </w:r>
      <w:r w:rsidRPr="00B578C2">
        <w:rPr>
          <w:b/>
        </w:rPr>
        <w:t xml:space="preserve"> notify </w:t>
      </w:r>
      <w:r>
        <w:rPr>
          <w:b/>
        </w:rPr>
        <w:t>applicants</w:t>
      </w:r>
      <w:r w:rsidRPr="00B578C2">
        <w:rPr>
          <w:b/>
        </w:rPr>
        <w:t xml:space="preserve"> of the outcome</w:t>
      </w:r>
    </w:p>
    <w:p w14:paraId="6FB2EA6E"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pPr>
      <w:r>
        <w:t>The Department</w:t>
      </w:r>
      <w:r w:rsidRPr="00B578C2">
        <w:t xml:space="preserve"> advise</w:t>
      </w:r>
      <w:r>
        <w:t>s</w:t>
      </w:r>
      <w:r w:rsidRPr="00B578C2">
        <w:t xml:space="preserve"> </w:t>
      </w:r>
      <w:r>
        <w:t>an applicant</w:t>
      </w:r>
      <w:r w:rsidRPr="00B578C2">
        <w:t xml:space="preserve"> of the outcome of </w:t>
      </w:r>
      <w:r>
        <w:t>its</w:t>
      </w:r>
      <w:r w:rsidRPr="00B578C2">
        <w:t xml:space="preserve"> application. </w:t>
      </w:r>
      <w:r>
        <w:t>The Department</w:t>
      </w:r>
      <w:r w:rsidRPr="00B578C2">
        <w:t xml:space="preserve"> may not notify unsuccessful applicants until grant agreements have been executed with successful applicants.</w:t>
      </w:r>
    </w:p>
    <w:p w14:paraId="3DD87F36"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35952132"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rPr>
      </w:pPr>
      <w:r>
        <w:rPr>
          <w:b/>
        </w:rPr>
        <w:t>The Department of Education</w:t>
      </w:r>
      <w:r w:rsidRPr="00B578C2">
        <w:rPr>
          <w:b/>
        </w:rPr>
        <w:t xml:space="preserve"> enter into a Conditions of Grant</w:t>
      </w:r>
    </w:p>
    <w:p w14:paraId="35274831"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rPr>
          <w:b/>
          <w:bCs/>
        </w:rPr>
      </w:pPr>
      <w:r>
        <w:t xml:space="preserve">The Department </w:t>
      </w:r>
      <w:r w:rsidRPr="00B578C2">
        <w:t xml:space="preserve">will enter into a grant agreement through a Conditions of Grant with </w:t>
      </w:r>
      <w:r>
        <w:t xml:space="preserve">the applicant </w:t>
      </w:r>
      <w:r w:rsidRPr="00B578C2">
        <w:t>if successful. The Conditions of Grant is made under subsections 41-25 and 41-10 of HESA.</w:t>
      </w:r>
    </w:p>
    <w:p w14:paraId="3F094F26"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632E4C5B"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bCs/>
        </w:rPr>
      </w:pPr>
      <w:r w:rsidRPr="00B578C2">
        <w:rPr>
          <w:b/>
        </w:rPr>
        <w:t>Delivery of grant</w:t>
      </w:r>
    </w:p>
    <w:p w14:paraId="023419F3"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rPr>
          <w:bCs/>
        </w:rPr>
      </w:pPr>
      <w:r>
        <w:rPr>
          <w:bCs/>
        </w:rPr>
        <w:t>The successful provider</w:t>
      </w:r>
      <w:r w:rsidRPr="00B578C2">
        <w:rPr>
          <w:bCs/>
        </w:rPr>
        <w:t xml:space="preserve"> undertake</w:t>
      </w:r>
      <w:r>
        <w:rPr>
          <w:bCs/>
        </w:rPr>
        <w:t>s</w:t>
      </w:r>
      <w:r w:rsidRPr="00B578C2">
        <w:rPr>
          <w:bCs/>
        </w:rPr>
        <w:t xml:space="preserve"> the grant activity as set out in </w:t>
      </w:r>
      <w:r>
        <w:rPr>
          <w:bCs/>
        </w:rPr>
        <w:t>its</w:t>
      </w:r>
      <w:r w:rsidRPr="00B578C2">
        <w:rPr>
          <w:bCs/>
        </w:rPr>
        <w:t xml:space="preserve"> Conditions of Grant. </w:t>
      </w:r>
      <w:r>
        <w:rPr>
          <w:bCs/>
        </w:rPr>
        <w:t xml:space="preserve">The Department </w:t>
      </w:r>
      <w:r w:rsidRPr="00B578C2">
        <w:rPr>
          <w:bCs/>
        </w:rPr>
        <w:t>manage</w:t>
      </w:r>
      <w:r>
        <w:rPr>
          <w:bCs/>
        </w:rPr>
        <w:t>s</w:t>
      </w:r>
      <w:r w:rsidRPr="00B578C2">
        <w:rPr>
          <w:bCs/>
        </w:rPr>
        <w:t xml:space="preserve"> the grant by working with </w:t>
      </w:r>
      <w:r>
        <w:rPr>
          <w:bCs/>
        </w:rPr>
        <w:t>the provider</w:t>
      </w:r>
      <w:r w:rsidRPr="00B578C2">
        <w:rPr>
          <w:bCs/>
        </w:rPr>
        <w:t>, monitoring progress and making payments.</w:t>
      </w:r>
    </w:p>
    <w:p w14:paraId="23D43F6B" w14:textId="77777777" w:rsidR="00C82055" w:rsidRPr="00B578C2" w:rsidRDefault="00C82055" w:rsidP="00C82055">
      <w:pPr>
        <w:spacing w:after="0" w:line="240" w:lineRule="auto"/>
        <w:jc w:val="center"/>
        <w:rPr>
          <w:rFonts w:ascii="Wingdings" w:hAnsi="Wingdings"/>
        </w:rPr>
      </w:pPr>
      <w:r w:rsidRPr="00B578C2">
        <w:rPr>
          <w:rFonts w:ascii="Wingdings" w:hAnsi="Wingdings"/>
        </w:rPr>
        <w:t></w:t>
      </w:r>
    </w:p>
    <w:p w14:paraId="2091B1EF"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before="200" w:after="0" w:line="240" w:lineRule="auto"/>
        <w:jc w:val="center"/>
        <w:rPr>
          <w:b/>
        </w:rPr>
      </w:pPr>
      <w:r w:rsidRPr="00B578C2">
        <w:rPr>
          <w:b/>
        </w:rPr>
        <w:t xml:space="preserve">Evaluation of the Microcredentials </w:t>
      </w:r>
      <w:r>
        <w:rPr>
          <w:b/>
        </w:rPr>
        <w:t>Pilot</w:t>
      </w:r>
      <w:r w:rsidRPr="00B578C2">
        <w:rPr>
          <w:b/>
        </w:rPr>
        <w:t xml:space="preserve"> in Higher Education</w:t>
      </w:r>
    </w:p>
    <w:p w14:paraId="1063E1F0" w14:textId="77777777" w:rsidR="00C82055" w:rsidRPr="00B578C2" w:rsidRDefault="00C82055" w:rsidP="00C82055">
      <w:pPr>
        <w:pBdr>
          <w:top w:val="single" w:sz="2" w:space="1" w:color="auto"/>
          <w:left w:val="single" w:sz="2" w:space="4" w:color="auto"/>
          <w:bottom w:val="single" w:sz="2" w:space="1" w:color="auto"/>
          <w:right w:val="single" w:sz="2" w:space="4" w:color="auto"/>
        </w:pBdr>
        <w:spacing w:after="0" w:line="240" w:lineRule="auto"/>
        <w:jc w:val="center"/>
      </w:pPr>
      <w:r>
        <w:t>The Department</w:t>
      </w:r>
      <w:r w:rsidRPr="00B578C2">
        <w:t xml:space="preserve"> evaluate</w:t>
      </w:r>
      <w:r>
        <w:t>s</w:t>
      </w:r>
      <w:r w:rsidRPr="00B578C2">
        <w:t xml:space="preserve"> </w:t>
      </w:r>
      <w:r>
        <w:t>providers</w:t>
      </w:r>
      <w:r w:rsidRPr="00B578C2">
        <w:t xml:space="preserve"> specific grant activity and the </w:t>
      </w:r>
      <w:r>
        <w:t>Pilot</w:t>
      </w:r>
      <w:r w:rsidRPr="00B578C2">
        <w:t xml:space="preserve"> as a whole. </w:t>
      </w:r>
      <w:r>
        <w:t>The Department</w:t>
      </w:r>
      <w:r w:rsidRPr="00B578C2">
        <w:t xml:space="preserve"> base</w:t>
      </w:r>
      <w:r>
        <w:t>s</w:t>
      </w:r>
      <w:r w:rsidRPr="00B578C2">
        <w:t xml:space="preserve"> this on information </w:t>
      </w:r>
      <w:r>
        <w:t>providers give</w:t>
      </w:r>
      <w:r w:rsidRPr="00B578C2">
        <w:t xml:space="preserve"> to </w:t>
      </w:r>
      <w:r>
        <w:t>the Department</w:t>
      </w:r>
      <w:r w:rsidRPr="00B578C2">
        <w:t xml:space="preserve"> and </w:t>
      </w:r>
      <w:r>
        <w:t>what</w:t>
      </w:r>
      <w:r w:rsidRPr="00B578C2">
        <w:t xml:space="preserve"> </w:t>
      </w:r>
      <w:r>
        <w:t>it</w:t>
      </w:r>
      <w:r w:rsidRPr="00B578C2">
        <w:t xml:space="preserve"> collect</w:t>
      </w:r>
      <w:r>
        <w:t>s</w:t>
      </w:r>
      <w:r w:rsidRPr="00B578C2">
        <w:t xml:space="preserve"> from various sources including industry and students. </w:t>
      </w:r>
    </w:p>
    <w:p w14:paraId="62DF6BEF" w14:textId="77777777" w:rsidR="00C82055" w:rsidRPr="007C1DA0" w:rsidRDefault="00C82055" w:rsidP="00C82055">
      <w:pPr>
        <w:pStyle w:val="Heading3"/>
        <w:ind w:left="567" w:hanging="567"/>
      </w:pPr>
      <w:bookmarkStart w:id="7" w:name="_Toc153809163"/>
      <w:r w:rsidRPr="007C1DA0">
        <w:lastRenderedPageBreak/>
        <w:t>Introduction</w:t>
      </w:r>
      <w:bookmarkEnd w:id="7"/>
    </w:p>
    <w:p w14:paraId="303C8F0F"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r>
        <w:rPr>
          <w:rFonts w:ascii="Arial" w:hAnsi="Arial"/>
          <w:sz w:val="20"/>
          <w:szCs w:val="20"/>
          <w:lang w:eastAsia="en-US"/>
        </w:rPr>
        <w:t>On 15 December 2023</w:t>
      </w:r>
      <w:r w:rsidRPr="00B2262D">
        <w:rPr>
          <w:rFonts w:ascii="Arial" w:hAnsi="Arial"/>
          <w:sz w:val="20"/>
          <w:szCs w:val="20"/>
          <w:lang w:eastAsia="en-US"/>
        </w:rPr>
        <w:t>, the Hon Jason Clare MP, Minister for Education announced</w:t>
      </w:r>
      <w:r>
        <w:rPr>
          <w:rFonts w:ascii="Arial" w:hAnsi="Arial"/>
          <w:sz w:val="20"/>
          <w:szCs w:val="20"/>
          <w:lang w:eastAsia="en-US"/>
        </w:rPr>
        <w:t xml:space="preserve"> the opening of Round 2 of the </w:t>
      </w:r>
      <w:r w:rsidRPr="002821D9">
        <w:rPr>
          <w:rFonts w:ascii="Arial" w:hAnsi="Arial"/>
          <w:sz w:val="20"/>
          <w:szCs w:val="20"/>
          <w:lang w:eastAsia="en-US"/>
        </w:rPr>
        <w:t xml:space="preserve">Microcredentials </w:t>
      </w:r>
      <w:r>
        <w:rPr>
          <w:rFonts w:ascii="Arial" w:hAnsi="Arial"/>
          <w:sz w:val="20"/>
          <w:szCs w:val="20"/>
          <w:lang w:eastAsia="en-US"/>
        </w:rPr>
        <w:t>Pilot</w:t>
      </w:r>
      <w:r w:rsidRPr="002821D9">
        <w:rPr>
          <w:rFonts w:ascii="Arial" w:hAnsi="Arial"/>
          <w:sz w:val="20"/>
          <w:szCs w:val="20"/>
          <w:lang w:eastAsia="en-US"/>
        </w:rPr>
        <w:t xml:space="preserve"> in Higher Education</w:t>
      </w:r>
      <w:r>
        <w:rPr>
          <w:rFonts w:ascii="Arial" w:hAnsi="Arial"/>
          <w:sz w:val="20"/>
          <w:szCs w:val="20"/>
          <w:lang w:eastAsia="en-US"/>
        </w:rPr>
        <w:t xml:space="preserve"> (the Pilot)</w:t>
      </w:r>
      <w:r w:rsidRPr="002821D9">
        <w:rPr>
          <w:rFonts w:ascii="Arial" w:hAnsi="Arial"/>
          <w:sz w:val="20"/>
          <w:szCs w:val="20"/>
          <w:lang w:eastAsia="en-US"/>
        </w:rPr>
        <w:t>.</w:t>
      </w:r>
      <w:r>
        <w:rPr>
          <w:rFonts w:ascii="Arial" w:hAnsi="Arial"/>
          <w:sz w:val="20"/>
          <w:szCs w:val="20"/>
          <w:lang w:eastAsia="en-US"/>
        </w:rPr>
        <w:t xml:space="preserve"> The Pilot was first announced on 9</w:t>
      </w:r>
      <w:r w:rsidRPr="00B2262D">
        <w:rPr>
          <w:rFonts w:ascii="Arial" w:hAnsi="Arial"/>
          <w:sz w:val="20"/>
          <w:szCs w:val="20"/>
          <w:lang w:eastAsia="en-US"/>
        </w:rPr>
        <w:t xml:space="preserve"> November 2022</w:t>
      </w:r>
      <w:r>
        <w:rPr>
          <w:rFonts w:ascii="Arial" w:hAnsi="Arial"/>
          <w:sz w:val="20"/>
          <w:szCs w:val="20"/>
          <w:lang w:eastAsia="en-US"/>
        </w:rPr>
        <w:t xml:space="preserve"> by Minister Clare, with </w:t>
      </w:r>
      <w:r w:rsidRPr="00B2262D">
        <w:rPr>
          <w:rFonts w:ascii="Arial" w:hAnsi="Arial"/>
          <w:sz w:val="20"/>
          <w:szCs w:val="20"/>
          <w:lang w:eastAsia="en-US"/>
        </w:rPr>
        <w:t>grant funding</w:t>
      </w:r>
      <w:r>
        <w:rPr>
          <w:rFonts w:ascii="Arial" w:hAnsi="Arial"/>
          <w:sz w:val="20"/>
          <w:szCs w:val="20"/>
          <w:lang w:eastAsia="en-US"/>
        </w:rPr>
        <w:t xml:space="preserve"> totalling $18.5 million allocated to the Pilot.</w:t>
      </w:r>
      <w:r w:rsidRPr="00B2262D">
        <w:rPr>
          <w:rFonts w:ascii="Arial" w:hAnsi="Arial"/>
          <w:sz w:val="20"/>
          <w:szCs w:val="20"/>
          <w:lang w:eastAsia="en-US"/>
        </w:rPr>
        <w:t xml:space="preserve"> </w:t>
      </w:r>
      <w:r w:rsidRPr="002821D9">
        <w:rPr>
          <w:rFonts w:ascii="Arial" w:hAnsi="Arial"/>
          <w:sz w:val="20"/>
          <w:szCs w:val="20"/>
          <w:lang w:eastAsia="en-US"/>
        </w:rPr>
        <w:t>T</w:t>
      </w:r>
      <w:r>
        <w:rPr>
          <w:rFonts w:ascii="Arial" w:hAnsi="Arial" w:cs="Arial"/>
          <w:sz w:val="20"/>
          <w:szCs w:val="20"/>
          <w:lang w:eastAsia="en-US"/>
        </w:rPr>
        <w:t>he funding comprises $2 million for designing new microcredential courses and up to $16.5 million for delivery.</w:t>
      </w:r>
      <w:r w:rsidRPr="00B11F69">
        <w:rPr>
          <w:rFonts w:ascii="Arial" w:hAnsi="Arial"/>
          <w:sz w:val="20"/>
          <w:szCs w:val="20"/>
          <w:lang w:eastAsia="en-US"/>
        </w:rPr>
        <w:t xml:space="preserve"> </w:t>
      </w:r>
    </w:p>
    <w:p w14:paraId="1E49071F"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p>
    <w:p w14:paraId="72A2ED7A"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r>
        <w:rPr>
          <w:rFonts w:ascii="Arial" w:hAnsi="Arial" w:cs="Arial"/>
          <w:sz w:val="20"/>
          <w:szCs w:val="20"/>
          <w:lang w:eastAsia="en-US"/>
        </w:rPr>
        <w:t>The Pilot is testing shorter forms of higher education to upskill and reskill workers in national priority areas of education, health, engineering, IT, and the sciences.</w:t>
      </w:r>
    </w:p>
    <w:p w14:paraId="6F7D4A84"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p>
    <w:p w14:paraId="34A0AB0E"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r>
        <w:rPr>
          <w:rFonts w:ascii="Arial" w:hAnsi="Arial" w:cs="Arial"/>
          <w:sz w:val="20"/>
          <w:szCs w:val="20"/>
          <w:lang w:eastAsia="en-US"/>
        </w:rPr>
        <w:t>In Round 1 of the Pilot, Table A universities were able to apply for a share of the $2 million to help design new microcredential courses in partnership with industry. The universities awarded design funding were also eligible for delivery funding.</w:t>
      </w:r>
    </w:p>
    <w:p w14:paraId="12CF10BB" w14:textId="77777777" w:rsidR="00C82055"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p>
    <w:p w14:paraId="2CC184D7" w14:textId="77777777" w:rsidR="00C82055" w:rsidRPr="00CC264E" w:rsidRDefault="00C82055" w:rsidP="00C82055">
      <w:pPr>
        <w:pStyle w:val="paragraph"/>
        <w:spacing w:before="0" w:beforeAutospacing="0" w:after="0" w:afterAutospacing="0" w:line="280" w:lineRule="atLeast"/>
        <w:textAlignment w:val="baseline"/>
        <w:rPr>
          <w:rFonts w:ascii="Arial" w:hAnsi="Arial" w:cs="Arial"/>
          <w:sz w:val="20"/>
          <w:szCs w:val="20"/>
          <w:u w:val="single"/>
          <w:lang w:eastAsia="en-US"/>
        </w:rPr>
      </w:pPr>
      <w:r w:rsidRPr="00CC264E">
        <w:rPr>
          <w:rFonts w:ascii="Arial" w:hAnsi="Arial" w:cs="Arial"/>
          <w:sz w:val="20"/>
          <w:szCs w:val="20"/>
          <w:u w:val="single"/>
          <w:lang w:eastAsia="en-US"/>
        </w:rPr>
        <w:t>Outcome of Round 1</w:t>
      </w:r>
    </w:p>
    <w:p w14:paraId="1711FAB5" w14:textId="77777777" w:rsidR="00C82055" w:rsidRPr="0029431A" w:rsidRDefault="00C82055" w:rsidP="00C82055">
      <w:pPr>
        <w:pStyle w:val="paragraph"/>
        <w:spacing w:before="0" w:beforeAutospacing="0" w:after="0" w:afterAutospacing="0" w:line="280" w:lineRule="atLeast"/>
        <w:textAlignment w:val="baseline"/>
        <w:rPr>
          <w:rFonts w:ascii="Arial" w:hAnsi="Arial" w:cs="Arial"/>
          <w:sz w:val="20"/>
          <w:szCs w:val="20"/>
          <w:lang w:eastAsia="en-US"/>
        </w:rPr>
      </w:pPr>
      <w:r>
        <w:rPr>
          <w:rFonts w:ascii="Arial" w:hAnsi="Arial" w:cs="Arial"/>
          <w:sz w:val="20"/>
          <w:szCs w:val="20"/>
          <w:lang w:eastAsia="en-US"/>
        </w:rPr>
        <w:t xml:space="preserve">On 11 June 2023, Minister Clare announced 18 higher education providers (Table A) were granted funding to design and deliver 28 new industry focussed microcredential courses in areas of national priority under Round 1. Descriptions of the new courses is at </w:t>
      </w:r>
      <w:hyperlink r:id="rId28" w:history="1">
        <w:r w:rsidRPr="0029431A">
          <w:rPr>
            <w:rStyle w:val="Hyperlink"/>
            <w:rFonts w:ascii="Arial" w:hAnsi="Arial" w:cs="Arial"/>
            <w:sz w:val="20"/>
            <w:szCs w:val="20"/>
          </w:rPr>
          <w:t xml:space="preserve">Microcredentials </w:t>
        </w:r>
        <w:r>
          <w:rPr>
            <w:rStyle w:val="Hyperlink"/>
            <w:rFonts w:ascii="Arial" w:hAnsi="Arial" w:cs="Arial"/>
            <w:sz w:val="20"/>
            <w:szCs w:val="20"/>
          </w:rPr>
          <w:t>Pilot</w:t>
        </w:r>
        <w:r w:rsidRPr="0029431A">
          <w:rPr>
            <w:rStyle w:val="Hyperlink"/>
            <w:rFonts w:ascii="Arial" w:hAnsi="Arial" w:cs="Arial"/>
            <w:sz w:val="20"/>
            <w:szCs w:val="20"/>
          </w:rPr>
          <w:t xml:space="preserve"> in Higher Education - Department of Education, Australian Government</w:t>
        </w:r>
      </w:hyperlink>
      <w:r>
        <w:rPr>
          <w:rFonts w:ascii="Arial" w:hAnsi="Arial" w:cs="Arial"/>
          <w:sz w:val="20"/>
          <w:szCs w:val="20"/>
        </w:rPr>
        <w:t>.</w:t>
      </w:r>
    </w:p>
    <w:p w14:paraId="27CBB9FD" w14:textId="77777777" w:rsidR="00C82055" w:rsidRDefault="00C82055" w:rsidP="00C82055">
      <w:pPr>
        <w:pStyle w:val="paragraph"/>
        <w:spacing w:before="0" w:beforeAutospacing="0" w:after="0" w:afterAutospacing="0"/>
        <w:textAlignment w:val="baseline"/>
        <w:rPr>
          <w:rFonts w:ascii="Arial" w:hAnsi="Arial"/>
          <w:sz w:val="20"/>
          <w:szCs w:val="20"/>
          <w:lang w:eastAsia="en-US"/>
        </w:rPr>
      </w:pPr>
    </w:p>
    <w:p w14:paraId="4DAAD648" w14:textId="77777777" w:rsidR="00C82055" w:rsidRDefault="00C82055" w:rsidP="00C82055">
      <w:pPr>
        <w:pStyle w:val="Heading3"/>
        <w:ind w:left="567" w:hanging="567"/>
      </w:pPr>
      <w:bookmarkStart w:id="8" w:name="_Toc153809164"/>
      <w:r w:rsidRPr="008B1ACF">
        <w:t xml:space="preserve">Australian Government </w:t>
      </w:r>
      <w:r>
        <w:t>V</w:t>
      </w:r>
      <w:r w:rsidRPr="008B1ACF">
        <w:t xml:space="preserve">ision </w:t>
      </w:r>
      <w:r>
        <w:t>–</w:t>
      </w:r>
      <w:r w:rsidRPr="008B1ACF">
        <w:t xml:space="preserve"> </w:t>
      </w:r>
      <w:r>
        <w:t>M</w:t>
      </w:r>
      <w:r w:rsidRPr="008B1ACF">
        <w:t>icrocredentials</w:t>
      </w:r>
      <w:bookmarkEnd w:id="8"/>
    </w:p>
    <w:p w14:paraId="2DEB6AEA" w14:textId="77777777" w:rsidR="00C82055" w:rsidRPr="00751F83" w:rsidRDefault="00C82055" w:rsidP="00C82055">
      <w:pPr>
        <w:rPr>
          <w:rFonts w:cs="Arial"/>
          <w:shd w:val="clear" w:color="auto" w:fill="FFFFFF"/>
        </w:rPr>
      </w:pPr>
      <w:r w:rsidRPr="00751F83">
        <w:rPr>
          <w:rStyle w:val="Emphasis"/>
          <w:rFonts w:cs="Arial"/>
          <w:shd w:val="clear" w:color="auto" w:fill="FFFFFF"/>
        </w:rPr>
        <w:t>Working Future: The Australian Government’s White Paper on Jobs and Opportunities</w:t>
      </w:r>
      <w:r w:rsidRPr="00751F83">
        <w:rPr>
          <w:rFonts w:cs="Arial"/>
          <w:shd w:val="clear" w:color="auto" w:fill="FFFFFF"/>
        </w:rPr>
        <w:t xml:space="preserve"> was released in September 2023. </w:t>
      </w:r>
    </w:p>
    <w:p w14:paraId="3B7155EB" w14:textId="77777777" w:rsidR="00C82055" w:rsidRPr="00751F83" w:rsidRDefault="00C82055" w:rsidP="00C82055">
      <w:pPr>
        <w:rPr>
          <w:rFonts w:cs="Arial"/>
          <w:shd w:val="clear" w:color="auto" w:fill="FFFFFF"/>
        </w:rPr>
      </w:pPr>
      <w:r w:rsidRPr="00751F83">
        <w:rPr>
          <w:rFonts w:cs="Arial"/>
          <w:shd w:val="clear" w:color="auto" w:fill="FFFFFF"/>
        </w:rPr>
        <w:t>Th</w:t>
      </w:r>
      <w:r>
        <w:rPr>
          <w:rFonts w:cs="Arial"/>
          <w:shd w:val="clear" w:color="auto" w:fill="FFFFFF"/>
        </w:rPr>
        <w:t>e White Paper</w:t>
      </w:r>
      <w:r w:rsidRPr="00751F83">
        <w:rPr>
          <w:rFonts w:cs="Arial"/>
          <w:shd w:val="clear" w:color="auto" w:fill="FFFFFF"/>
        </w:rPr>
        <w:t xml:space="preserve"> discusses the role of microcredentials in removing barriers for the workforce accessing learning for upskilling and reskilling. It also outlines the opportunities to improve quality of microcredentials offerings including that learning outcomes are verifiable and provide pathways.</w:t>
      </w:r>
    </w:p>
    <w:p w14:paraId="05F9FA15" w14:textId="77777777" w:rsidR="00C82055" w:rsidRPr="00751F83" w:rsidRDefault="00C82055" w:rsidP="00C82055">
      <w:pPr>
        <w:rPr>
          <w:rFonts w:cs="Arial"/>
          <w:i/>
          <w:iCs/>
          <w:shd w:val="clear" w:color="auto" w:fill="FFFFFF"/>
        </w:rPr>
      </w:pPr>
      <w:r w:rsidRPr="00751F83">
        <w:rPr>
          <w:rFonts w:cs="Arial"/>
          <w:i/>
          <w:iCs/>
          <w:shd w:val="clear" w:color="auto" w:fill="FFFFFF"/>
        </w:rPr>
        <w:t xml:space="preserve">Australian Universities Accord Interim Report released July 2023. </w:t>
      </w:r>
    </w:p>
    <w:p w14:paraId="61FBA5B5" w14:textId="77777777" w:rsidR="00C82055" w:rsidRPr="00751F83" w:rsidRDefault="00C82055" w:rsidP="00C82055">
      <w:pPr>
        <w:rPr>
          <w:rFonts w:cs="Arial"/>
          <w:shd w:val="clear" w:color="auto" w:fill="FFFFFF"/>
        </w:rPr>
      </w:pPr>
      <w:r w:rsidRPr="00751F83">
        <w:rPr>
          <w:rFonts w:cs="Arial"/>
          <w:shd w:val="clear" w:color="auto" w:fill="FFFFFF"/>
        </w:rPr>
        <w:t xml:space="preserve">The Accord Panel has listed microcredentials within </w:t>
      </w:r>
      <w:r>
        <w:rPr>
          <w:rFonts w:cs="Arial"/>
          <w:shd w:val="clear" w:color="auto" w:fill="FFFFFF"/>
        </w:rPr>
        <w:t>t</w:t>
      </w:r>
      <w:r w:rsidRPr="00751F83">
        <w:rPr>
          <w:rFonts w:cs="Arial"/>
          <w:shd w:val="clear" w:color="auto" w:fill="FFFFFF"/>
        </w:rPr>
        <w:t xml:space="preserve">en possible ‘system shifts’ to improve Australia’s higher education system. Microcredentials offer Australians lifelong learning and shorter courses that can be stackable and include pathways. The Panel </w:t>
      </w:r>
      <w:r>
        <w:rPr>
          <w:rFonts w:cs="Arial"/>
          <w:shd w:val="clear" w:color="auto" w:fill="FFFFFF"/>
        </w:rPr>
        <w:t>considered</w:t>
      </w:r>
      <w:r w:rsidRPr="00751F83">
        <w:rPr>
          <w:rFonts w:cs="Arial"/>
          <w:shd w:val="clear" w:color="auto" w:fill="FFFFFF"/>
        </w:rPr>
        <w:t xml:space="preserve"> new ways to rapidly reskill the workforce and the report is anticipated to be provided to the Government </w:t>
      </w:r>
      <w:r>
        <w:rPr>
          <w:rFonts w:cs="Arial"/>
          <w:shd w:val="clear" w:color="auto" w:fill="FFFFFF"/>
        </w:rPr>
        <w:t xml:space="preserve">in </w:t>
      </w:r>
      <w:r w:rsidRPr="00751F83">
        <w:rPr>
          <w:rFonts w:cs="Arial"/>
          <w:shd w:val="clear" w:color="auto" w:fill="FFFFFF"/>
        </w:rPr>
        <w:t>December 2023.</w:t>
      </w:r>
    </w:p>
    <w:p w14:paraId="0E1105CC" w14:textId="77777777" w:rsidR="00C82055" w:rsidRPr="00751F83" w:rsidRDefault="00C82055" w:rsidP="00C82055">
      <w:pPr>
        <w:rPr>
          <w:rFonts w:cs="Arial"/>
          <w:shd w:val="clear" w:color="auto" w:fill="FFFFFF"/>
        </w:rPr>
      </w:pPr>
      <w:r w:rsidRPr="00751F83">
        <w:rPr>
          <w:rFonts w:cs="Arial"/>
          <w:shd w:val="clear" w:color="auto" w:fill="FFFFFF"/>
        </w:rPr>
        <w:t xml:space="preserve">The </w:t>
      </w:r>
      <w:r>
        <w:rPr>
          <w:rFonts w:cs="Arial"/>
          <w:shd w:val="clear" w:color="auto" w:fill="FFFFFF"/>
        </w:rPr>
        <w:t>Pilot</w:t>
      </w:r>
      <w:r w:rsidRPr="00751F83">
        <w:rPr>
          <w:rFonts w:cs="Arial"/>
          <w:shd w:val="clear" w:color="auto" w:fill="FFFFFF"/>
        </w:rPr>
        <w:t xml:space="preserve"> implementation and its evaluation is happening at a key time. Both the E</w:t>
      </w:r>
      <w:r>
        <w:rPr>
          <w:rFonts w:cs="Arial"/>
          <w:shd w:val="clear" w:color="auto" w:fill="FFFFFF"/>
        </w:rPr>
        <w:t xml:space="preserve">mployment </w:t>
      </w:r>
      <w:r w:rsidRPr="00751F83">
        <w:rPr>
          <w:rFonts w:cs="Arial"/>
          <w:shd w:val="clear" w:color="auto" w:fill="FFFFFF"/>
        </w:rPr>
        <w:t>W</w:t>
      </w:r>
      <w:r>
        <w:rPr>
          <w:rFonts w:cs="Arial"/>
          <w:shd w:val="clear" w:color="auto" w:fill="FFFFFF"/>
        </w:rPr>
        <w:t xml:space="preserve">hite </w:t>
      </w:r>
      <w:r w:rsidRPr="00751F83">
        <w:rPr>
          <w:rFonts w:cs="Arial"/>
          <w:shd w:val="clear" w:color="auto" w:fill="FFFFFF"/>
        </w:rPr>
        <w:t>P</w:t>
      </w:r>
      <w:r>
        <w:rPr>
          <w:rFonts w:cs="Arial"/>
          <w:shd w:val="clear" w:color="auto" w:fill="FFFFFF"/>
        </w:rPr>
        <w:t>aper</w:t>
      </w:r>
      <w:r w:rsidRPr="00751F83">
        <w:rPr>
          <w:rFonts w:cs="Arial"/>
          <w:shd w:val="clear" w:color="auto" w:fill="FFFFFF"/>
        </w:rPr>
        <w:t xml:space="preserve"> and Accord Panel discussed the lack of data on microcredentials. The trialling of new industry focused microcredentials in national priority areas is enabling the </w:t>
      </w:r>
      <w:r>
        <w:rPr>
          <w:rFonts w:cs="Arial"/>
          <w:shd w:val="clear" w:color="auto" w:fill="FFFFFF"/>
        </w:rPr>
        <w:t>collection</w:t>
      </w:r>
      <w:r w:rsidRPr="00751F83">
        <w:rPr>
          <w:rFonts w:cs="Arial"/>
          <w:shd w:val="clear" w:color="auto" w:fill="FFFFFF"/>
        </w:rPr>
        <w:t xml:space="preserve"> of important data from the higher education sector, industry/employers and students. This is crucial for informing future </w:t>
      </w:r>
      <w:r>
        <w:rPr>
          <w:rFonts w:cs="Arial"/>
          <w:shd w:val="clear" w:color="auto" w:fill="FFFFFF"/>
        </w:rPr>
        <w:t xml:space="preserve">microcredential </w:t>
      </w:r>
      <w:r w:rsidRPr="00751F83">
        <w:rPr>
          <w:rFonts w:cs="Arial"/>
          <w:shd w:val="clear" w:color="auto" w:fill="FFFFFF"/>
        </w:rPr>
        <w:t>policy.</w:t>
      </w:r>
    </w:p>
    <w:p w14:paraId="3E180BF2" w14:textId="77777777" w:rsidR="00C82055" w:rsidRPr="007C1DA0" w:rsidRDefault="00C82055" w:rsidP="00C82055">
      <w:pPr>
        <w:pStyle w:val="Heading3"/>
        <w:ind w:left="567" w:hanging="567"/>
      </w:pPr>
      <w:bookmarkStart w:id="9" w:name="_Toc147326308"/>
      <w:bookmarkStart w:id="10" w:name="_Toc153809165"/>
      <w:r w:rsidRPr="007C1DA0">
        <w:t>About Round 2</w:t>
      </w:r>
      <w:bookmarkEnd w:id="9"/>
      <w:bookmarkEnd w:id="10"/>
      <w:r w:rsidRPr="007C1DA0">
        <w:t xml:space="preserve"> </w:t>
      </w:r>
    </w:p>
    <w:p w14:paraId="3B8F1C87" w14:textId="77777777" w:rsidR="00C82055" w:rsidRPr="00B2262D" w:rsidRDefault="00C82055" w:rsidP="00C82055">
      <w:pPr>
        <w:pStyle w:val="paragraph"/>
        <w:spacing w:before="0" w:beforeAutospacing="0" w:after="120" w:afterAutospacing="0"/>
        <w:textAlignment w:val="baseline"/>
        <w:rPr>
          <w:rFonts w:ascii="Arial" w:hAnsi="Arial"/>
          <w:sz w:val="20"/>
          <w:szCs w:val="20"/>
          <w:lang w:eastAsia="en-US"/>
        </w:rPr>
      </w:pPr>
      <w:r w:rsidRPr="00B2262D">
        <w:rPr>
          <w:rFonts w:ascii="Arial" w:hAnsi="Arial"/>
          <w:sz w:val="20"/>
          <w:szCs w:val="20"/>
          <w:lang w:eastAsia="en-US"/>
        </w:rPr>
        <w:t xml:space="preserve">This round of the </w:t>
      </w:r>
      <w:r w:rsidRPr="002821D9">
        <w:rPr>
          <w:rFonts w:ascii="Arial" w:hAnsi="Arial"/>
          <w:sz w:val="20"/>
          <w:szCs w:val="20"/>
          <w:lang w:eastAsia="en-US"/>
        </w:rPr>
        <w:t xml:space="preserve">Microcredentials </w:t>
      </w:r>
      <w:r>
        <w:rPr>
          <w:rFonts w:ascii="Arial" w:hAnsi="Arial"/>
          <w:sz w:val="20"/>
          <w:szCs w:val="20"/>
          <w:lang w:eastAsia="en-US"/>
        </w:rPr>
        <w:t>Pilot</w:t>
      </w:r>
      <w:r w:rsidRPr="002821D9">
        <w:rPr>
          <w:rFonts w:ascii="Arial" w:hAnsi="Arial"/>
          <w:sz w:val="20"/>
          <w:szCs w:val="20"/>
          <w:lang w:eastAsia="en-US"/>
        </w:rPr>
        <w:t xml:space="preserve"> in Higher Education</w:t>
      </w:r>
      <w:r>
        <w:t xml:space="preserve"> </w:t>
      </w:r>
      <w:r w:rsidRPr="00B2262D">
        <w:rPr>
          <w:rFonts w:ascii="Arial" w:hAnsi="Arial"/>
          <w:sz w:val="20"/>
          <w:szCs w:val="20"/>
          <w:lang w:eastAsia="en-US"/>
        </w:rPr>
        <w:t>contains two stages conducted concurrently:</w:t>
      </w:r>
    </w:p>
    <w:p w14:paraId="7C464A2B" w14:textId="77777777" w:rsidR="00C82055" w:rsidRPr="00B2262D" w:rsidRDefault="00C82055" w:rsidP="00C82055">
      <w:pPr>
        <w:pStyle w:val="paragraph"/>
        <w:numPr>
          <w:ilvl w:val="0"/>
          <w:numId w:val="26"/>
        </w:numPr>
        <w:spacing w:after="240" w:afterAutospacing="0"/>
        <w:ind w:left="850" w:hanging="357"/>
        <w:textAlignment w:val="baseline"/>
        <w:rPr>
          <w:rFonts w:ascii="Arial" w:hAnsi="Arial"/>
          <w:sz w:val="20"/>
          <w:szCs w:val="20"/>
          <w:lang w:eastAsia="en-US"/>
        </w:rPr>
      </w:pPr>
      <w:r w:rsidRPr="004813A8">
        <w:rPr>
          <w:rFonts w:ascii="Arial" w:hAnsi="Arial"/>
          <w:b/>
          <w:bCs/>
          <w:sz w:val="20"/>
          <w:szCs w:val="20"/>
          <w:lang w:eastAsia="en-US"/>
        </w:rPr>
        <w:t>Stage 2:</w:t>
      </w:r>
      <w:r w:rsidRPr="00B2262D">
        <w:rPr>
          <w:rFonts w:ascii="Arial" w:hAnsi="Arial"/>
          <w:sz w:val="20"/>
          <w:szCs w:val="20"/>
          <w:lang w:eastAsia="en-US"/>
        </w:rPr>
        <w:t xml:space="preserve"> a higher education provider is eligible for a grant for the delivery of a microcredential course designed </w:t>
      </w:r>
      <w:r>
        <w:rPr>
          <w:rFonts w:ascii="Arial" w:hAnsi="Arial"/>
          <w:sz w:val="20"/>
          <w:szCs w:val="20"/>
          <w:lang w:eastAsia="en-US"/>
        </w:rPr>
        <w:t>as part of Round 1 (stage 1) via a licensing arrangement with the</w:t>
      </w:r>
      <w:r w:rsidRPr="00B2262D">
        <w:rPr>
          <w:rFonts w:ascii="Arial" w:hAnsi="Arial"/>
          <w:sz w:val="20"/>
          <w:szCs w:val="20"/>
          <w:lang w:eastAsia="en-US"/>
        </w:rPr>
        <w:t xml:space="preserve"> Table A provider</w:t>
      </w:r>
      <w:r>
        <w:rPr>
          <w:rFonts w:ascii="Arial" w:hAnsi="Arial"/>
          <w:sz w:val="20"/>
          <w:szCs w:val="20"/>
          <w:lang w:eastAsia="en-US"/>
        </w:rPr>
        <w:t xml:space="preserve"> that designed the course</w:t>
      </w:r>
      <w:r w:rsidRPr="00B2262D">
        <w:rPr>
          <w:rFonts w:ascii="Arial" w:hAnsi="Arial"/>
          <w:sz w:val="20"/>
          <w:szCs w:val="20"/>
          <w:lang w:eastAsia="en-US"/>
        </w:rPr>
        <w:t>.</w:t>
      </w:r>
    </w:p>
    <w:p w14:paraId="2F985FBD" w14:textId="77777777" w:rsidR="00C82055" w:rsidRPr="00B2262D" w:rsidRDefault="00C82055" w:rsidP="00C82055">
      <w:pPr>
        <w:pStyle w:val="paragraph"/>
        <w:numPr>
          <w:ilvl w:val="0"/>
          <w:numId w:val="26"/>
        </w:numPr>
        <w:ind w:left="850" w:hanging="357"/>
        <w:textAlignment w:val="baseline"/>
        <w:rPr>
          <w:rFonts w:ascii="Arial" w:hAnsi="Arial"/>
          <w:sz w:val="20"/>
          <w:szCs w:val="20"/>
          <w:lang w:eastAsia="en-US"/>
        </w:rPr>
      </w:pPr>
      <w:r w:rsidRPr="004813A8">
        <w:rPr>
          <w:rFonts w:ascii="Arial" w:hAnsi="Arial"/>
          <w:b/>
          <w:bCs/>
          <w:sz w:val="20"/>
          <w:szCs w:val="20"/>
          <w:lang w:eastAsia="en-US"/>
        </w:rPr>
        <w:lastRenderedPageBreak/>
        <w:t>Stage 3:</w:t>
      </w:r>
      <w:r w:rsidRPr="00B2262D">
        <w:rPr>
          <w:rFonts w:ascii="Arial" w:hAnsi="Arial"/>
          <w:sz w:val="20"/>
          <w:szCs w:val="20"/>
          <w:lang w:eastAsia="en-US"/>
        </w:rPr>
        <w:t xml:space="preserve"> a higher education provider is eligible for a grant for the delivery of a microcredential course that has been designed by a higher education provider independent of this program. </w:t>
      </w:r>
    </w:p>
    <w:p w14:paraId="039DA2EA" w14:textId="77777777" w:rsidR="00C82055" w:rsidRPr="00B2262D" w:rsidRDefault="00C82055" w:rsidP="00C82055">
      <w:pPr>
        <w:pStyle w:val="paragraph"/>
        <w:spacing w:before="0" w:beforeAutospacing="0" w:after="0" w:afterAutospacing="0"/>
        <w:textAlignment w:val="baseline"/>
        <w:rPr>
          <w:rFonts w:ascii="Arial" w:hAnsi="Arial"/>
          <w:sz w:val="20"/>
          <w:szCs w:val="20"/>
          <w:lang w:eastAsia="en-US"/>
        </w:rPr>
      </w:pPr>
      <w:r>
        <w:rPr>
          <w:b/>
          <w:bCs/>
          <w:noProof/>
        </w:rPr>
        <mc:AlternateContent>
          <mc:Choice Requires="wpg">
            <w:drawing>
              <wp:anchor distT="0" distB="0" distL="114300" distR="114300" simplePos="0" relativeHeight="251659264" behindDoc="0" locked="0" layoutInCell="1" allowOverlap="1" wp14:anchorId="5C788B5C" wp14:editId="17872303">
                <wp:simplePos x="0" y="0"/>
                <wp:positionH relativeFrom="margin">
                  <wp:align>left</wp:align>
                </wp:positionH>
                <wp:positionV relativeFrom="paragraph">
                  <wp:posOffset>147955</wp:posOffset>
                </wp:positionV>
                <wp:extent cx="5685790" cy="2861310"/>
                <wp:effectExtent l="0" t="0" r="0" b="0"/>
                <wp:wrapTopAndBottom/>
                <wp:docPr id="7" name="Group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685807" cy="2861310"/>
                          <a:chOff x="1" y="1832"/>
                          <a:chExt cx="5685923" cy="2651198"/>
                        </a:xfrm>
                        <a:solidFill>
                          <a:schemeClr val="bg1">
                            <a:lumMod val="75000"/>
                          </a:schemeClr>
                        </a:solidFill>
                      </wpg:grpSpPr>
                      <wpg:grpSp>
                        <wpg:cNvPr id="16" name="Group 16"/>
                        <wpg:cNvGrpSpPr/>
                        <wpg:grpSpPr>
                          <a:xfrm>
                            <a:off x="1" y="1832"/>
                            <a:ext cx="5685923" cy="2651198"/>
                            <a:chOff x="-13092" y="212369"/>
                            <a:chExt cx="4382754" cy="2604166"/>
                          </a:xfrm>
                          <a:grpFill/>
                        </wpg:grpSpPr>
                        <wps:wsp>
                          <wps:cNvPr id="17" name="Text Box 17"/>
                          <wps:cNvSpPr txBox="1"/>
                          <wps:spPr>
                            <a:xfrm>
                              <a:off x="-13092" y="212369"/>
                              <a:ext cx="1189991" cy="561986"/>
                            </a:xfrm>
                            <a:prstGeom prst="rect">
                              <a:avLst/>
                            </a:prstGeom>
                            <a:grpFill/>
                            <a:ln w="6350">
                              <a:noFill/>
                            </a:ln>
                          </wps:spPr>
                          <wps:txbx>
                            <w:txbxContent>
                              <w:p w14:paraId="6D48A4DD" w14:textId="77777777" w:rsidR="00C82055" w:rsidRPr="004813A8" w:rsidRDefault="00C82055" w:rsidP="00C82055">
                                <w:pPr>
                                  <w:jc w:val="center"/>
                                  <w:rPr>
                                    <w:sz w:val="2"/>
                                    <w:szCs w:val="2"/>
                                  </w:rPr>
                                </w:pPr>
                              </w:p>
                              <w:p w14:paraId="16E9AE12" w14:textId="77777777" w:rsidR="00C82055" w:rsidRPr="004813A8" w:rsidRDefault="00C82055" w:rsidP="00C82055">
                                <w:pPr>
                                  <w:jc w:val="center"/>
                                  <w:rPr>
                                    <w:b/>
                                    <w:bCs/>
                                    <w:sz w:val="24"/>
                                    <w:szCs w:val="24"/>
                                  </w:rPr>
                                </w:pPr>
                                <w:r w:rsidRPr="004813A8">
                                  <w:rPr>
                                    <w:b/>
                                    <w:bCs/>
                                    <w:sz w:val="24"/>
                                    <w:szCs w:val="24"/>
                                  </w:rPr>
                                  <w:t>Funding Round: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 name="Text Box 18"/>
                          <wps:cNvSpPr txBox="1"/>
                          <wps:spPr>
                            <a:xfrm>
                              <a:off x="-13092" y="1208480"/>
                              <a:ext cx="1212876" cy="1608055"/>
                            </a:xfrm>
                            <a:prstGeom prst="rect">
                              <a:avLst/>
                            </a:prstGeom>
                            <a:grpFill/>
                            <a:ln w="6350">
                              <a:noFill/>
                            </a:ln>
                          </wps:spPr>
                          <wps:txbx>
                            <w:txbxContent>
                              <w:p w14:paraId="1DC79EB7" w14:textId="77777777" w:rsidR="00C82055" w:rsidRPr="004813A8" w:rsidRDefault="00C82055" w:rsidP="00C82055">
                                <w:pPr>
                                  <w:jc w:val="center"/>
                                  <w:rPr>
                                    <w:b/>
                                    <w:bCs/>
                                    <w:sz w:val="24"/>
                                    <w:szCs w:val="24"/>
                                  </w:rPr>
                                </w:pPr>
                                <w:r w:rsidRPr="004813A8">
                                  <w:rPr>
                                    <w:b/>
                                    <w:bCs/>
                                    <w:sz w:val="24"/>
                                    <w:szCs w:val="24"/>
                                  </w:rPr>
                                  <w:t>Implementation Stage: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 name="Text Box 19"/>
                          <wps:cNvSpPr txBox="1"/>
                          <wps:spPr>
                            <a:xfrm>
                              <a:off x="1312588" y="217773"/>
                              <a:ext cx="1442952" cy="556581"/>
                            </a:xfrm>
                            <a:prstGeom prst="rect">
                              <a:avLst/>
                            </a:prstGeom>
                            <a:grpFill/>
                            <a:ln w="6350">
                              <a:noFill/>
                            </a:ln>
                          </wps:spPr>
                          <wps:txbx>
                            <w:txbxContent>
                              <w:p w14:paraId="0E209279" w14:textId="77777777" w:rsidR="00C82055" w:rsidRPr="004813A8" w:rsidRDefault="00C82055" w:rsidP="00C82055">
                                <w:pPr>
                                  <w:spacing w:after="0" w:line="240" w:lineRule="auto"/>
                                  <w:jc w:val="center"/>
                                  <w:rPr>
                                    <w:b/>
                                    <w:bCs/>
                                    <w:sz w:val="24"/>
                                    <w:szCs w:val="24"/>
                                  </w:rPr>
                                </w:pPr>
                                <w:r w:rsidRPr="004813A8">
                                  <w:rPr>
                                    <w:b/>
                                    <w:bCs/>
                                    <w:sz w:val="24"/>
                                    <w:szCs w:val="24"/>
                                  </w:rPr>
                                  <w:t>Round 1</w:t>
                                </w:r>
                              </w:p>
                              <w:p w14:paraId="129FE415" w14:textId="77777777" w:rsidR="00C82055" w:rsidRPr="004813A8" w:rsidRDefault="00C82055" w:rsidP="00C82055">
                                <w:pPr>
                                  <w:spacing w:after="0" w:line="240" w:lineRule="auto"/>
                                  <w:jc w:val="center"/>
                                </w:pPr>
                                <w:r w:rsidRPr="004813A8">
                                  <w:t>Applications: Nov. 22 to Feb. 23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 name="Text Box 20"/>
                          <wps:cNvSpPr txBox="1"/>
                          <wps:spPr>
                            <a:xfrm>
                              <a:off x="1353976" y="1208480"/>
                              <a:ext cx="1442755" cy="777548"/>
                            </a:xfrm>
                            <a:prstGeom prst="rect">
                              <a:avLst/>
                            </a:prstGeom>
                            <a:grpFill/>
                            <a:ln w="6350">
                              <a:noFill/>
                            </a:ln>
                          </wps:spPr>
                          <wps:txbx>
                            <w:txbxContent>
                              <w:p w14:paraId="1AFDAEFB" w14:textId="77777777" w:rsidR="00C82055" w:rsidRPr="004813A8" w:rsidRDefault="00C82055" w:rsidP="00C82055">
                                <w:pPr>
                                  <w:spacing w:after="0" w:line="240" w:lineRule="auto"/>
                                  <w:jc w:val="center"/>
                                  <w:rPr>
                                    <w:b/>
                                    <w:bCs/>
                                  </w:rPr>
                                </w:pPr>
                                <w:r w:rsidRPr="004813A8">
                                  <w:rPr>
                                    <w:b/>
                                    <w:bCs/>
                                  </w:rPr>
                                  <w:t xml:space="preserve">Stage 1: </w:t>
                                </w:r>
                              </w:p>
                              <w:p w14:paraId="112E9340" w14:textId="77777777" w:rsidR="00C82055" w:rsidRPr="004813A8" w:rsidRDefault="00C82055" w:rsidP="00C82055">
                                <w:pPr>
                                  <w:spacing w:after="0" w:line="240" w:lineRule="auto"/>
                                  <w:jc w:val="center"/>
                                </w:pPr>
                                <w:r w:rsidRPr="004813A8">
                                  <w:t>Microcredentials design</w:t>
                                </w:r>
                              </w:p>
                              <w:p w14:paraId="42D3BD57" w14:textId="77777777" w:rsidR="00C82055" w:rsidRPr="004813A8" w:rsidRDefault="00C82055" w:rsidP="00C82055">
                                <w:pPr>
                                  <w:spacing w:after="0" w:line="240" w:lineRule="auto"/>
                                  <w:jc w:val="center"/>
                                </w:pPr>
                                <w:r w:rsidRPr="004813A8">
                                  <w:t>2022-23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 name="Text Box 21"/>
                          <wps:cNvSpPr txBox="1"/>
                          <wps:spPr>
                            <a:xfrm>
                              <a:off x="1353976" y="2038986"/>
                              <a:ext cx="1442755" cy="777548"/>
                            </a:xfrm>
                            <a:prstGeom prst="rect">
                              <a:avLst/>
                            </a:prstGeom>
                            <a:grpFill/>
                            <a:ln w="6350">
                              <a:noFill/>
                            </a:ln>
                          </wps:spPr>
                          <wps:txbx>
                            <w:txbxContent>
                              <w:p w14:paraId="50138A32" w14:textId="77777777" w:rsidR="00C82055" w:rsidRPr="004813A8" w:rsidRDefault="00C82055" w:rsidP="00C82055">
                                <w:pPr>
                                  <w:spacing w:after="0" w:line="240" w:lineRule="auto"/>
                                  <w:jc w:val="center"/>
                                  <w:rPr>
                                    <w:b/>
                                    <w:bCs/>
                                  </w:rPr>
                                </w:pPr>
                                <w:r w:rsidRPr="004813A8">
                                  <w:rPr>
                                    <w:b/>
                                    <w:bCs/>
                                  </w:rPr>
                                  <w:t xml:space="preserve">Stage 2: </w:t>
                                </w:r>
                              </w:p>
                              <w:p w14:paraId="18A986F8" w14:textId="77777777" w:rsidR="00C82055" w:rsidRPr="004813A8" w:rsidRDefault="00C82055" w:rsidP="00C82055">
                                <w:pPr>
                                  <w:spacing w:after="0" w:line="240" w:lineRule="auto"/>
                                  <w:jc w:val="center"/>
                                </w:pPr>
                                <w:r w:rsidRPr="004813A8">
                                  <w:t>Delivery of Stage 1 microcredentials</w:t>
                                </w:r>
                              </w:p>
                              <w:p w14:paraId="3AAB93AA" w14:textId="77777777" w:rsidR="00C82055" w:rsidRPr="004813A8" w:rsidRDefault="00C82055" w:rsidP="00C82055">
                                <w:pPr>
                                  <w:spacing w:after="0" w:line="240" w:lineRule="auto"/>
                                  <w:jc w:val="center"/>
                                </w:pPr>
                                <w:r w:rsidRPr="004813A8">
                                  <w:t>2023-24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 name="Text Box 22"/>
                          <wps:cNvSpPr txBox="1"/>
                          <wps:spPr>
                            <a:xfrm>
                              <a:off x="2845559" y="217772"/>
                              <a:ext cx="1480240" cy="556582"/>
                            </a:xfrm>
                            <a:prstGeom prst="rect">
                              <a:avLst/>
                            </a:prstGeom>
                            <a:solidFill>
                              <a:srgbClr val="92D050"/>
                            </a:solidFill>
                            <a:ln w="6350">
                              <a:noFill/>
                            </a:ln>
                          </wps:spPr>
                          <wps:txbx>
                            <w:txbxContent>
                              <w:p w14:paraId="634CA3BE" w14:textId="77777777" w:rsidR="00C82055" w:rsidRPr="004813A8" w:rsidRDefault="00C82055" w:rsidP="00C82055">
                                <w:pPr>
                                  <w:spacing w:after="0" w:line="240" w:lineRule="auto"/>
                                  <w:jc w:val="center"/>
                                  <w:rPr>
                                    <w:b/>
                                    <w:bCs/>
                                    <w:sz w:val="24"/>
                                    <w:szCs w:val="24"/>
                                  </w:rPr>
                                </w:pPr>
                                <w:r w:rsidRPr="004813A8">
                                  <w:rPr>
                                    <w:b/>
                                    <w:bCs/>
                                    <w:sz w:val="24"/>
                                    <w:szCs w:val="24"/>
                                  </w:rPr>
                                  <w:t>Round 2</w:t>
                                </w:r>
                                <w:r w:rsidRPr="004813A8">
                                  <w:rPr>
                                    <w:sz w:val="24"/>
                                    <w:szCs w:val="24"/>
                                  </w:rPr>
                                  <w:t xml:space="preserve"> </w:t>
                                </w:r>
                              </w:p>
                              <w:p w14:paraId="0E3298B4" w14:textId="77777777" w:rsidR="00C82055" w:rsidRPr="004813A8" w:rsidRDefault="00C82055" w:rsidP="00C82055">
                                <w:pPr>
                                  <w:spacing w:after="0" w:line="240" w:lineRule="auto"/>
                                  <w:jc w:val="center"/>
                                  <w:rPr>
                                    <w:sz w:val="24"/>
                                    <w:szCs w:val="24"/>
                                  </w:rPr>
                                </w:pPr>
                                <w:r w:rsidRPr="004813A8">
                                  <w:t xml:space="preserve">Applications: </w:t>
                                </w:r>
                                <w:r w:rsidRPr="00D8730D">
                                  <w:t xml:space="preserve"> Dec 2023</w:t>
                                </w:r>
                                <w:r w:rsidRPr="003D5E39">
                                  <w:t xml:space="preserve"> to</w:t>
                                </w:r>
                                <w:r>
                                  <w:t xml:space="preserve"> 1 Mar 2024</w:t>
                                </w:r>
                                <w:r w:rsidRPr="004813A8">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 name="Text Box 23"/>
                          <wps:cNvSpPr txBox="1"/>
                          <wps:spPr>
                            <a:xfrm>
                              <a:off x="2913324" y="1203405"/>
                              <a:ext cx="1442607" cy="777549"/>
                            </a:xfrm>
                            <a:prstGeom prst="rect">
                              <a:avLst/>
                            </a:prstGeom>
                            <a:solidFill>
                              <a:srgbClr val="92D050"/>
                            </a:solidFill>
                            <a:ln w="6350">
                              <a:noFill/>
                            </a:ln>
                          </wps:spPr>
                          <wps:txbx>
                            <w:txbxContent>
                              <w:p w14:paraId="4618DB5A" w14:textId="77777777" w:rsidR="00C82055" w:rsidRPr="004813A8" w:rsidRDefault="00C82055" w:rsidP="00C82055">
                                <w:pPr>
                                  <w:spacing w:after="0" w:line="240" w:lineRule="auto"/>
                                  <w:jc w:val="center"/>
                                  <w:rPr>
                                    <w:b/>
                                    <w:bCs/>
                                  </w:rPr>
                                </w:pPr>
                                <w:r w:rsidRPr="004813A8">
                                  <w:rPr>
                                    <w:b/>
                                    <w:bCs/>
                                  </w:rPr>
                                  <w:t>Stage 2:</w:t>
                                </w:r>
                              </w:p>
                              <w:p w14:paraId="42A3DABF" w14:textId="77777777" w:rsidR="00C82055" w:rsidRPr="004813A8" w:rsidRDefault="00C82055" w:rsidP="00C82055">
                                <w:pPr>
                                  <w:spacing w:after="0" w:line="240" w:lineRule="auto"/>
                                  <w:jc w:val="center"/>
                                  <w:rPr>
                                    <w:b/>
                                    <w:bCs/>
                                  </w:rPr>
                                </w:pPr>
                                <w:r w:rsidRPr="004813A8">
                                  <w:t>Delivery of Stage 1 microcredentials, including through licensing agreement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 name="Text Box 24"/>
                          <wps:cNvSpPr txBox="1"/>
                          <wps:spPr>
                            <a:xfrm>
                              <a:off x="2927055" y="2038985"/>
                              <a:ext cx="1442607" cy="777549"/>
                            </a:xfrm>
                            <a:prstGeom prst="rect">
                              <a:avLst/>
                            </a:prstGeom>
                            <a:solidFill>
                              <a:srgbClr val="92D050"/>
                            </a:solidFill>
                            <a:ln w="6350">
                              <a:noFill/>
                            </a:ln>
                          </wps:spPr>
                          <wps:txbx>
                            <w:txbxContent>
                              <w:p w14:paraId="230B9D11" w14:textId="77777777" w:rsidR="00C82055" w:rsidRPr="004813A8" w:rsidRDefault="00C82055" w:rsidP="00C82055">
                                <w:pPr>
                                  <w:spacing w:after="0" w:line="240" w:lineRule="auto"/>
                                  <w:jc w:val="center"/>
                                  <w:rPr>
                                    <w:b/>
                                    <w:bCs/>
                                  </w:rPr>
                                </w:pPr>
                                <w:r w:rsidRPr="004813A8">
                                  <w:rPr>
                                    <w:b/>
                                    <w:bCs/>
                                  </w:rPr>
                                  <w:t>Stage 3:</w:t>
                                </w:r>
                              </w:p>
                              <w:p w14:paraId="0F955A30" w14:textId="77777777" w:rsidR="00C82055" w:rsidRPr="004813A8" w:rsidRDefault="00C82055" w:rsidP="00C82055">
                                <w:pPr>
                                  <w:spacing w:after="0" w:line="240" w:lineRule="auto"/>
                                  <w:jc w:val="center"/>
                                </w:pPr>
                                <w:r w:rsidRPr="004813A8">
                                  <w:t>Delivery of microcredentials designed independently of the pilot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 name="Isosceles Triangle 25"/>
                          <wps:cNvSpPr/>
                          <wps:spPr>
                            <a:xfrm rot="10800000">
                              <a:off x="1536063" y="876491"/>
                              <a:ext cx="1090605" cy="256127"/>
                            </a:xfrm>
                            <a:prstGeom prst="triangle">
                              <a:avLst/>
                            </a:prstGeom>
                            <a:grp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6" name="Isosceles Triangle 6"/>
                        <wps:cNvSpPr/>
                        <wps:spPr>
                          <a:xfrm rot="10800000">
                            <a:off x="4114800" y="677779"/>
                            <a:ext cx="1414886" cy="260753"/>
                          </a:xfrm>
                          <a:prstGeom prst="triangle">
                            <a:avLst/>
                          </a:prstGeom>
                          <a:solidFill>
                            <a:srgbClr val="92D050"/>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C788B5C" id="Group 7" o:spid="_x0000_s1026" alt="&quot;&quot;" style="position:absolute;margin-left:0;margin-top:11.65pt;width:447.7pt;height:225.3pt;z-index:251659264;mso-position-horizontal:left;mso-position-horizontal-relative:margin;mso-width-relative:margin;mso-height-relative:margin" coordorigin=",18" coordsize="56859,265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XgSRgUAAMYhAAAOAAAAZHJzL2Uyb0RvYy54bWzsWl1vozgUfV9p/wPifRrMVyBqOuq222qk&#10;2ZlK7WqeHQIJEmDWdpp0f/0cXz6SMpmHpFJ3N5s+UMDG2MfnHh+uc/lxUxbWcypVLqqpzS4c20qr&#10;RMzzajG1/3y6+xDZltK8mvNCVOnUfkmV/fHq118u1/UkdcVSFPNUWmikUpN1PbWXWteT0Ugly7Tk&#10;6kLUaYXCTMiSa1zKxWgu+Rqtl8XIdZxwtBZyXkuRpErh7m1TaF9R+1mWJvprlqlUW8XURt80HSUd&#10;Z+Y4urrkk4Xk9TJP2m7wI3pR8rzCS/umbrnm1krmPzRV5okUSmT6IhHlSGRZnqQ0BoyGOYPR3Eux&#10;qmksi8l6UfcwAdoBTkc3m3x5vpf1Y/0ggcS6XgALujJj2WSyNP/RS2tDkL30kKUbbSW4GYRREDlj&#10;20pQ5kYh81gLarIE8uY5ZlsoY5HnNmgny993Ho5dr304DBiLI1NntH23EkU+v8uLwnSEWJHeFNJ6&#10;5pjP2YIR5sWq/EPMm3vjwHGoA2ijr04t7rQ0ejXQ/qIBAIg8SCufo8uhbVW8BGtpIixctyAdgNpw&#10;9LvA7Rs7n/TAfWCeE7uEnstcL4yH+Ple5I4Dv8PP8VlIXdzBD9Np0DOg9uN8kGakiDe1pZR6G6Ue&#10;l7xOialqsgMgeNEA+GSG/ZvYWGzcYEjVDO0svcF9wxLCVk0Ubu5h30/A6OBkLIrjGGAbHgYhiDRE&#10;opZK36eitMzJ1JaQBmIPf/6sdEO6rop5/RY4Pikqaz21Qy9w6IlKdJCaIkK267aBVW9mm3YsMzF/&#10;wRClaHRH1cldjrd/5ko/cAmhgSRBPPVXHLJC4CWiPbOtpZB/77tv6mOyUGpbawjX1FZ/rbhMbav4&#10;VGEaY+b7Runowg/GLi7kbslst6RalTcCsQTk0Ds6NfV10Z1mUpTfoLHX5q0o4lWCd0/tRMvu4kY3&#10;ggqVTtLra6oGdau5/lw91olp3CBq0H3afOOybqdAY/K+iI46fDKYiaauebIS1ystspymyUDc4Noi&#10;Dxq/F5+xmA35TIJl+gTaH8ln5jqRH7Wy2RMaIR+NoUCG0Cx0IicITIjsxHZH13dhdKOIXZCeiX1a&#10;xI5/JDatNkcQGw7ADSJEijEEbDwee4Y0fNIT2/fdOMCyRkodhEFE0v+P8pqcyVZYzoJ9IoJt1r6B&#10;YONWuzgfKNjMC7zYCLLR472KDWKPIdJEbPA+8Idm9v0Fm2LvTOyTcyIu/NqQ2L2DfgOxXceLWuv8&#10;WrH/bcT2uyg+O5GTciIujMGQ2P3qfCCx3cgPggDWpnMibQJi60QixzXfSr0ToQrHO5GdFAOyD3Ix&#10;61MVsXvr4Oux8e+vqh3+bUlOnL4FzsJ+esKObNiQ//0ifij/Y+Z5LtJDjWPxfIdY81rYwy55R46F&#10;TP9/IgDaXFyXCzhb9lOx7ODrMAD6xf7gAHDHJm1CCwA5mxMKgD6RenZAp+WAwNcmAD4poZK0SJX1&#10;JHNeLYrUcvt1vw2F9lt2N2neSCFDxtD8kSy0Ozgs8EInxAqDBQG5RR/58tepGSd2QiwSZIhcZNFd&#10;ItnP1wPd9oteMkjfmlz7/kQ6mkW/rMTkrrOCa5yW9Rx57GqBlHKxwEaiyS43md821d6kj2+5Wjb7&#10;POShmt6XucYWYpGXGFQz5MZmmdQ81jraBGxT/MYwNVCdrdN7Wqft3tM7Zer7nbs9MdQ7h2NCyGcM&#10;qXqwFyEUwjKN20257TcFyrH31IQQzFVA7u1tIfTqg+Gg74pzqP3fNsIo1PBjAdopan/YYH6NsHtN&#10;G2fbn19cfQcAAP//AwBQSwMEFAAGAAgAAAAhAKov4PTfAAAABwEAAA8AAABkcnMvZG93bnJldi54&#10;bWxMj0FrwkAUhO+F/oflFXqrmxhtNWYjIm1PUqgWirdn9pkEs29Ddk3iv+/21B6HGWa+ydajaURP&#10;nastK4gnEQjiwuqaSwVfh7enBQjnkTU2lknBjRys8/u7DFNtB/6kfu9LEUrYpaig8r5NpXRFRQbd&#10;xLbEwTvbzqAPsiul7nAI5aaR0yh6lgZrDgsVtrStqLjsr0bB+4DDJolf+93lvL0dD/OP711MSj0+&#10;jJsVCE+j/wvDL35AhzwwneyVtRONgnDEK5gmCYjgLpbzGYiTgtlLsgSZZ/I/f/4DAAD//wMAUEsB&#10;Ai0AFAAGAAgAAAAhALaDOJL+AAAA4QEAABMAAAAAAAAAAAAAAAAAAAAAAFtDb250ZW50X1R5cGVz&#10;XS54bWxQSwECLQAUAAYACAAAACEAOP0h/9YAAACUAQAACwAAAAAAAAAAAAAAAAAvAQAAX3JlbHMv&#10;LnJlbHNQSwECLQAUAAYACAAAACEAocV4EkYFAADGIQAADgAAAAAAAAAAAAAAAAAuAgAAZHJzL2Uy&#10;b0RvYy54bWxQSwECLQAUAAYACAAAACEAqi/g9N8AAAAHAQAADwAAAAAAAAAAAAAAAACgBwAAZHJz&#10;L2Rvd25yZXYueG1sUEsFBgAAAAAEAAQA8wAAAKwIAAAAAA==&#10;">
                <v:group id="Group 16" o:spid="_x0000_s1027" style="position:absolute;top:18;width:56859;height:26512" coordorigin="-130,2123" coordsize="43827,260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mP/1wwAAANsAAAAPAAAAZHJzL2Rvd25yZXYueG1sRE9Na4NA&#10;EL0H+h+WCfSWrLZEislGJLSlBynEFEpvgztRiTsr7lbNv+8GCrnN433OLptNJ0YaXGtZQbyOQBBX&#10;VrdcK/g6va1eQDiPrLGzTAqu5CDbPyx2mGo78ZHG0tcihLBLUUHjfZ9K6aqGDLq17YkDd7aDQR/g&#10;UEs94BTCTSefoiiRBlsODQ32dGioupS/RsH7hFP+HL+OxeV8uP6cNp/fRUxKPS7nfAvC0+zv4n/3&#10;hw7zE7j9Eg6Q+z8AAAD//wMAUEsBAi0AFAAGAAgAAAAhANvh9svuAAAAhQEAABMAAAAAAAAAAAAA&#10;AAAAAAAAAFtDb250ZW50X1R5cGVzXS54bWxQSwECLQAUAAYACAAAACEAWvQsW78AAAAVAQAACwAA&#10;AAAAAAAAAAAAAAAfAQAAX3JlbHMvLnJlbHNQSwECLQAUAAYACAAAACEADZj/9cMAAADbAAAADwAA&#10;AAAAAAAAAAAAAAAHAgAAZHJzL2Rvd25yZXYueG1sUEsFBgAAAAADAAMAtwAAAPcCAAAAAA==&#10;">
                  <v:shapetype id="_x0000_t202" coordsize="21600,21600" o:spt="202" path="m,l,21600r21600,l21600,xe">
                    <v:stroke joinstyle="miter"/>
                    <v:path gradientshapeok="t" o:connecttype="rect"/>
                  </v:shapetype>
                  <v:shape id="Text Box 17" o:spid="_x0000_s1028" type="#_x0000_t202" style="position:absolute;left:-130;top:2123;width:11898;height:56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BLDBwgAAANsAAAAPAAAAZHJzL2Rvd25yZXYueG1sRE9LawIx&#10;EL4X+h/CFLwUzSqisjWKCIU97MUHgrdhM24WN5Ntkq7bf98Ihd7m43vOejvYVvTkQ+NYwXSSgSCu&#10;nG64VnA+fY5XIEJE1tg6JgU/FGC7eX1ZY67dgw/UH2MtUgiHHBWYGLtcylAZshgmriNO3M15izFB&#10;X0vt8ZHCbStnWbaQFhtODQY72huq7sdvq6C/FHN96E307/uyyIp7+bW8lkqN3obdB4hIQ/wX/7kL&#10;neYv4flLOkBufgEAAP//AwBQSwECLQAUAAYACAAAACEA2+H2y+4AAACFAQAAEwAAAAAAAAAAAAAA&#10;AAAAAAAAW0NvbnRlbnRfVHlwZXNdLnhtbFBLAQItABQABgAIAAAAIQBa9CxbvwAAABUBAAALAAAA&#10;AAAAAAAAAAAAAB8BAABfcmVscy8ucmVsc1BLAQItABQABgAIAAAAIQCeBLDBwgAAANsAAAAPAAAA&#10;AAAAAAAAAAAAAAcCAABkcnMvZG93bnJldi54bWxQSwUGAAAAAAMAAwC3AAAA9gIAAAAA&#10;" filled="f" stroked="f" strokeweight=".5pt">
                    <v:textbox>
                      <w:txbxContent>
                        <w:p w14:paraId="6D48A4DD" w14:textId="77777777" w:rsidR="00C82055" w:rsidRPr="004813A8" w:rsidRDefault="00C82055" w:rsidP="00C82055">
                          <w:pPr>
                            <w:jc w:val="center"/>
                            <w:rPr>
                              <w:sz w:val="2"/>
                              <w:szCs w:val="2"/>
                            </w:rPr>
                          </w:pPr>
                        </w:p>
                        <w:p w14:paraId="16E9AE12" w14:textId="77777777" w:rsidR="00C82055" w:rsidRPr="004813A8" w:rsidRDefault="00C82055" w:rsidP="00C82055">
                          <w:pPr>
                            <w:jc w:val="center"/>
                            <w:rPr>
                              <w:b/>
                              <w:bCs/>
                              <w:sz w:val="24"/>
                              <w:szCs w:val="24"/>
                            </w:rPr>
                          </w:pPr>
                          <w:r w:rsidRPr="004813A8">
                            <w:rPr>
                              <w:b/>
                              <w:bCs/>
                              <w:sz w:val="24"/>
                              <w:szCs w:val="24"/>
                            </w:rPr>
                            <w:t>Funding Round:</w:t>
                          </w:r>
                        </w:p>
                      </w:txbxContent>
                    </v:textbox>
                  </v:shape>
                  <v:shape id="Text Box 18" o:spid="_x0000_s1029" type="#_x0000_t202" style="position:absolute;left:-130;top:12084;width:12127;height:160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mySzxQAAANsAAAAPAAAAZHJzL2Rvd25yZXYueG1sRI9Ba8Mw&#10;DIXvg/0Ho8Euo3U6xlbSumUUBjnk0m4MdhOxGofGcma7afbvp0OhN4n39N6n9XbyvRoppi6wgcW8&#10;AEXcBNtxa+Dr82O2BJUyssU+MBn4owTbzf3dGksbLryn8ZBbJSGcSjTgch5KrVPjyGOah4FYtGOI&#10;HrOssdU24kXCfa+fi+JVe+xYGhwOtHPUnA5nb2D8rl7sfnQ5Pu3qqqhO9e/bT23M48P0vgKVaco3&#10;8/W6soIvsPKLDKA3/wAAAP//AwBQSwECLQAUAAYACAAAACEA2+H2y+4AAACFAQAAEwAAAAAAAAAA&#10;AAAAAAAAAAAAW0NvbnRlbnRfVHlwZXNdLnhtbFBLAQItABQABgAIAAAAIQBa9CxbvwAAABUBAAAL&#10;AAAAAAAAAAAAAAAAAB8BAABfcmVscy8ucmVsc1BLAQItABQABgAIAAAAIQDvmySzxQAAANsAAAAP&#10;AAAAAAAAAAAAAAAAAAcCAABkcnMvZG93bnJldi54bWxQSwUGAAAAAAMAAwC3AAAA+QIAAAAA&#10;" filled="f" stroked="f" strokeweight=".5pt">
                    <v:textbox>
                      <w:txbxContent>
                        <w:p w14:paraId="1DC79EB7" w14:textId="77777777" w:rsidR="00C82055" w:rsidRPr="004813A8" w:rsidRDefault="00C82055" w:rsidP="00C82055">
                          <w:pPr>
                            <w:jc w:val="center"/>
                            <w:rPr>
                              <w:b/>
                              <w:bCs/>
                              <w:sz w:val="24"/>
                              <w:szCs w:val="24"/>
                            </w:rPr>
                          </w:pPr>
                          <w:r w:rsidRPr="004813A8">
                            <w:rPr>
                              <w:b/>
                              <w:bCs/>
                              <w:sz w:val="24"/>
                              <w:szCs w:val="24"/>
                            </w:rPr>
                            <w:t>Implementation Stage:</w:t>
                          </w:r>
                        </w:p>
                      </w:txbxContent>
                    </v:textbox>
                  </v:shape>
                  <v:shape id="Text Box 19" o:spid="_x0000_s1030" type="#_x0000_t202" style="position:absolute;left:13125;top:2177;width:14430;height:55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14EowgAAANsAAAAPAAAAZHJzL2Rvd25yZXYueG1sRE9NawIx&#10;EL0X/A9hBC9Fs4rYujVKEYQ97EVbCr0Nm+lmcTPZJnFd/70pFLzN433OZjfYVvTkQ+NYwXyWgSCu&#10;nG64VvD5cZi+gggRWWPrmBTcKMBuO3raYK7dlY/Un2ItUgiHHBWYGLtcylAZshhmriNO3I/zFmOC&#10;vpba4zWF21YusmwlLTacGgx2tDdUnU8Xq6D/Kpb62Jvon/dlkRXn8vflu1RqMh7e30BEGuJD/O8u&#10;dJq/hr9f0gFyewcAAP//AwBQSwECLQAUAAYACAAAACEA2+H2y+4AAACFAQAAEwAAAAAAAAAAAAAA&#10;AAAAAAAAW0NvbnRlbnRfVHlwZXNdLnhtbFBLAQItABQABgAIAAAAIQBa9CxbvwAAABUBAAALAAAA&#10;AAAAAAAAAAAAAB8BAABfcmVscy8ucmVsc1BLAQItABQABgAIAAAAIQCA14EowgAAANsAAAAPAAAA&#10;AAAAAAAAAAAAAAcCAABkcnMvZG93bnJldi54bWxQSwUGAAAAAAMAAwC3AAAA9gIAAAAA&#10;" filled="f" stroked="f" strokeweight=".5pt">
                    <v:textbox>
                      <w:txbxContent>
                        <w:p w14:paraId="0E209279" w14:textId="77777777" w:rsidR="00C82055" w:rsidRPr="004813A8" w:rsidRDefault="00C82055" w:rsidP="00C82055">
                          <w:pPr>
                            <w:spacing w:after="0" w:line="240" w:lineRule="auto"/>
                            <w:jc w:val="center"/>
                            <w:rPr>
                              <w:b/>
                              <w:bCs/>
                              <w:sz w:val="24"/>
                              <w:szCs w:val="24"/>
                            </w:rPr>
                          </w:pPr>
                          <w:r w:rsidRPr="004813A8">
                            <w:rPr>
                              <w:b/>
                              <w:bCs/>
                              <w:sz w:val="24"/>
                              <w:szCs w:val="24"/>
                            </w:rPr>
                            <w:t>Round 1</w:t>
                          </w:r>
                        </w:p>
                        <w:p w14:paraId="129FE415" w14:textId="77777777" w:rsidR="00C82055" w:rsidRPr="004813A8" w:rsidRDefault="00C82055" w:rsidP="00C82055">
                          <w:pPr>
                            <w:spacing w:after="0" w:line="240" w:lineRule="auto"/>
                            <w:jc w:val="center"/>
                          </w:pPr>
                          <w:r w:rsidRPr="004813A8">
                            <w:t>Applications: Nov. 22 to Feb. 23</w:t>
                          </w:r>
                        </w:p>
                      </w:txbxContent>
                    </v:textbox>
                  </v:shape>
                  <v:shape id="Text Box 20" o:spid="_x0000_s1031" type="#_x0000_t202" style="position:absolute;left:13539;top:12084;width:14428;height:7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geIIwQAAANsAAAAPAAAAZHJzL2Rvd25yZXYueG1sRE/Pa8Iw&#10;FL4L/g/hDXYRTRWZozOKCIMeetGJsNujeTbF5qUmWe3+e3MQPH58v9fbwbaiJx8axwrmswwEceV0&#10;w7WC08/39BNEiMgaW8ek4J8CbDfj0Rpz7e58oP4Ya5FCOOSowMTY5VKGypDFMHMdceIuzluMCfpa&#10;ao/3FG5buciyD2mx4dRgsKO9oep6/LMK+nOx1IfeRD/Zl0VWXMvb6rdU6v1t2H2BiDTEl/jpLrSC&#10;RVqfvqQfIDcPAAAA//8DAFBLAQItABQABgAIAAAAIQDb4fbL7gAAAIUBAAATAAAAAAAAAAAAAAAA&#10;AAAAAABbQ29udGVudF9UeXBlc10ueG1sUEsBAi0AFAAGAAgAAAAhAFr0LFu/AAAAFQEAAAsAAAAA&#10;AAAAAAAAAAAAHwEAAF9yZWxzLy5yZWxzUEsBAi0AFAAGAAgAAAAhAN+B4gjBAAAA2wAAAA8AAAAA&#10;AAAAAAAAAAAABwIAAGRycy9kb3ducmV2LnhtbFBLBQYAAAAAAwADALcAAAD1AgAAAAA=&#10;" filled="f" stroked="f" strokeweight=".5pt">
                    <v:textbox>
                      <w:txbxContent>
                        <w:p w14:paraId="1AFDAEFB" w14:textId="77777777" w:rsidR="00C82055" w:rsidRPr="004813A8" w:rsidRDefault="00C82055" w:rsidP="00C82055">
                          <w:pPr>
                            <w:spacing w:after="0" w:line="240" w:lineRule="auto"/>
                            <w:jc w:val="center"/>
                            <w:rPr>
                              <w:b/>
                              <w:bCs/>
                            </w:rPr>
                          </w:pPr>
                          <w:r w:rsidRPr="004813A8">
                            <w:rPr>
                              <w:b/>
                              <w:bCs/>
                            </w:rPr>
                            <w:t xml:space="preserve">Stage 1: </w:t>
                          </w:r>
                        </w:p>
                        <w:p w14:paraId="112E9340" w14:textId="77777777" w:rsidR="00C82055" w:rsidRPr="004813A8" w:rsidRDefault="00C82055" w:rsidP="00C82055">
                          <w:pPr>
                            <w:spacing w:after="0" w:line="240" w:lineRule="auto"/>
                            <w:jc w:val="center"/>
                          </w:pPr>
                          <w:r w:rsidRPr="004813A8">
                            <w:t>Microcredentials design</w:t>
                          </w:r>
                        </w:p>
                        <w:p w14:paraId="42D3BD57" w14:textId="77777777" w:rsidR="00C82055" w:rsidRPr="004813A8" w:rsidRDefault="00C82055" w:rsidP="00C82055">
                          <w:pPr>
                            <w:spacing w:after="0" w:line="240" w:lineRule="auto"/>
                            <w:jc w:val="center"/>
                          </w:pPr>
                          <w:r w:rsidRPr="004813A8">
                            <w:t>2022-23</w:t>
                          </w:r>
                        </w:p>
                      </w:txbxContent>
                    </v:textbox>
                  </v:shape>
                  <v:shape id="Text Box 21" o:spid="_x0000_s1032" type="#_x0000_t202" style="position:absolute;left:13539;top:20389;width:14428;height:7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zUeTxAAAANsAAAAPAAAAZHJzL2Rvd25yZXYueG1sRI9BawIx&#10;FITvgv8hvIIXqVmlVNkaRQRhD3vRiuDtsXndLG5e1iSu23/fFAo9DjPzDbPeDrYVPfnQOFYwn2Ug&#10;iCunG64VnD8PrysQISJrbB2Tgm8KsN2MR2vMtXvykfpTrEWCcMhRgYmxy6UMlSGLYeY64uR9OW8x&#10;JulrqT0+E9y2cpFl79Jiw2nBYEd7Q9Xt9LAK+kvxpo+9iX66L4usuJX35bVUavIy7D5ARBrif/iv&#10;XWgFizn8fkk/QG5+AAAA//8DAFBLAQItABQABgAIAAAAIQDb4fbL7gAAAIUBAAATAAAAAAAAAAAA&#10;AAAAAAAAAABbQ29udGVudF9UeXBlc10ueG1sUEsBAi0AFAAGAAgAAAAhAFr0LFu/AAAAFQEAAAsA&#10;AAAAAAAAAAAAAAAAHwEAAF9yZWxzLy5yZWxzUEsBAi0AFAAGAAgAAAAhALDNR5PEAAAA2wAAAA8A&#10;AAAAAAAAAAAAAAAABwIAAGRycy9kb3ducmV2LnhtbFBLBQYAAAAAAwADALcAAAD4AgAAAAA=&#10;" filled="f" stroked="f" strokeweight=".5pt">
                    <v:textbox>
                      <w:txbxContent>
                        <w:p w14:paraId="50138A32" w14:textId="77777777" w:rsidR="00C82055" w:rsidRPr="004813A8" w:rsidRDefault="00C82055" w:rsidP="00C82055">
                          <w:pPr>
                            <w:spacing w:after="0" w:line="240" w:lineRule="auto"/>
                            <w:jc w:val="center"/>
                            <w:rPr>
                              <w:b/>
                              <w:bCs/>
                            </w:rPr>
                          </w:pPr>
                          <w:r w:rsidRPr="004813A8">
                            <w:rPr>
                              <w:b/>
                              <w:bCs/>
                            </w:rPr>
                            <w:t xml:space="preserve">Stage 2: </w:t>
                          </w:r>
                        </w:p>
                        <w:p w14:paraId="18A986F8" w14:textId="77777777" w:rsidR="00C82055" w:rsidRPr="004813A8" w:rsidRDefault="00C82055" w:rsidP="00C82055">
                          <w:pPr>
                            <w:spacing w:after="0" w:line="240" w:lineRule="auto"/>
                            <w:jc w:val="center"/>
                          </w:pPr>
                          <w:r w:rsidRPr="004813A8">
                            <w:t>Delivery of Stage 1 microcredentials</w:t>
                          </w:r>
                        </w:p>
                        <w:p w14:paraId="3AAB93AA" w14:textId="77777777" w:rsidR="00C82055" w:rsidRPr="004813A8" w:rsidRDefault="00C82055" w:rsidP="00C82055">
                          <w:pPr>
                            <w:spacing w:after="0" w:line="240" w:lineRule="auto"/>
                            <w:jc w:val="center"/>
                          </w:pPr>
                          <w:r w:rsidRPr="004813A8">
                            <w:t>2023-24</w:t>
                          </w:r>
                        </w:p>
                      </w:txbxContent>
                    </v:textbox>
                  </v:shape>
                  <v:shape id="Text Box 22" o:spid="_x0000_s1033" type="#_x0000_t202" style="position:absolute;left:28455;top:2177;width:14802;height:55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ENngxAAAANsAAAAPAAAAZHJzL2Rvd25yZXYueG1sRI9Pi8Iw&#10;FMTvC36H8ARva2rdlVKNIopgd0/+OXh8NM+22LyUJmrdT78RBI/DzPyGmS06U4sbta6yrGA0jEAQ&#10;51ZXXCg4HjafCQjnkTXWlknBgxws5r2PGaba3nlHt70vRICwS1FB6X2TSunykgy6oW2Ig3e2rUEf&#10;ZFtI3eI9wE0t4yiaSIMVh4USG1qVlF/2V6Pgd/RH2+y4/sm+xqdN9n21yS45KTXod8spCE+df4df&#10;7a1WEMfw/BJ+gJz/AwAA//8DAFBLAQItABQABgAIAAAAIQDb4fbL7gAAAIUBAAATAAAAAAAAAAAA&#10;AAAAAAAAAABbQ29udGVudF9UeXBlc10ueG1sUEsBAi0AFAAGAAgAAAAhAFr0LFu/AAAAFQEAAAsA&#10;AAAAAAAAAAAAAAAAHwEAAF9yZWxzLy5yZWxzUEsBAi0AFAAGAAgAAAAhAOgQ2eDEAAAA2wAAAA8A&#10;AAAAAAAAAAAAAAAABwIAAGRycy9kb3ducmV2LnhtbFBLBQYAAAAAAwADALcAAAD4AgAAAAA=&#10;" fillcolor="#92d050" stroked="f" strokeweight=".5pt">
                    <v:textbox>
                      <w:txbxContent>
                        <w:p w14:paraId="634CA3BE" w14:textId="77777777" w:rsidR="00C82055" w:rsidRPr="004813A8" w:rsidRDefault="00C82055" w:rsidP="00C82055">
                          <w:pPr>
                            <w:spacing w:after="0" w:line="240" w:lineRule="auto"/>
                            <w:jc w:val="center"/>
                            <w:rPr>
                              <w:b/>
                              <w:bCs/>
                              <w:sz w:val="24"/>
                              <w:szCs w:val="24"/>
                            </w:rPr>
                          </w:pPr>
                          <w:r w:rsidRPr="004813A8">
                            <w:rPr>
                              <w:b/>
                              <w:bCs/>
                              <w:sz w:val="24"/>
                              <w:szCs w:val="24"/>
                            </w:rPr>
                            <w:t>Round 2</w:t>
                          </w:r>
                          <w:r w:rsidRPr="004813A8">
                            <w:rPr>
                              <w:sz w:val="24"/>
                              <w:szCs w:val="24"/>
                            </w:rPr>
                            <w:t xml:space="preserve"> </w:t>
                          </w:r>
                        </w:p>
                        <w:p w14:paraId="0E3298B4" w14:textId="77777777" w:rsidR="00C82055" w:rsidRPr="004813A8" w:rsidRDefault="00C82055" w:rsidP="00C82055">
                          <w:pPr>
                            <w:spacing w:after="0" w:line="240" w:lineRule="auto"/>
                            <w:jc w:val="center"/>
                            <w:rPr>
                              <w:sz w:val="24"/>
                              <w:szCs w:val="24"/>
                            </w:rPr>
                          </w:pPr>
                          <w:r w:rsidRPr="004813A8">
                            <w:t xml:space="preserve">Applications: </w:t>
                          </w:r>
                          <w:r w:rsidRPr="00D8730D">
                            <w:t xml:space="preserve"> Dec 2023</w:t>
                          </w:r>
                          <w:r w:rsidRPr="003D5E39">
                            <w:t xml:space="preserve"> to</w:t>
                          </w:r>
                          <w:r>
                            <w:t xml:space="preserve"> 1 Mar 2024</w:t>
                          </w:r>
                          <w:r w:rsidRPr="004813A8">
                            <w:t xml:space="preserve"> </w:t>
                          </w:r>
                        </w:p>
                      </w:txbxContent>
                    </v:textbox>
                  </v:shape>
                  <v:shape id="Text Box 23" o:spid="_x0000_s1034" type="#_x0000_t202" style="position:absolute;left:29133;top:12034;width:14426;height:77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XHx7xAAAANsAAAAPAAAAZHJzL2Rvd25yZXYueG1sRI9Pi8Iw&#10;FMTvC36H8Ba8ram6SqlGEUWwevLPweOjebZlm5fSRK376Y0geBxm5jfMdN6aStyocaVlBf1eBII4&#10;s7rkXMHpuP6JQTiPrLGyTAoe5GA+63xNMdH2znu6HXwuAoRdggoK7+tESpcVZND1bE0cvIttDPog&#10;m1zqBu8Bbio5iKKxNFhyWCiwpmVB2d/hahTs+v+0SU+rbfo7PK/T0dXG+/isVPe7XUxAeGr9J/xu&#10;b7SCwRBeX8IPkLMnAAAA//8DAFBLAQItABQABgAIAAAAIQDb4fbL7gAAAIUBAAATAAAAAAAAAAAA&#10;AAAAAAAAAABbQ29udGVudF9UeXBlc10ueG1sUEsBAi0AFAAGAAgAAAAhAFr0LFu/AAAAFQEAAAsA&#10;AAAAAAAAAAAAAAAAHwEAAF9yZWxzLy5yZWxzUEsBAi0AFAAGAAgAAAAhAIdcfHvEAAAA2wAAAA8A&#10;AAAAAAAAAAAAAAAABwIAAGRycy9kb3ducmV2LnhtbFBLBQYAAAAAAwADALcAAAD4AgAAAAA=&#10;" fillcolor="#92d050" stroked="f" strokeweight=".5pt">
                    <v:textbox>
                      <w:txbxContent>
                        <w:p w14:paraId="4618DB5A" w14:textId="77777777" w:rsidR="00C82055" w:rsidRPr="004813A8" w:rsidRDefault="00C82055" w:rsidP="00C82055">
                          <w:pPr>
                            <w:spacing w:after="0" w:line="240" w:lineRule="auto"/>
                            <w:jc w:val="center"/>
                            <w:rPr>
                              <w:b/>
                              <w:bCs/>
                            </w:rPr>
                          </w:pPr>
                          <w:r w:rsidRPr="004813A8">
                            <w:rPr>
                              <w:b/>
                              <w:bCs/>
                            </w:rPr>
                            <w:t>Stage 2:</w:t>
                          </w:r>
                        </w:p>
                        <w:p w14:paraId="42A3DABF" w14:textId="77777777" w:rsidR="00C82055" w:rsidRPr="004813A8" w:rsidRDefault="00C82055" w:rsidP="00C82055">
                          <w:pPr>
                            <w:spacing w:after="0" w:line="240" w:lineRule="auto"/>
                            <w:jc w:val="center"/>
                            <w:rPr>
                              <w:b/>
                              <w:bCs/>
                            </w:rPr>
                          </w:pPr>
                          <w:r w:rsidRPr="004813A8">
                            <w:t>Delivery of Stage 1 microcredentials, including through licensing agreement</w:t>
                          </w:r>
                        </w:p>
                      </w:txbxContent>
                    </v:textbox>
                  </v:shape>
                  <v:shape id="Text Box 24" o:spid="_x0000_s1035" type="#_x0000_t202" style="position:absolute;left:29270;top:20389;width:14426;height:7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teQPxAAAANsAAAAPAAAAZHJzL2Rvd25yZXYueG1sRI9Pi8Iw&#10;FMTvwn6H8ARvmvpvKV2jLLsIVk92PXh8NG/bYvNSmqjVT28EweMwM79hFqvO1OJCrassKxiPIhDE&#10;udUVFwoOf+thDMJ5ZI21ZVJwIwer5UdvgYm2V97TJfOFCBB2CSoovW8SKV1ekkE3sg1x8P5ta9AH&#10;2RZSt3gNcFPLSRR9SoMVh4USG/opKT9lZ6NgN77TJj38btPZ9LhO52cb7+OjUoN+9/0FwlPn3+FX&#10;e6MVTGbw/BJ+gFw+AAAA//8DAFBLAQItABQABgAIAAAAIQDb4fbL7gAAAIUBAAATAAAAAAAAAAAA&#10;AAAAAAAAAABbQ29udGVudF9UeXBlc10ueG1sUEsBAi0AFAAGAAgAAAAhAFr0LFu/AAAAFQEAAAsA&#10;AAAAAAAAAAAAAAAAHwEAAF9yZWxzLy5yZWxzUEsBAi0AFAAGAAgAAAAhAAi15A/EAAAA2wAAAA8A&#10;AAAAAAAAAAAAAAAABwIAAGRycy9kb3ducmV2LnhtbFBLBQYAAAAAAwADALcAAAD4AgAAAAA=&#10;" fillcolor="#92d050" stroked="f" strokeweight=".5pt">
                    <v:textbox>
                      <w:txbxContent>
                        <w:p w14:paraId="230B9D11" w14:textId="77777777" w:rsidR="00C82055" w:rsidRPr="004813A8" w:rsidRDefault="00C82055" w:rsidP="00C82055">
                          <w:pPr>
                            <w:spacing w:after="0" w:line="240" w:lineRule="auto"/>
                            <w:jc w:val="center"/>
                            <w:rPr>
                              <w:b/>
                              <w:bCs/>
                            </w:rPr>
                          </w:pPr>
                          <w:r w:rsidRPr="004813A8">
                            <w:rPr>
                              <w:b/>
                              <w:bCs/>
                            </w:rPr>
                            <w:t>Stage 3:</w:t>
                          </w:r>
                        </w:p>
                        <w:p w14:paraId="0F955A30" w14:textId="77777777" w:rsidR="00C82055" w:rsidRPr="004813A8" w:rsidRDefault="00C82055" w:rsidP="00C82055">
                          <w:pPr>
                            <w:spacing w:after="0" w:line="240" w:lineRule="auto"/>
                            <w:jc w:val="center"/>
                          </w:pPr>
                          <w:r w:rsidRPr="004813A8">
                            <w:t>Delivery of microcredentials designed independently of the pilot</w:t>
                          </w:r>
                        </w:p>
                      </w:txbxContent>
                    </v:textbox>
                  </v:shape>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25" o:spid="_x0000_s1036" type="#_x0000_t5" style="position:absolute;left:15360;top:8764;width:10906;height:256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8757wwAAANsAAAAPAAAAZHJzL2Rvd25yZXYueG1sRI9Pi8Iw&#10;FMTvgt8hPMGbplZXul2jiCAU9uSfg8dH87bt2ryUJmrrpzcLwh6HmfkNs9p0phZ3al1lWcFsGoEg&#10;zq2uuFBwPu0nCQjnkTXWlklBTw426+Fgham2Dz7Q/egLESDsUlRQet+kUrq8JINuahvi4P3Y1qAP&#10;si2kbvER4KaWcRQtpcGKw0KJDe1Kyq/Hm1GQJYtf/R33/cI12eXzGc3mptorNR512y8Qnjr/H363&#10;M60g/oC/L+EHyPULAAD//wMAUEsBAi0AFAAGAAgAAAAhANvh9svuAAAAhQEAABMAAAAAAAAAAAAA&#10;AAAAAAAAAFtDb250ZW50X1R5cGVzXS54bWxQSwECLQAUAAYACAAAACEAWvQsW78AAAAVAQAACwAA&#10;AAAAAAAAAAAAAAAfAQAAX3JlbHMvLnJlbHNQSwECLQAUAAYACAAAACEALPO+e8MAAADbAAAADwAA&#10;AAAAAAAAAAAAAAAHAgAAZHJzL2Rvd25yZXYueG1sUEsFBgAAAAADAAMAtwAAAPcCAAAAAA==&#10;" filled="f" stroked="f" strokeweight="1pt"/>
                </v:group>
                <v:shape id="Isosceles Triangle 6" o:spid="_x0000_s1037" type="#_x0000_t5" style="position:absolute;left:41148;top:6777;width:14148;height:2608;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OSmnwgAAANoAAAAPAAAAZHJzL2Rvd25yZXYueG1sRI9Bi8Iw&#10;FITvgv8hvIW9iKYrIlIbZRGExYtoe/H2aJ5NafNSmqh1f/1mQfA4zMw3TLYdbCvu1PvasYKvWQKC&#10;uHS65kpBke+nKxA+IGtsHZOCJ3nYbsajDFPtHnyi+zlUIkLYp6jAhNClUvrSkEU/cx1x9K6utxii&#10;7Cupe3xEuG3lPEmW0mLNccFgRztDZXO+WQWLyp4OeDkWk/zX0PG5yK+Ny5X6/Bi+1yACDeEdfrV/&#10;tIIl/F+JN0Bu/gAAAP//AwBQSwECLQAUAAYACAAAACEA2+H2y+4AAACFAQAAEwAAAAAAAAAAAAAA&#10;AAAAAAAAW0NvbnRlbnRfVHlwZXNdLnhtbFBLAQItABQABgAIAAAAIQBa9CxbvwAAABUBAAALAAAA&#10;AAAAAAAAAAAAAB8BAABfcmVscy8ucmVsc1BLAQItABQABgAIAAAAIQDNOSmnwgAAANoAAAAPAAAA&#10;AAAAAAAAAAAAAAcCAABkcnMvZG93bnJldi54bWxQSwUGAAAAAAMAAwC3AAAA9gIAAAAA&#10;" fillcolor="#92d050" stroked="f" strokeweight="1pt"/>
                <w10:wrap type="topAndBottom" anchorx="margin"/>
              </v:group>
            </w:pict>
          </mc:Fallback>
        </mc:AlternateContent>
      </w:r>
    </w:p>
    <w:p w14:paraId="517FA8E6" w14:textId="77777777" w:rsidR="00C82055" w:rsidRDefault="00C82055" w:rsidP="00C82055"/>
    <w:p w14:paraId="297F5ABE" w14:textId="77777777" w:rsidR="00C82055" w:rsidRPr="00D207D9" w:rsidRDefault="00C82055" w:rsidP="00C82055">
      <w:pPr>
        <w:rPr>
          <w:b/>
          <w:bCs/>
        </w:rPr>
      </w:pPr>
      <w:r w:rsidRPr="00D207D9">
        <w:rPr>
          <w:b/>
          <w:bCs/>
        </w:rPr>
        <w:t xml:space="preserve">You must read these guidelines before filling out an application. </w:t>
      </w:r>
    </w:p>
    <w:p w14:paraId="15C9070A" w14:textId="77777777" w:rsidR="00C82055" w:rsidRPr="00E00BAF" w:rsidRDefault="00C82055" w:rsidP="00C82055">
      <w:r w:rsidRPr="00E00BAF">
        <w:t>This document sets out:</w:t>
      </w:r>
    </w:p>
    <w:p w14:paraId="5C1FC035"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the purpose of the grant opportunity</w:t>
      </w:r>
    </w:p>
    <w:p w14:paraId="491D8639"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the eligibility and assessment criteria</w:t>
      </w:r>
    </w:p>
    <w:p w14:paraId="0CB311CD"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 applications are considered and selected</w:t>
      </w:r>
    </w:p>
    <w:p w14:paraId="4CBE97D3"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grantee</w:t>
      </w:r>
      <w:r>
        <w:rPr>
          <w:rStyle w:val="highlightedtextChar"/>
          <w:rFonts w:ascii="Arial" w:hAnsi="Arial" w:cs="Arial"/>
          <w:b w:val="0"/>
          <w:color w:val="auto"/>
          <w:sz w:val="20"/>
          <w:szCs w:val="20"/>
        </w:rPr>
        <w:t>s</w:t>
      </w:r>
      <w:r w:rsidRPr="009E283B">
        <w:rPr>
          <w:rStyle w:val="highlightedtextChar"/>
          <w:rFonts w:ascii="Arial" w:hAnsi="Arial" w:cs="Arial"/>
          <w:b w:val="0"/>
          <w:color w:val="auto"/>
          <w:sz w:val="20"/>
          <w:szCs w:val="20"/>
        </w:rPr>
        <w:t xml:space="preserve"> are notified and receive grant payments</w:t>
      </w:r>
    </w:p>
    <w:p w14:paraId="46D355E4"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9E283B">
        <w:rPr>
          <w:rStyle w:val="highlightedtextChar"/>
          <w:rFonts w:ascii="Arial" w:hAnsi="Arial" w:cs="Arial"/>
          <w:b w:val="0"/>
          <w:color w:val="auto"/>
          <w:sz w:val="20"/>
          <w:szCs w:val="20"/>
        </w:rPr>
        <w:t>how grantees will be monitored and evaluated</w:t>
      </w:r>
    </w:p>
    <w:p w14:paraId="3492D64F" w14:textId="77777777" w:rsidR="00C82055" w:rsidRPr="009E283B" w:rsidRDefault="00C82055" w:rsidP="00C82055">
      <w:pPr>
        <w:pStyle w:val="ListBullet"/>
        <w:numPr>
          <w:ilvl w:val="0"/>
          <w:numId w:val="27"/>
        </w:numPr>
        <w:ind w:left="851"/>
        <w:rPr>
          <w:rStyle w:val="highlightedtextChar"/>
          <w:rFonts w:ascii="Arial" w:hAnsi="Arial" w:cs="Arial"/>
          <w:b w:val="0"/>
          <w:color w:val="auto"/>
          <w:sz w:val="20"/>
          <w:szCs w:val="20"/>
        </w:rPr>
      </w:pPr>
      <w:r w:rsidRPr="00D00456">
        <w:rPr>
          <w:rStyle w:val="highlightedtextChar"/>
          <w:rFonts w:ascii="Arial" w:hAnsi="Arial" w:cs="Arial"/>
          <w:b w:val="0"/>
          <w:color w:val="auto"/>
          <w:sz w:val="20"/>
          <w:szCs w:val="20"/>
        </w:rPr>
        <w:t>responsibilities</w:t>
      </w:r>
      <w:r w:rsidRPr="009E283B">
        <w:rPr>
          <w:rStyle w:val="highlightedtextChar"/>
          <w:rFonts w:ascii="Arial" w:hAnsi="Arial" w:cs="Arial"/>
          <w:b w:val="0"/>
          <w:color w:val="auto"/>
          <w:sz w:val="20"/>
          <w:szCs w:val="20"/>
        </w:rPr>
        <w:t xml:space="preserve"> and expectations in relation to the opportunity. </w:t>
      </w:r>
    </w:p>
    <w:p w14:paraId="00345D4F" w14:textId="77777777" w:rsidR="00C82055" w:rsidRPr="007C1DA0" w:rsidRDefault="00C82055" w:rsidP="00C82055">
      <w:pPr>
        <w:pStyle w:val="Heading2"/>
      </w:pPr>
      <w:bookmarkStart w:id="11" w:name="_Toc153809166"/>
      <w:r w:rsidRPr="007C1DA0">
        <w:t xml:space="preserve">About the </w:t>
      </w:r>
      <w:r>
        <w:t>Pilot</w:t>
      </w:r>
      <w:bookmarkEnd w:id="11"/>
      <w:r w:rsidRPr="007C1DA0">
        <w:t xml:space="preserve"> </w:t>
      </w:r>
    </w:p>
    <w:p w14:paraId="73EC538C" w14:textId="77777777" w:rsidR="00C82055" w:rsidRDefault="00C82055" w:rsidP="00C82055">
      <w:r w:rsidRPr="00045933">
        <w:t xml:space="preserve">The </w:t>
      </w:r>
      <w:r>
        <w:t>Pilot</w:t>
      </w:r>
      <w:r w:rsidRPr="00045933">
        <w:t xml:space="preserve"> will run over </w:t>
      </w:r>
      <w:r>
        <w:t>4</w:t>
      </w:r>
      <w:r w:rsidRPr="007B4CC0">
        <w:t xml:space="preserve"> </w:t>
      </w:r>
      <w:r w:rsidRPr="00045933">
        <w:t xml:space="preserve">years </w:t>
      </w:r>
      <w:r w:rsidRPr="007B4CC0">
        <w:t xml:space="preserve">from </w:t>
      </w:r>
      <w:r>
        <w:t xml:space="preserve">2022-23 </w:t>
      </w:r>
      <w:r w:rsidRPr="00670A05">
        <w:rPr>
          <w:rStyle w:val="highlightedtextChar"/>
          <w:rFonts w:ascii="Arial" w:hAnsi="Arial" w:cs="Arial"/>
          <w:b w:val="0"/>
          <w:color w:val="auto"/>
          <w:sz w:val="20"/>
          <w:szCs w:val="20"/>
        </w:rPr>
        <w:t xml:space="preserve">to </w:t>
      </w:r>
      <w:r>
        <w:rPr>
          <w:rStyle w:val="highlightedtextChar"/>
          <w:rFonts w:ascii="Arial" w:hAnsi="Arial" w:cs="Arial"/>
          <w:b w:val="0"/>
          <w:color w:val="auto"/>
          <w:sz w:val="20"/>
          <w:szCs w:val="20"/>
        </w:rPr>
        <w:t>2025-26</w:t>
      </w:r>
      <w:r w:rsidRPr="00670A05">
        <w:rPr>
          <w:rFonts w:cs="Arial"/>
          <w:b/>
        </w:rPr>
        <w:t>.</w:t>
      </w:r>
      <w:r>
        <w:rPr>
          <w:rFonts w:cs="Arial"/>
          <w:b/>
        </w:rPr>
        <w:t xml:space="preserve"> </w:t>
      </w:r>
      <w:r>
        <w:t xml:space="preserve">It responds to the recommendation of the </w:t>
      </w:r>
      <w:hyperlink r:id="rId29" w:history="1">
        <w:r>
          <w:rPr>
            <w:rStyle w:val="Hyperlink"/>
          </w:rPr>
          <w:t>University-Industry Collaboration in Teaching and Learning Review</w:t>
        </w:r>
      </w:hyperlink>
      <w:r>
        <w:t>:</w:t>
      </w:r>
    </w:p>
    <w:p w14:paraId="4C4E1660" w14:textId="77777777" w:rsidR="00C82055" w:rsidRPr="00C94BD5" w:rsidRDefault="00C82055" w:rsidP="00C82055">
      <w:pPr>
        <w:ind w:left="360"/>
      </w:pPr>
      <w:r w:rsidRPr="00C94BD5">
        <w:t xml:space="preserve">To ensure quality and an appropriate learning outcome for the individual, the review recommends that Government fund micro-credentials that meet the following criteria: </w:t>
      </w:r>
    </w:p>
    <w:p w14:paraId="6ABD341E" w14:textId="77777777" w:rsidR="00C82055" w:rsidRPr="00C94BD5" w:rsidRDefault="00C82055" w:rsidP="00C82055">
      <w:pPr>
        <w:pStyle w:val="ListParagraph"/>
        <w:numPr>
          <w:ilvl w:val="0"/>
          <w:numId w:val="28"/>
        </w:numPr>
        <w:spacing w:before="0" w:after="200"/>
        <w:ind w:left="851" w:hanging="284"/>
      </w:pPr>
      <w:r w:rsidRPr="00C94BD5">
        <w:t xml:space="preserve">Courses must be assessable for credit by a registered higher education provider and providers should define pathways to further study. </w:t>
      </w:r>
    </w:p>
    <w:p w14:paraId="77855B88" w14:textId="77777777" w:rsidR="00C82055" w:rsidRPr="00C94BD5" w:rsidRDefault="00C82055" w:rsidP="00C82055">
      <w:pPr>
        <w:pStyle w:val="ListParagraph"/>
        <w:numPr>
          <w:ilvl w:val="0"/>
          <w:numId w:val="28"/>
        </w:numPr>
        <w:spacing w:before="0" w:after="200"/>
        <w:ind w:left="851" w:hanging="284"/>
      </w:pPr>
      <w:r w:rsidRPr="00C94BD5">
        <w:t xml:space="preserve">Industry must play an active part in course design, delivery, and endorsement in one or more of the following ways: – Skills definition – Course design, including work experience, as appropriate – Teaching, mentoring and workplace assessment, as appropriate – Course endorsement. </w:t>
      </w:r>
      <w:r>
        <w:t>(</w:t>
      </w:r>
      <w:r w:rsidRPr="00081E0A">
        <w:rPr>
          <w:i/>
          <w:iCs/>
        </w:rPr>
        <w:t xml:space="preserve">Applied in Round 1, Stage 1 of the </w:t>
      </w:r>
      <w:r>
        <w:rPr>
          <w:i/>
          <w:iCs/>
        </w:rPr>
        <w:t>Pilot</w:t>
      </w:r>
      <w:r>
        <w:t>)</w:t>
      </w:r>
    </w:p>
    <w:p w14:paraId="52155B2E" w14:textId="77777777" w:rsidR="00C82055" w:rsidRPr="00C94BD5" w:rsidRDefault="00C82055" w:rsidP="00C82055">
      <w:pPr>
        <w:pStyle w:val="ListParagraph"/>
        <w:numPr>
          <w:ilvl w:val="0"/>
          <w:numId w:val="28"/>
        </w:numPr>
        <w:spacing w:before="0" w:after="200"/>
        <w:ind w:left="851" w:hanging="284"/>
      </w:pPr>
      <w:r w:rsidRPr="00C94BD5">
        <w:t xml:space="preserve">Courses must deliver clearly defined learning outcomes with immediate value to the learner and industry. This may include units from across fields of education and/or across AQF levels and may also include new content. </w:t>
      </w:r>
    </w:p>
    <w:p w14:paraId="1857C769" w14:textId="77777777" w:rsidR="00C82055" w:rsidRPr="00C94BD5" w:rsidRDefault="00C82055" w:rsidP="00C82055">
      <w:pPr>
        <w:pStyle w:val="ListParagraph"/>
        <w:numPr>
          <w:ilvl w:val="0"/>
          <w:numId w:val="28"/>
        </w:numPr>
        <w:spacing w:before="0" w:after="200"/>
        <w:ind w:left="851" w:hanging="284"/>
      </w:pPr>
      <w:r w:rsidRPr="00C94BD5">
        <w:lastRenderedPageBreak/>
        <w:t>Providers should issue digital badges based on rich skill descriptors that define skills learned.</w:t>
      </w:r>
    </w:p>
    <w:p w14:paraId="7A89B67F" w14:textId="77777777" w:rsidR="00C82055" w:rsidRPr="00C94BD5" w:rsidRDefault="00C82055" w:rsidP="00C82055">
      <w:pPr>
        <w:pStyle w:val="ListParagraph"/>
        <w:numPr>
          <w:ilvl w:val="0"/>
          <w:numId w:val="28"/>
        </w:numPr>
        <w:spacing w:before="0" w:after="200"/>
        <w:ind w:left="851" w:hanging="284"/>
      </w:pPr>
      <w:r w:rsidRPr="00C94BD5">
        <w:t xml:space="preserve">A micro-credential should involve about 3 to 6 months of learning (or 0.25-0.5 equivalent full-time student load). </w:t>
      </w:r>
    </w:p>
    <w:p w14:paraId="102B1E8D" w14:textId="77777777" w:rsidR="00C82055" w:rsidRDefault="00C82055" w:rsidP="00C82055">
      <w:pPr>
        <w:pStyle w:val="ListParagraph"/>
        <w:numPr>
          <w:ilvl w:val="0"/>
          <w:numId w:val="28"/>
        </w:numPr>
        <w:spacing w:before="0" w:after="200"/>
        <w:ind w:left="851" w:hanging="284"/>
      </w:pPr>
      <w:r w:rsidRPr="00C94BD5">
        <w:t>Courses should deliver valuable student employability outcomes, equivalent to those of an average higher education student.</w:t>
      </w:r>
    </w:p>
    <w:p w14:paraId="613FB6CD" w14:textId="77777777" w:rsidR="00C82055" w:rsidRPr="0083758A" w:rsidRDefault="00C82055" w:rsidP="00C82055">
      <w:pPr>
        <w:spacing w:after="0"/>
        <w:textAlignment w:val="baseline"/>
        <w:rPr>
          <w:rStyle w:val="normaltextrun"/>
          <w:rFonts w:cs="Arial"/>
          <w:color w:val="000000"/>
          <w:shd w:val="clear" w:color="auto" w:fill="FFFFFF"/>
        </w:rPr>
      </w:pPr>
      <w:r w:rsidRPr="00D609A8">
        <w:rPr>
          <w:rStyle w:val="normaltextrun"/>
          <w:rFonts w:cs="Arial"/>
          <w:color w:val="000000"/>
          <w:shd w:val="clear" w:color="auto" w:fill="FFFFFF"/>
        </w:rPr>
        <w:t xml:space="preserve">To </w:t>
      </w:r>
      <w:r>
        <w:rPr>
          <w:rStyle w:val="normaltextrun"/>
          <w:rFonts w:cs="Arial"/>
          <w:color w:val="000000"/>
          <w:shd w:val="clear" w:color="auto" w:fill="FFFFFF"/>
        </w:rPr>
        <w:t>enable</w:t>
      </w:r>
      <w:r w:rsidRPr="00D609A8">
        <w:rPr>
          <w:rStyle w:val="normaltextrun"/>
          <w:rFonts w:cs="Arial"/>
          <w:color w:val="000000"/>
          <w:shd w:val="clear" w:color="auto" w:fill="FFFFFF"/>
        </w:rPr>
        <w:t xml:space="preserve"> the</w:t>
      </w:r>
      <w:r>
        <w:rPr>
          <w:rStyle w:val="normaltextrun"/>
          <w:rFonts w:cs="Arial"/>
          <w:color w:val="000000"/>
          <w:shd w:val="clear" w:color="auto" w:fill="FFFFFF"/>
        </w:rPr>
        <w:t xml:space="preserve"> Pilot the</w:t>
      </w:r>
      <w:r w:rsidRPr="00D609A8">
        <w:rPr>
          <w:rStyle w:val="normaltextrun"/>
          <w:rFonts w:cs="Arial"/>
          <w:color w:val="000000"/>
          <w:shd w:val="clear" w:color="auto" w:fill="FFFFFF"/>
        </w:rPr>
        <w:t xml:space="preserve"> </w:t>
      </w:r>
      <w:hyperlink r:id="rId30" w:history="1">
        <w:r w:rsidRPr="00D609A8">
          <w:rPr>
            <w:rStyle w:val="Hyperlink"/>
            <w:i/>
            <w:color w:val="0070C0"/>
          </w:rPr>
          <w:t xml:space="preserve">Education Legislation Amendment (2022 Measures No 1) Act </w:t>
        </w:r>
        <w:r w:rsidRPr="00D609A8">
          <w:rPr>
            <w:rStyle w:val="Hyperlink"/>
            <w:color w:val="0070C0"/>
          </w:rPr>
          <w:t>2022</w:t>
        </w:r>
      </w:hyperlink>
      <w:r w:rsidRPr="00D609A8">
        <w:rPr>
          <w:rStyle w:val="Hyperlink"/>
          <w:rFonts w:cstheme="minorHAnsi"/>
          <w:color w:val="0070C0"/>
          <w:u w:val="none"/>
        </w:rPr>
        <w:t xml:space="preserve"> </w:t>
      </w:r>
      <w:r w:rsidRPr="00D609A8">
        <w:rPr>
          <w:rStyle w:val="normaltextrun"/>
          <w:rFonts w:cs="Arial"/>
          <w:color w:val="000000"/>
          <w:shd w:val="clear" w:color="auto" w:fill="FFFFFF"/>
        </w:rPr>
        <w:t xml:space="preserve">amended the </w:t>
      </w:r>
      <w:hyperlink r:id="rId31" w:history="1">
        <w:r w:rsidRPr="00D609A8">
          <w:rPr>
            <w:rStyle w:val="Hyperlink"/>
            <w:rFonts w:cs="Arial"/>
            <w:i/>
            <w:iCs/>
            <w:shd w:val="clear" w:color="auto" w:fill="FFFFFF"/>
          </w:rPr>
          <w:t>Higher Education Support Act 2003</w:t>
        </w:r>
      </w:hyperlink>
      <w:r w:rsidRPr="00D609A8">
        <w:rPr>
          <w:rStyle w:val="normaltextrun"/>
          <w:rFonts w:cs="Arial"/>
          <w:color w:val="000000"/>
          <w:shd w:val="clear" w:color="auto" w:fill="FFFFFF"/>
        </w:rPr>
        <w:t xml:space="preserve"> (HESA) and the </w:t>
      </w:r>
      <w:hyperlink r:id="rId32" w:history="1">
        <w:r w:rsidRPr="00D609A8">
          <w:rPr>
            <w:rStyle w:val="Hyperlink"/>
            <w:i/>
            <w:iCs/>
          </w:rPr>
          <w:t>FEE-HELP Guidelines 2017</w:t>
        </w:r>
      </w:hyperlink>
      <w:r>
        <w:rPr>
          <w:rStyle w:val="Hyperlink"/>
          <w:i/>
          <w:iCs/>
          <w:u w:val="none"/>
        </w:rPr>
        <w:t xml:space="preserve"> </w:t>
      </w:r>
      <w:r w:rsidRPr="00D609A8">
        <w:rPr>
          <w:rStyle w:val="normaltextrun"/>
          <w:rFonts w:cs="Arial"/>
          <w:color w:val="000000"/>
          <w:shd w:val="clear" w:color="auto" w:fill="FFFFFF"/>
        </w:rPr>
        <w:t xml:space="preserve">to </w:t>
      </w:r>
      <w:r>
        <w:rPr>
          <w:rStyle w:val="normaltextrun"/>
          <w:rFonts w:cs="Arial"/>
          <w:color w:val="000000"/>
          <w:shd w:val="clear" w:color="auto" w:fill="FFFFFF"/>
        </w:rPr>
        <w:t>allow</w:t>
      </w:r>
      <w:r w:rsidRPr="00D609A8">
        <w:rPr>
          <w:rStyle w:val="normaltextrun"/>
          <w:rFonts w:cs="Arial"/>
          <w:color w:val="000000"/>
          <w:shd w:val="clear" w:color="auto" w:fill="FFFFFF"/>
        </w:rPr>
        <w:t xml:space="preserve"> students enrolled in microcredential courses under the </w:t>
      </w:r>
      <w:r>
        <w:rPr>
          <w:rStyle w:val="normaltextrun"/>
          <w:rFonts w:cs="Arial"/>
          <w:color w:val="000000"/>
          <w:shd w:val="clear" w:color="auto" w:fill="FFFFFF"/>
        </w:rPr>
        <w:t>Pilot</w:t>
      </w:r>
      <w:r w:rsidRPr="00D609A8">
        <w:rPr>
          <w:rStyle w:val="normaltextrun"/>
          <w:rFonts w:cs="Arial"/>
          <w:color w:val="000000"/>
          <w:shd w:val="clear" w:color="auto" w:fill="FFFFFF"/>
        </w:rPr>
        <w:t xml:space="preserve"> to be eligible for FEE-HELP assistance.</w:t>
      </w:r>
      <w:r>
        <w:t xml:space="preserve"> </w:t>
      </w:r>
    </w:p>
    <w:p w14:paraId="6454BD6C" w14:textId="77777777" w:rsidR="00C82055" w:rsidRPr="00C94BD5" w:rsidRDefault="00C82055" w:rsidP="00C82055">
      <w:pPr>
        <w:spacing w:before="0" w:after="200"/>
      </w:pPr>
    </w:p>
    <w:p w14:paraId="21F3C81B" w14:textId="77777777" w:rsidR="00C82055" w:rsidRPr="007C1DA0" w:rsidRDefault="00C82055" w:rsidP="00C82055">
      <w:pPr>
        <w:pStyle w:val="Heading3"/>
        <w:ind w:left="567" w:hanging="567"/>
      </w:pPr>
      <w:bookmarkStart w:id="12" w:name="_Toc153809167"/>
      <w:r w:rsidRPr="007C1DA0">
        <w:t>Objectives</w:t>
      </w:r>
      <w:bookmarkEnd w:id="12"/>
    </w:p>
    <w:p w14:paraId="20506E8E" w14:textId="77777777" w:rsidR="00C82055" w:rsidRPr="007E5C89" w:rsidRDefault="00C82055" w:rsidP="00C82055">
      <w:pPr>
        <w:pStyle w:val="pf0"/>
        <w:spacing w:line="280" w:lineRule="atLeast"/>
        <w:rPr>
          <w:rFonts w:ascii="Arial" w:hAnsi="Arial" w:cs="Arial"/>
          <w:sz w:val="20"/>
          <w:szCs w:val="20"/>
          <w:lang w:eastAsia="en-US"/>
        </w:rPr>
      </w:pPr>
      <w:r w:rsidRPr="007E5C89">
        <w:rPr>
          <w:rFonts w:ascii="Arial" w:hAnsi="Arial" w:cs="Arial"/>
          <w:sz w:val="20"/>
          <w:szCs w:val="20"/>
          <w:lang w:eastAsia="en-US"/>
        </w:rPr>
        <w:t>The Microcredentials Pilot is specified as a program for the purposes of supporting open access to higher education across Australia, and encouraging higher education providers to engage with industry</w:t>
      </w:r>
      <w:r>
        <w:rPr>
          <w:rFonts w:ascii="Arial" w:hAnsi="Arial" w:cs="Arial"/>
          <w:sz w:val="20"/>
          <w:szCs w:val="20"/>
          <w:lang w:eastAsia="en-US"/>
        </w:rPr>
        <w:t>.</w:t>
      </w:r>
      <w:r w:rsidRPr="007E5C89">
        <w:rPr>
          <w:rFonts w:ascii="Arial" w:hAnsi="Arial" w:cs="Arial"/>
          <w:sz w:val="20"/>
          <w:szCs w:val="20"/>
          <w:lang w:eastAsia="en-US"/>
        </w:rPr>
        <w:t xml:space="preserve"> </w:t>
      </w:r>
    </w:p>
    <w:p w14:paraId="48AE00A6" w14:textId="77777777" w:rsidR="00C82055" w:rsidRDefault="00C82055" w:rsidP="00C82055">
      <w:pPr>
        <w:rPr>
          <w:rStyle w:val="normaltextrun"/>
          <w:rFonts w:cs="Arial"/>
          <w:color w:val="000000"/>
          <w:shd w:val="clear" w:color="auto" w:fill="FFFFFF"/>
        </w:rPr>
      </w:pPr>
      <w:r>
        <w:rPr>
          <w:rFonts w:cs="Arial"/>
        </w:rPr>
        <w:t xml:space="preserve">The Pilot outcomes will be formally evaluated in 2025 to assess </w:t>
      </w:r>
      <w:r w:rsidRPr="00D050D2">
        <w:rPr>
          <w:rFonts w:cs="Arial"/>
        </w:rPr>
        <w:t xml:space="preserve">how microcredential courses in higher education support </w:t>
      </w:r>
      <w:r>
        <w:rPr>
          <w:rFonts w:cs="Arial"/>
        </w:rPr>
        <w:t xml:space="preserve">students and employers meet </w:t>
      </w:r>
      <w:r w:rsidRPr="00D050D2">
        <w:rPr>
          <w:rFonts w:cs="Arial"/>
        </w:rPr>
        <w:t xml:space="preserve">workforce needs and how microcredential courses </w:t>
      </w:r>
      <w:r>
        <w:rPr>
          <w:rFonts w:cs="Arial"/>
        </w:rPr>
        <w:t>impact</w:t>
      </w:r>
      <w:r w:rsidRPr="00D050D2">
        <w:rPr>
          <w:rFonts w:cs="Arial"/>
        </w:rPr>
        <w:t xml:space="preserve"> accessibility to higher education</w:t>
      </w:r>
      <w:r>
        <w:rPr>
          <w:rFonts w:cs="Arial"/>
        </w:rPr>
        <w:t>.</w:t>
      </w:r>
    </w:p>
    <w:p w14:paraId="565BA995" w14:textId="77777777" w:rsidR="00C82055" w:rsidRPr="00157542" w:rsidRDefault="00C82055" w:rsidP="00C82055">
      <w:pPr>
        <w:spacing w:after="0"/>
        <w:textAlignment w:val="baseline"/>
        <w:rPr>
          <w:rFonts w:cs="Arial"/>
        </w:rPr>
      </w:pPr>
      <w:r w:rsidRPr="00157542">
        <w:rPr>
          <w:rStyle w:val="normaltextrun"/>
          <w:rFonts w:cs="Arial"/>
          <w:color w:val="000000"/>
          <w:shd w:val="clear" w:color="auto" w:fill="FFFFFF"/>
        </w:rPr>
        <w:t xml:space="preserve">The objectives </w:t>
      </w:r>
      <w:r>
        <w:rPr>
          <w:rStyle w:val="normaltextrun"/>
          <w:rFonts w:cs="Arial"/>
          <w:color w:val="000000"/>
          <w:shd w:val="clear" w:color="auto" w:fill="FFFFFF"/>
        </w:rPr>
        <w:t xml:space="preserve">are outlined at </w:t>
      </w:r>
      <w:r w:rsidRPr="00157542">
        <w:rPr>
          <w:rStyle w:val="normaltextrun"/>
          <w:rFonts w:cs="Arial"/>
          <w:color w:val="000000"/>
          <w:shd w:val="clear" w:color="auto" w:fill="FFFFFF"/>
        </w:rPr>
        <w:t xml:space="preserve">section 73 of the </w:t>
      </w:r>
      <w:hyperlink r:id="rId33" w:tgtFrame="_blank" w:history="1">
        <w:hyperlink r:id="rId34" w:tgtFrame="_blank" w:history="1">
          <w:r w:rsidRPr="00247072">
            <w:rPr>
              <w:rStyle w:val="normaltextrun"/>
              <w:rFonts w:cs="Arial"/>
              <w:i/>
              <w:iCs/>
              <w:color w:val="0070C0"/>
              <w:u w:val="single"/>
              <w:shd w:val="clear" w:color="auto" w:fill="FFFFFF"/>
            </w:rPr>
            <w:t>Higher Education Support (Other Grants)</w:t>
          </w:r>
          <w:r w:rsidRPr="00247072">
            <w:rPr>
              <w:rStyle w:val="normaltextrun"/>
              <w:rFonts w:cs="Arial"/>
              <w:color w:val="0070C0"/>
              <w:u w:val="single"/>
              <w:shd w:val="clear" w:color="auto" w:fill="FFFFFF"/>
            </w:rPr>
            <w:t xml:space="preserve"> </w:t>
          </w:r>
          <w:r w:rsidRPr="00247072">
            <w:rPr>
              <w:rStyle w:val="normaltextrun"/>
              <w:rFonts w:cs="Arial"/>
              <w:i/>
              <w:iCs/>
              <w:color w:val="0070C0"/>
              <w:u w:val="single"/>
              <w:shd w:val="clear" w:color="auto" w:fill="FFFFFF"/>
            </w:rPr>
            <w:t>Guidelines</w:t>
          </w:r>
          <w:r>
            <w:rPr>
              <w:rStyle w:val="normaltextrun"/>
              <w:rFonts w:cs="Arial"/>
              <w:color w:val="0070C0"/>
              <w:u w:val="single"/>
              <w:shd w:val="clear" w:color="auto" w:fill="FFFFFF"/>
            </w:rPr>
            <w:t xml:space="preserve"> </w:t>
          </w:r>
          <w:r w:rsidRPr="00247072">
            <w:rPr>
              <w:rStyle w:val="normaltextrun"/>
              <w:rFonts w:cs="Arial"/>
              <w:i/>
              <w:iCs/>
              <w:color w:val="0070C0"/>
              <w:u w:val="single"/>
              <w:shd w:val="clear" w:color="auto" w:fill="FFFFFF"/>
            </w:rPr>
            <w:t>2022</w:t>
          </w:r>
        </w:hyperlink>
        <w:r>
          <w:rPr>
            <w:rStyle w:val="normaltextrun"/>
            <w:rFonts w:cs="Arial"/>
            <w:color w:val="000000"/>
            <w:shd w:val="clear" w:color="auto" w:fill="FFFFFF"/>
          </w:rPr>
          <w:t>.</w:t>
        </w:r>
        <w:r w:rsidRPr="00157542">
          <w:rPr>
            <w:rStyle w:val="normaltextrun"/>
            <w:rFonts w:cs="Arial"/>
            <w:color w:val="0070C0"/>
            <w:shd w:val="clear" w:color="auto" w:fill="FFFFFF"/>
          </w:rPr>
          <w:t xml:space="preserve"> </w:t>
        </w:r>
      </w:hyperlink>
    </w:p>
    <w:p w14:paraId="1585ABB2" w14:textId="77777777" w:rsidR="00C82055" w:rsidRDefault="00C82055" w:rsidP="00C82055">
      <w:pPr>
        <w:spacing w:after="0" w:line="240" w:lineRule="auto"/>
        <w:textAlignment w:val="baseline"/>
        <w:rPr>
          <w:rStyle w:val="normaltextrun"/>
          <w:rFonts w:cs="Arial"/>
          <w:color w:val="000000"/>
          <w:shd w:val="clear" w:color="auto" w:fill="FFFFFF"/>
        </w:rPr>
      </w:pPr>
    </w:p>
    <w:p w14:paraId="44189B17" w14:textId="77777777" w:rsidR="00C82055" w:rsidRPr="007C1DA0" w:rsidRDefault="00C82055" w:rsidP="00C82055">
      <w:pPr>
        <w:pStyle w:val="Heading3"/>
        <w:ind w:left="567" w:hanging="567"/>
      </w:pPr>
      <w:bookmarkStart w:id="13" w:name="_Ref485199086"/>
      <w:bookmarkStart w:id="14" w:name="_Ref485200398"/>
      <w:bookmarkStart w:id="15" w:name="_Toc153809168"/>
      <w:r w:rsidRPr="007C1DA0">
        <w:t xml:space="preserve">About the Microcredentials </w:t>
      </w:r>
      <w:r>
        <w:t>Pilot</w:t>
      </w:r>
      <w:r w:rsidRPr="007C1DA0">
        <w:t xml:space="preserve"> in Higher Education grant opportunity</w:t>
      </w:r>
      <w:bookmarkEnd w:id="13"/>
      <w:bookmarkEnd w:id="14"/>
      <w:r w:rsidRPr="007C1DA0">
        <w:t xml:space="preserve"> – Round 2</w:t>
      </w:r>
      <w:bookmarkEnd w:id="15"/>
    </w:p>
    <w:p w14:paraId="7F028982" w14:textId="77777777" w:rsidR="00C82055" w:rsidRPr="00D050D2" w:rsidRDefault="00C82055" w:rsidP="00C82055">
      <w:pPr>
        <w:spacing w:after="0" w:line="240" w:lineRule="auto"/>
        <w:textAlignment w:val="baseline"/>
        <w:rPr>
          <w:rStyle w:val="normaltextrun"/>
          <w:rFonts w:cs="Arial"/>
          <w:color w:val="000000"/>
          <w:shd w:val="clear" w:color="auto" w:fill="FFFFFF"/>
        </w:rPr>
      </w:pPr>
      <w:bookmarkStart w:id="16" w:name="_Toc494290488"/>
      <w:bookmarkEnd w:id="2"/>
      <w:bookmarkEnd w:id="16"/>
    </w:p>
    <w:p w14:paraId="1F623D5C" w14:textId="77777777" w:rsidR="00C82055" w:rsidRDefault="00C82055" w:rsidP="00C82055">
      <w:pPr>
        <w:pStyle w:val="paragraph"/>
        <w:spacing w:before="0" w:beforeAutospacing="0" w:after="120" w:afterAutospacing="0"/>
        <w:textAlignment w:val="baseline"/>
        <w:rPr>
          <w:rStyle w:val="normaltextrun"/>
          <w:rFonts w:ascii="Arial" w:hAnsi="Arial" w:cs="Arial"/>
          <w:color w:val="000000"/>
          <w:sz w:val="20"/>
          <w:szCs w:val="20"/>
          <w:shd w:val="clear" w:color="auto" w:fill="FFFFFF"/>
          <w:lang w:eastAsia="en-US"/>
        </w:rPr>
      </w:pPr>
      <w:r>
        <w:rPr>
          <w:rStyle w:val="normaltextrun"/>
          <w:rFonts w:ascii="Arial" w:hAnsi="Arial" w:cs="Arial"/>
          <w:color w:val="000000"/>
          <w:sz w:val="20"/>
          <w:szCs w:val="20"/>
          <w:shd w:val="clear" w:color="auto" w:fill="FFFFFF"/>
          <w:lang w:eastAsia="en-US"/>
        </w:rPr>
        <w:t xml:space="preserve">Grants for </w:t>
      </w:r>
      <w:r w:rsidRPr="00D050D2">
        <w:rPr>
          <w:rStyle w:val="normaltextrun"/>
          <w:rFonts w:ascii="Arial" w:hAnsi="Arial" w:cs="Arial"/>
          <w:color w:val="000000"/>
          <w:sz w:val="20"/>
          <w:szCs w:val="20"/>
          <w:shd w:val="clear" w:color="auto" w:fill="FFFFFF"/>
          <w:lang w:eastAsia="en-US"/>
        </w:rPr>
        <w:t xml:space="preserve">Round 2 of the </w:t>
      </w:r>
      <w:r>
        <w:rPr>
          <w:rStyle w:val="normaltextrun"/>
          <w:rFonts w:ascii="Arial" w:hAnsi="Arial" w:cs="Arial"/>
          <w:color w:val="000000"/>
          <w:sz w:val="20"/>
          <w:szCs w:val="20"/>
          <w:shd w:val="clear" w:color="auto" w:fill="FFFFFF"/>
          <w:lang w:eastAsia="en-US"/>
        </w:rPr>
        <w:t>Pilot</w:t>
      </w:r>
      <w:r w:rsidRPr="00D050D2">
        <w:rPr>
          <w:rStyle w:val="normaltextrun"/>
          <w:rFonts w:ascii="Arial" w:hAnsi="Arial" w:cs="Arial"/>
          <w:color w:val="000000"/>
          <w:sz w:val="20"/>
          <w:szCs w:val="20"/>
          <w:shd w:val="clear" w:color="auto" w:fill="FFFFFF"/>
          <w:lang w:eastAsia="en-US"/>
        </w:rPr>
        <w:t xml:space="preserve"> </w:t>
      </w:r>
      <w:r>
        <w:rPr>
          <w:rStyle w:val="normaltextrun"/>
          <w:rFonts w:ascii="Arial" w:hAnsi="Arial" w:cs="Arial"/>
          <w:color w:val="000000"/>
          <w:sz w:val="20"/>
          <w:szCs w:val="20"/>
          <w:shd w:val="clear" w:color="auto" w:fill="FFFFFF"/>
          <w:lang w:eastAsia="en-US"/>
        </w:rPr>
        <w:t>are open to eligible higher education providers to support delivery funding of microcredential courses that:</w:t>
      </w:r>
    </w:p>
    <w:p w14:paraId="16D8B316" w14:textId="77777777" w:rsidR="00C82055" w:rsidRPr="007E3B8C" w:rsidRDefault="00C82055" w:rsidP="00C82055">
      <w:pPr>
        <w:pStyle w:val="ListBullet"/>
        <w:numPr>
          <w:ilvl w:val="1"/>
          <w:numId w:val="9"/>
        </w:numPr>
        <w:spacing w:after="120"/>
        <w:ind w:left="851" w:hanging="284"/>
        <w:rPr>
          <w:rStyle w:val="Hyperlink"/>
          <w:color w:val="auto"/>
          <w:u w:val="none"/>
        </w:rPr>
      </w:pPr>
      <w:r>
        <w:t xml:space="preserve">aligns with the objectives of the Pilot at section 73 of Part 12 of the </w:t>
      </w:r>
      <w:hyperlink r:id="rId35" w:history="1">
        <w:r w:rsidRPr="00375FC3">
          <w:rPr>
            <w:rStyle w:val="Hyperlink"/>
            <w:i/>
          </w:rPr>
          <w:t>Higher Education Support (Other Grants Guidelines) 2022</w:t>
        </w:r>
      </w:hyperlink>
      <w:r>
        <w:rPr>
          <w:rStyle w:val="Hyperlink"/>
          <w:iCs w:val="0"/>
          <w:u w:val="none"/>
        </w:rPr>
        <w:t>.</w:t>
      </w:r>
    </w:p>
    <w:p w14:paraId="125B2378" w14:textId="77777777" w:rsidR="00C82055" w:rsidRPr="00537BCE" w:rsidRDefault="00C82055" w:rsidP="00C82055">
      <w:pPr>
        <w:pStyle w:val="ListBullet"/>
        <w:numPr>
          <w:ilvl w:val="1"/>
          <w:numId w:val="9"/>
        </w:numPr>
        <w:spacing w:after="120"/>
        <w:ind w:left="851" w:hanging="284"/>
      </w:pPr>
      <w:r>
        <w:t xml:space="preserve">meets the requirements outlined in Chapter 4 of the </w:t>
      </w:r>
      <w:hyperlink r:id="rId36" w:history="1">
        <w:r w:rsidRPr="00E61734">
          <w:rPr>
            <w:rStyle w:val="Hyperlink"/>
            <w:i/>
          </w:rPr>
          <w:t>FEE-HELP Guidelines 2017</w:t>
        </w:r>
      </w:hyperlink>
      <w:r w:rsidRPr="00D03C8E">
        <w:rPr>
          <w:rStyle w:val="Hyperlink"/>
          <w:iCs w:val="0"/>
          <w:u w:val="none"/>
        </w:rPr>
        <w:t xml:space="preserve">, </w:t>
      </w:r>
      <w:r w:rsidRPr="00537BCE">
        <w:t>that is</w:t>
      </w:r>
      <w:r>
        <w:t xml:space="preserve"> the microcredential course:</w:t>
      </w:r>
    </w:p>
    <w:p w14:paraId="4D6C6937" w14:textId="77777777" w:rsidR="00C82055" w:rsidRPr="00636357" w:rsidRDefault="00C82055" w:rsidP="00C82055">
      <w:pPr>
        <w:pStyle w:val="ListBullet"/>
        <w:numPr>
          <w:ilvl w:val="1"/>
          <w:numId w:val="29"/>
        </w:numPr>
        <w:spacing w:after="120"/>
        <w:ind w:left="1701" w:hanging="284"/>
      </w:pPr>
      <w:r w:rsidRPr="00636357">
        <w:t xml:space="preserve">has the value of 0.25 to 0.49 EFTSL; and </w:t>
      </w:r>
    </w:p>
    <w:p w14:paraId="530D4CC7" w14:textId="77777777" w:rsidR="00C82055" w:rsidRPr="00636357" w:rsidRDefault="00C82055" w:rsidP="00C82055">
      <w:pPr>
        <w:pStyle w:val="ListBullet"/>
        <w:numPr>
          <w:ilvl w:val="1"/>
          <w:numId w:val="29"/>
        </w:numPr>
        <w:spacing w:after="120"/>
        <w:ind w:left="1701" w:hanging="284"/>
      </w:pPr>
      <w:r w:rsidRPr="00636357">
        <w:t>is assessable for credit towards an Australian Qualifications Framework qualification; and</w:t>
      </w:r>
    </w:p>
    <w:p w14:paraId="40475A6A" w14:textId="77777777" w:rsidR="00C82055" w:rsidRPr="00636357" w:rsidRDefault="00C82055" w:rsidP="00C82055">
      <w:pPr>
        <w:pStyle w:val="ListBullet"/>
        <w:numPr>
          <w:ilvl w:val="1"/>
          <w:numId w:val="29"/>
        </w:numPr>
        <w:spacing w:after="120"/>
        <w:ind w:left="1701" w:hanging="284"/>
      </w:pPr>
      <w:r w:rsidRPr="00636357">
        <w:t xml:space="preserve">will lead to the award of a digital badge upon successful completion; and </w:t>
      </w:r>
    </w:p>
    <w:p w14:paraId="0C647279" w14:textId="77777777" w:rsidR="00C82055" w:rsidRPr="00636357" w:rsidRDefault="00C82055" w:rsidP="00C82055">
      <w:pPr>
        <w:pStyle w:val="ListBullet"/>
        <w:numPr>
          <w:ilvl w:val="1"/>
          <w:numId w:val="29"/>
        </w:numPr>
        <w:spacing w:after="120"/>
        <w:ind w:left="1701" w:hanging="284"/>
      </w:pPr>
      <w:r>
        <w:t xml:space="preserve"> </w:t>
      </w:r>
      <w:r w:rsidRPr="00636357">
        <w:t xml:space="preserve">has a census date; and </w:t>
      </w:r>
    </w:p>
    <w:p w14:paraId="048836E5" w14:textId="77777777" w:rsidR="00C82055" w:rsidRDefault="00C82055" w:rsidP="00C82055">
      <w:pPr>
        <w:pStyle w:val="ListBullet"/>
        <w:numPr>
          <w:ilvl w:val="1"/>
          <w:numId w:val="29"/>
        </w:numPr>
        <w:spacing w:after="120"/>
        <w:ind w:left="1701" w:hanging="284"/>
      </w:pPr>
      <w:r>
        <w:t xml:space="preserve"> </w:t>
      </w:r>
      <w:r w:rsidRPr="00636357">
        <w:t xml:space="preserve">is delivered to a student using </w:t>
      </w:r>
      <w:r>
        <w:t>grant</w:t>
      </w:r>
      <w:r w:rsidRPr="00636357">
        <w:t xml:space="preserve"> the provider received for the delivery of the microcredential course</w:t>
      </w:r>
      <w:r>
        <w:t>.</w:t>
      </w:r>
    </w:p>
    <w:p w14:paraId="78AEA5BC" w14:textId="77777777" w:rsidR="00C82055" w:rsidRPr="000B639F" w:rsidRDefault="00C82055" w:rsidP="00C82055">
      <w:pPr>
        <w:pStyle w:val="ListBullet"/>
        <w:numPr>
          <w:ilvl w:val="1"/>
          <w:numId w:val="9"/>
        </w:numPr>
        <w:spacing w:after="120"/>
        <w:rPr>
          <w:rFonts w:cs="Arial"/>
          <w:lang w:eastAsia="en-AU"/>
        </w:rPr>
      </w:pPr>
      <w:r>
        <w:t xml:space="preserve">targets occupations in shortage nationally or in a region and which are likely to experience above or at economy wide average future demand, see </w:t>
      </w:r>
      <w:hyperlink r:id="rId37">
        <w:r w:rsidRPr="3354132E">
          <w:rPr>
            <w:rStyle w:val="Hyperlink"/>
            <w:rFonts w:cs="Arial"/>
            <w:lang w:eastAsia="en-AU"/>
          </w:rPr>
          <w:t>Skills Priority List 2023.</w:t>
        </w:r>
      </w:hyperlink>
      <w:r w:rsidRPr="00AE5B45">
        <w:rPr>
          <w:rFonts w:cs="Arial"/>
          <w:color w:val="0070C0"/>
          <w:lang w:eastAsia="en-AU"/>
        </w:rPr>
        <w:t>.</w:t>
      </w:r>
    </w:p>
    <w:p w14:paraId="5F19267D" w14:textId="77777777" w:rsidR="00C82055" w:rsidRDefault="00C82055" w:rsidP="00C82055">
      <w:pPr>
        <w:pStyle w:val="ListBullet"/>
        <w:numPr>
          <w:ilvl w:val="1"/>
          <w:numId w:val="9"/>
        </w:numPr>
        <w:spacing w:after="120"/>
        <w:rPr>
          <w:rStyle w:val="normaltextrun"/>
          <w:rFonts w:cs="Arial"/>
          <w:iCs w:val="0"/>
          <w:color w:val="000000"/>
          <w:shd w:val="clear" w:color="auto" w:fill="FFFFFF"/>
        </w:rPr>
      </w:pPr>
      <w:r>
        <w:rPr>
          <w:rStyle w:val="normaltextrun"/>
          <w:rFonts w:cs="Arial"/>
          <w:iCs w:val="0"/>
          <w:color w:val="000000"/>
          <w:shd w:val="clear" w:color="auto" w:fill="FFFFFF"/>
        </w:rPr>
        <w:t>targets skills from</w:t>
      </w:r>
      <w:r>
        <w:t xml:space="preserve"> the </w:t>
      </w:r>
      <w:hyperlink r:id="rId38" w:anchor="clusters" w:history="1">
        <w:r w:rsidRPr="000F4F5C">
          <w:rPr>
            <w:rStyle w:val="Hyperlink"/>
          </w:rPr>
          <w:t>Australian Skills Classification</w:t>
        </w:r>
      </w:hyperlink>
      <w:r>
        <w:t xml:space="preserve"> including the Cluster Family, Skills Cluster and Specialist tasks.</w:t>
      </w:r>
    </w:p>
    <w:p w14:paraId="62E679BA" w14:textId="77777777" w:rsidR="00C82055" w:rsidRPr="0044339B" w:rsidRDefault="00C82055" w:rsidP="00C82055">
      <w:pPr>
        <w:pStyle w:val="ListBullet"/>
        <w:numPr>
          <w:ilvl w:val="1"/>
          <w:numId w:val="9"/>
        </w:numPr>
        <w:spacing w:after="120"/>
        <w:rPr>
          <w:rFonts w:cs="Arial"/>
          <w:lang w:eastAsia="en-AU"/>
        </w:rPr>
      </w:pPr>
      <w:r>
        <w:rPr>
          <w:rFonts w:cs="Arial"/>
          <w:lang w:eastAsia="en-AU"/>
        </w:rPr>
        <w:lastRenderedPageBreak/>
        <w:t>are</w:t>
      </w:r>
      <w:r w:rsidRPr="0044339B">
        <w:rPr>
          <w:rFonts w:cs="Arial"/>
          <w:lang w:eastAsia="en-AU"/>
        </w:rPr>
        <w:t xml:space="preserve"> </w:t>
      </w:r>
      <w:r>
        <w:rPr>
          <w:rFonts w:cs="Arial"/>
          <w:lang w:eastAsia="en-AU"/>
        </w:rPr>
        <w:t>one of the national priority F</w:t>
      </w:r>
      <w:r w:rsidRPr="0044339B">
        <w:rPr>
          <w:rFonts w:cs="Arial"/>
          <w:lang w:eastAsia="en-AU"/>
        </w:rPr>
        <w:t xml:space="preserve">ields </w:t>
      </w:r>
      <w:r>
        <w:rPr>
          <w:rFonts w:cs="Arial"/>
          <w:lang w:eastAsia="en-AU"/>
        </w:rPr>
        <w:t>of Education under the Pilot</w:t>
      </w:r>
      <w:r w:rsidRPr="0044339B">
        <w:rPr>
          <w:rFonts w:cs="Arial"/>
          <w:lang w:eastAsia="en-AU"/>
        </w:rPr>
        <w:t>. </w:t>
      </w:r>
    </w:p>
    <w:p w14:paraId="3ED8B920" w14:textId="77777777" w:rsidR="00C82055" w:rsidRPr="00E95615" w:rsidRDefault="00C82055" w:rsidP="00C82055">
      <w:pPr>
        <w:spacing w:before="0"/>
        <w:ind w:left="556" w:firstLine="720"/>
        <w:textAlignment w:val="baseline"/>
        <w:rPr>
          <w:rFonts w:cs="Arial"/>
          <w:lang w:eastAsia="en-AU"/>
        </w:rPr>
      </w:pPr>
      <w:r w:rsidRPr="00A553F8">
        <w:rPr>
          <w:rFonts w:cs="Arial"/>
          <w:b/>
          <w:bCs/>
          <w:lang w:eastAsia="en-AU"/>
        </w:rPr>
        <w:t>01:</w:t>
      </w:r>
      <w:r w:rsidRPr="00E95615">
        <w:rPr>
          <w:rFonts w:cs="Arial"/>
          <w:lang w:eastAsia="en-AU"/>
        </w:rPr>
        <w:t xml:space="preserve">   Natural and Physical Sciences </w:t>
      </w:r>
    </w:p>
    <w:p w14:paraId="1B42D153" w14:textId="77777777" w:rsidR="00C82055" w:rsidRPr="00E95615" w:rsidRDefault="00C82055" w:rsidP="00C82055">
      <w:pPr>
        <w:spacing w:before="0"/>
        <w:ind w:left="556" w:firstLine="720"/>
        <w:textAlignment w:val="baseline"/>
        <w:rPr>
          <w:rFonts w:cs="Arial"/>
          <w:lang w:eastAsia="en-AU"/>
        </w:rPr>
      </w:pPr>
      <w:r w:rsidRPr="00A553F8">
        <w:rPr>
          <w:rFonts w:cs="Arial"/>
          <w:b/>
          <w:bCs/>
          <w:lang w:eastAsia="en-AU"/>
        </w:rPr>
        <w:t>02:</w:t>
      </w:r>
      <w:r w:rsidRPr="00E95615">
        <w:rPr>
          <w:rFonts w:cs="Arial"/>
          <w:lang w:eastAsia="en-AU"/>
        </w:rPr>
        <w:t xml:space="preserve"> </w:t>
      </w:r>
      <w:r>
        <w:rPr>
          <w:rFonts w:cs="Arial"/>
          <w:lang w:eastAsia="en-AU"/>
        </w:rPr>
        <w:t xml:space="preserve">  </w:t>
      </w:r>
      <w:r w:rsidRPr="00E95615">
        <w:rPr>
          <w:rFonts w:cs="Arial"/>
          <w:lang w:eastAsia="en-AU"/>
        </w:rPr>
        <w:t>Information Technology </w:t>
      </w:r>
    </w:p>
    <w:p w14:paraId="6D6528AD" w14:textId="77777777" w:rsidR="00C82055" w:rsidRPr="00285A2E" w:rsidRDefault="00C82055" w:rsidP="00C82055">
      <w:pPr>
        <w:spacing w:before="0"/>
        <w:ind w:left="556" w:firstLine="720"/>
        <w:textAlignment w:val="baseline"/>
        <w:rPr>
          <w:rFonts w:cs="Arial"/>
          <w:lang w:eastAsia="en-AU"/>
        </w:rPr>
      </w:pPr>
      <w:r w:rsidRPr="00A553F8">
        <w:rPr>
          <w:rFonts w:cs="Arial"/>
          <w:b/>
          <w:bCs/>
          <w:lang w:eastAsia="en-AU"/>
        </w:rPr>
        <w:t>03:</w:t>
      </w:r>
      <w:r>
        <w:rPr>
          <w:rFonts w:cs="Arial"/>
          <w:lang w:eastAsia="en-AU"/>
        </w:rPr>
        <w:t xml:space="preserve">  </w:t>
      </w:r>
      <w:r w:rsidRPr="00285A2E">
        <w:rPr>
          <w:rFonts w:cs="Arial"/>
          <w:lang w:eastAsia="en-AU"/>
        </w:rPr>
        <w:t xml:space="preserve"> Engineering and Related Technologies </w:t>
      </w:r>
    </w:p>
    <w:p w14:paraId="5CD678A5" w14:textId="77777777" w:rsidR="00C82055" w:rsidRPr="00285A2E" w:rsidRDefault="00C82055" w:rsidP="00C82055">
      <w:pPr>
        <w:spacing w:before="0"/>
        <w:ind w:left="556" w:firstLine="720"/>
        <w:textAlignment w:val="baseline"/>
        <w:rPr>
          <w:rFonts w:cs="Arial"/>
          <w:lang w:eastAsia="en-AU"/>
        </w:rPr>
      </w:pPr>
      <w:r w:rsidRPr="00A553F8">
        <w:rPr>
          <w:rFonts w:cs="Arial"/>
          <w:b/>
          <w:bCs/>
          <w:lang w:eastAsia="en-AU"/>
        </w:rPr>
        <w:t>06:</w:t>
      </w:r>
      <w:r w:rsidRPr="00285A2E">
        <w:rPr>
          <w:rFonts w:cs="Arial"/>
          <w:lang w:eastAsia="en-AU"/>
        </w:rPr>
        <w:t xml:space="preserve"> </w:t>
      </w:r>
      <w:r>
        <w:rPr>
          <w:rFonts w:cs="Arial"/>
          <w:lang w:eastAsia="en-AU"/>
        </w:rPr>
        <w:t xml:space="preserve">  </w:t>
      </w:r>
      <w:r w:rsidRPr="00285A2E">
        <w:rPr>
          <w:rFonts w:cs="Arial"/>
          <w:lang w:eastAsia="en-AU"/>
        </w:rPr>
        <w:t>Health </w:t>
      </w:r>
    </w:p>
    <w:p w14:paraId="2ADF3F43" w14:textId="77777777" w:rsidR="00C82055" w:rsidRPr="00285A2E" w:rsidRDefault="00C82055" w:rsidP="00C82055">
      <w:pPr>
        <w:spacing w:before="0"/>
        <w:ind w:left="556" w:firstLine="720"/>
        <w:textAlignment w:val="baseline"/>
        <w:rPr>
          <w:rFonts w:cs="Arial"/>
          <w:lang w:eastAsia="en-AU"/>
        </w:rPr>
      </w:pPr>
      <w:r w:rsidRPr="00A553F8">
        <w:rPr>
          <w:rFonts w:cs="Arial"/>
          <w:b/>
          <w:bCs/>
          <w:lang w:eastAsia="en-AU"/>
        </w:rPr>
        <w:t>07:</w:t>
      </w:r>
      <w:r w:rsidRPr="00285A2E">
        <w:rPr>
          <w:rFonts w:cs="Arial"/>
          <w:lang w:eastAsia="en-AU"/>
        </w:rPr>
        <w:t xml:space="preserve"> </w:t>
      </w:r>
      <w:r>
        <w:rPr>
          <w:rFonts w:cs="Arial"/>
          <w:lang w:eastAsia="en-AU"/>
        </w:rPr>
        <w:t xml:space="preserve">  </w:t>
      </w:r>
      <w:r w:rsidRPr="00285A2E">
        <w:rPr>
          <w:rFonts w:cs="Arial"/>
          <w:lang w:eastAsia="en-AU"/>
        </w:rPr>
        <w:t>Education </w:t>
      </w:r>
    </w:p>
    <w:p w14:paraId="518AC7B4" w14:textId="77777777" w:rsidR="00C82055" w:rsidRPr="00285A2E" w:rsidRDefault="00C82055" w:rsidP="00C82055">
      <w:pPr>
        <w:spacing w:before="0"/>
        <w:ind w:left="556" w:firstLine="720"/>
        <w:textAlignment w:val="baseline"/>
        <w:rPr>
          <w:rFonts w:cs="Arial"/>
        </w:rPr>
      </w:pPr>
      <w:r w:rsidRPr="00A553F8">
        <w:rPr>
          <w:rFonts w:cs="Arial"/>
          <w:b/>
          <w:bCs/>
          <w:lang w:eastAsia="en-AU"/>
        </w:rPr>
        <w:t>0907:</w:t>
      </w:r>
      <w:r w:rsidRPr="00285A2E">
        <w:rPr>
          <w:rFonts w:cs="Arial"/>
          <w:lang w:eastAsia="en-AU"/>
        </w:rPr>
        <w:t>Behavioural Science</w:t>
      </w:r>
      <w:r>
        <w:rPr>
          <w:rFonts w:cs="Arial"/>
          <w:lang w:eastAsia="en-AU"/>
        </w:rPr>
        <w:t>.</w:t>
      </w:r>
    </w:p>
    <w:p w14:paraId="541C207A" w14:textId="77777777" w:rsidR="00C82055" w:rsidRPr="008F60C0" w:rsidRDefault="00C82055" w:rsidP="00C82055">
      <w:pPr>
        <w:pStyle w:val="ListBullet"/>
        <w:numPr>
          <w:ilvl w:val="0"/>
          <w:numId w:val="0"/>
        </w:numPr>
        <w:spacing w:after="240"/>
        <w:rPr>
          <w:rStyle w:val="normaltextrun"/>
          <w:rFonts w:cs="Arial"/>
          <w:color w:val="000000"/>
          <w:shd w:val="clear" w:color="auto" w:fill="FFFFFF"/>
        </w:rPr>
      </w:pPr>
      <w:r w:rsidRPr="00BA5360">
        <w:rPr>
          <w:rStyle w:val="normaltextrun"/>
          <w:rFonts w:cs="Arial"/>
          <w:iCs w:val="0"/>
          <w:color w:val="000000"/>
          <w:shd w:val="clear" w:color="auto" w:fill="FFFFFF"/>
        </w:rPr>
        <w:t xml:space="preserve">Grants are available through </w:t>
      </w:r>
      <w:r>
        <w:rPr>
          <w:rStyle w:val="normaltextrun"/>
          <w:rFonts w:cs="Arial"/>
          <w:iCs w:val="0"/>
          <w:color w:val="000000"/>
          <w:shd w:val="clear" w:color="auto" w:fill="FFFFFF"/>
        </w:rPr>
        <w:t>competitive application processes and</w:t>
      </w:r>
      <w:r w:rsidRPr="00BA5360">
        <w:rPr>
          <w:rStyle w:val="normaltextrun"/>
          <w:rFonts w:cs="Arial"/>
          <w:iCs w:val="0"/>
          <w:color w:val="000000"/>
          <w:shd w:val="clear" w:color="auto" w:fill="FFFFFF"/>
        </w:rPr>
        <w:t xml:space="preserve"> are open to eligible higher education providers, described</w:t>
      </w:r>
      <w:r>
        <w:rPr>
          <w:rStyle w:val="normaltextrun"/>
          <w:rFonts w:cs="Arial"/>
          <w:color w:val="000000"/>
          <w:shd w:val="clear" w:color="auto" w:fill="FFFFFF"/>
        </w:rPr>
        <w:t xml:space="preserve"> at section 74 of the </w:t>
      </w:r>
      <w:hyperlink r:id="rId39" w:tgtFrame="_blank" w:history="1">
        <w:hyperlink r:id="rId40" w:history="1">
          <w:r w:rsidRPr="008F60C0">
            <w:rPr>
              <w:rStyle w:val="Hyperlink"/>
              <w:rFonts w:cs="Arial"/>
              <w:i/>
            </w:rPr>
            <w:t>Higher Education Support (Other Grants Guidelines) 2022</w:t>
          </w:r>
        </w:hyperlink>
        <w:r w:rsidRPr="008F60C0">
          <w:rPr>
            <w:rStyle w:val="normaltextrun"/>
            <w:rFonts w:cs="Arial"/>
            <w:color w:val="0070C0"/>
            <w:shd w:val="clear" w:color="auto" w:fill="FFFFFF"/>
          </w:rPr>
          <w:t xml:space="preserve"> </w:t>
        </w:r>
      </w:hyperlink>
    </w:p>
    <w:p w14:paraId="5616CB3A" w14:textId="77777777" w:rsidR="00C82055" w:rsidRDefault="00C82055" w:rsidP="00C82055">
      <w:pPr>
        <w:spacing w:after="0" w:line="240" w:lineRule="auto"/>
        <w:textAlignment w:val="baseline"/>
        <w:rPr>
          <w:rStyle w:val="normaltextrun"/>
          <w:rFonts w:cs="Arial"/>
          <w:color w:val="000000"/>
          <w:shd w:val="clear" w:color="auto" w:fill="FFFFFF"/>
        </w:rPr>
      </w:pPr>
    </w:p>
    <w:p w14:paraId="437F40EB" w14:textId="77777777" w:rsidR="00C82055" w:rsidRPr="007C1DA0" w:rsidRDefault="00C82055" w:rsidP="00C82055">
      <w:pPr>
        <w:pStyle w:val="Heading2"/>
      </w:pPr>
      <w:bookmarkStart w:id="17" w:name="_Toc153809169"/>
      <w:r w:rsidRPr="007C1DA0">
        <w:t>Grant amount and grant period</w:t>
      </w:r>
      <w:bookmarkEnd w:id="17"/>
    </w:p>
    <w:p w14:paraId="03EA50D7" w14:textId="77777777" w:rsidR="00C82055" w:rsidRDefault="00C82055" w:rsidP="00C82055">
      <w:r w:rsidRPr="00045933">
        <w:t xml:space="preserve">The </w:t>
      </w:r>
      <w:r>
        <w:t>Pilot</w:t>
      </w:r>
      <w:r w:rsidRPr="00045933">
        <w:t xml:space="preserve"> </w:t>
      </w:r>
      <w:r>
        <w:t>has a total allocation of $18. 5 million:</w:t>
      </w:r>
    </w:p>
    <w:p w14:paraId="4F2BF6EF" w14:textId="77777777" w:rsidR="00C82055" w:rsidRDefault="00C82055" w:rsidP="00C82055">
      <w:pPr>
        <w:pStyle w:val="ListParagraph"/>
        <w:numPr>
          <w:ilvl w:val="0"/>
          <w:numId w:val="22"/>
        </w:numPr>
        <w:ind w:left="709" w:hanging="357"/>
        <w:contextualSpacing w:val="0"/>
      </w:pPr>
      <w:r>
        <w:t xml:space="preserve">$2 million in 2023 for the design of new microcredential courses </w:t>
      </w:r>
    </w:p>
    <w:p w14:paraId="64AD1CD1" w14:textId="77777777" w:rsidR="00C82055" w:rsidRDefault="00C82055" w:rsidP="00C82055">
      <w:pPr>
        <w:pStyle w:val="ListParagraph"/>
        <w:numPr>
          <w:ilvl w:val="0"/>
          <w:numId w:val="22"/>
        </w:numPr>
        <w:ind w:left="709" w:hanging="357"/>
        <w:contextualSpacing w:val="0"/>
      </w:pPr>
      <w:r>
        <w:t>$16.5 million for the delivery of microcredential courses.</w:t>
      </w:r>
    </w:p>
    <w:p w14:paraId="603770A4" w14:textId="77777777" w:rsidR="00C82055" w:rsidRPr="000A44B7" w:rsidRDefault="00C82055" w:rsidP="00C82055">
      <w:r>
        <w:t xml:space="preserve"> The Pilot </w:t>
      </w:r>
      <w:r w:rsidRPr="00045933">
        <w:t xml:space="preserve">will run over </w:t>
      </w:r>
      <w:r>
        <w:t>4</w:t>
      </w:r>
      <w:r w:rsidRPr="007B4CC0">
        <w:t xml:space="preserve"> </w:t>
      </w:r>
      <w:r w:rsidRPr="00045933">
        <w:t xml:space="preserve">years </w:t>
      </w:r>
      <w:r>
        <w:t xml:space="preserve">2023 to 2026 (financial years 2023-24 </w:t>
      </w:r>
      <w:r w:rsidRPr="00670A05">
        <w:rPr>
          <w:rStyle w:val="highlightedtextChar"/>
          <w:rFonts w:ascii="Arial" w:hAnsi="Arial" w:cs="Arial"/>
          <w:b w:val="0"/>
          <w:color w:val="auto"/>
          <w:sz w:val="20"/>
          <w:szCs w:val="20"/>
        </w:rPr>
        <w:t xml:space="preserve">to </w:t>
      </w:r>
      <w:r>
        <w:rPr>
          <w:rStyle w:val="highlightedtextChar"/>
          <w:rFonts w:ascii="Arial" w:hAnsi="Arial" w:cs="Arial"/>
          <w:b w:val="0"/>
          <w:color w:val="auto"/>
          <w:sz w:val="20"/>
          <w:szCs w:val="20"/>
        </w:rPr>
        <w:t>2025-26)</w:t>
      </w:r>
      <w:r w:rsidRPr="00670A05">
        <w:rPr>
          <w:rFonts w:cs="Arial"/>
          <w:b/>
        </w:rPr>
        <w:t>.</w:t>
      </w:r>
    </w:p>
    <w:p w14:paraId="49E920F0" w14:textId="77777777" w:rsidR="00C82055" w:rsidRPr="007C1DA0" w:rsidRDefault="00C82055" w:rsidP="00C82055">
      <w:pPr>
        <w:pStyle w:val="Heading3"/>
        <w:ind w:left="567" w:hanging="567"/>
      </w:pPr>
      <w:bookmarkStart w:id="18" w:name="_Toc153809170"/>
      <w:r w:rsidRPr="007C1DA0">
        <w:t>Grants available</w:t>
      </w:r>
      <w:bookmarkEnd w:id="18"/>
    </w:p>
    <w:p w14:paraId="0FA17D78" w14:textId="77777777" w:rsidR="00C82055" w:rsidRPr="00B72EE8" w:rsidRDefault="00C82055" w:rsidP="00C82055">
      <w:r>
        <w:t xml:space="preserve">The Round 2 grant opportunity will run from 15 </w:t>
      </w:r>
      <w:r w:rsidRPr="006B2BB4">
        <w:t>December 2023</w:t>
      </w:r>
      <w:r w:rsidRPr="003D5E39">
        <w:t xml:space="preserve"> to 1 March 202</w:t>
      </w:r>
      <w:r>
        <w:t>4</w:t>
      </w:r>
      <w:r w:rsidRPr="003D5E39">
        <w:t>.</w:t>
      </w:r>
    </w:p>
    <w:p w14:paraId="415715BF" w14:textId="77777777" w:rsidR="00C82055" w:rsidRDefault="00C82055" w:rsidP="00C82055">
      <w:pPr>
        <w:pStyle w:val="ListBullet"/>
        <w:numPr>
          <w:ilvl w:val="0"/>
          <w:numId w:val="0"/>
        </w:numPr>
        <w:rPr>
          <w:rStyle w:val="normaltextrun"/>
          <w:rFonts w:cs="Arial"/>
          <w:color w:val="0070C0"/>
          <w:shd w:val="clear" w:color="auto" w:fill="FFFFFF"/>
        </w:rPr>
      </w:pPr>
      <w:r>
        <w:rPr>
          <w:iCs w:val="0"/>
        </w:rPr>
        <w:t>The</w:t>
      </w:r>
      <w:r w:rsidRPr="000A44B7">
        <w:rPr>
          <w:iCs w:val="0"/>
        </w:rPr>
        <w:t xml:space="preserve"> </w:t>
      </w:r>
      <w:r>
        <w:rPr>
          <w:iCs w:val="0"/>
        </w:rPr>
        <w:t xml:space="preserve">amounts for grants are calculated by determining student enrolments, </w:t>
      </w:r>
      <w:hyperlink r:id="rId41" w:history="1">
        <w:r w:rsidRPr="00EF1E18">
          <w:rPr>
            <w:rStyle w:val="Hyperlink"/>
            <w:iCs w:val="0"/>
          </w:rPr>
          <w:t>Funding Cluster</w:t>
        </w:r>
      </w:hyperlink>
      <w:r>
        <w:rPr>
          <w:iCs w:val="0"/>
        </w:rPr>
        <w:t xml:space="preserve"> and EFTSL (0.25 to 0.49) based on the formula at </w:t>
      </w:r>
      <w:r>
        <w:rPr>
          <w:rStyle w:val="normaltextrun"/>
          <w:rFonts w:cs="Arial"/>
          <w:color w:val="000000"/>
          <w:shd w:val="clear" w:color="auto" w:fill="FFFFFF"/>
        </w:rPr>
        <w:t xml:space="preserve">section 77 of the </w:t>
      </w:r>
      <w:hyperlink r:id="rId42" w:tgtFrame="_blank" w:history="1">
        <w:hyperlink r:id="rId43" w:history="1">
          <w:r w:rsidRPr="008F60C0">
            <w:rPr>
              <w:rStyle w:val="Hyperlink"/>
              <w:rFonts w:cs="Arial"/>
              <w:i/>
            </w:rPr>
            <w:t>Higher Education Support (Other Grants Guidelines) 2022</w:t>
          </w:r>
        </w:hyperlink>
        <w:r w:rsidRPr="00DD449E">
          <w:rPr>
            <w:rStyle w:val="Hyperlink"/>
            <w:rFonts w:cs="Arial"/>
            <w:iCs w:val="0"/>
            <w:color w:val="auto"/>
            <w:u w:val="none"/>
          </w:rPr>
          <w:t>.</w:t>
        </w:r>
        <w:r w:rsidRPr="008F60C0">
          <w:rPr>
            <w:rStyle w:val="normaltextrun"/>
            <w:rFonts w:cs="Arial"/>
            <w:color w:val="0070C0"/>
            <w:shd w:val="clear" w:color="auto" w:fill="FFFFFF"/>
          </w:rPr>
          <w:t xml:space="preserve"> </w:t>
        </w:r>
      </w:hyperlink>
    </w:p>
    <w:p w14:paraId="44EA2038" w14:textId="77777777" w:rsidR="00C82055" w:rsidRPr="000A44B7" w:rsidRDefault="00C82055" w:rsidP="00C82055">
      <w:pPr>
        <w:pStyle w:val="ListBullet"/>
        <w:numPr>
          <w:ilvl w:val="0"/>
          <w:numId w:val="0"/>
        </w:numPr>
        <w:rPr>
          <w:iCs w:val="0"/>
        </w:rPr>
      </w:pPr>
      <w:r>
        <w:rPr>
          <w:iCs w:val="0"/>
        </w:rPr>
        <w:t xml:space="preserve">Example: a student enrolled in a course under </w:t>
      </w:r>
      <w:hyperlink r:id="rId44" w:history="1">
        <w:r w:rsidRPr="00211F8B">
          <w:rPr>
            <w:rStyle w:val="Hyperlink"/>
            <w:iCs w:val="0"/>
          </w:rPr>
          <w:t>Funding cluster</w:t>
        </w:r>
      </w:hyperlink>
      <w:r>
        <w:rPr>
          <w:iCs w:val="0"/>
        </w:rPr>
        <w:t xml:space="preserve"> 3, at 0.25 EFTSL is estimated to</w:t>
      </w:r>
      <w:r w:rsidRPr="000A44B7">
        <w:rPr>
          <w:iCs w:val="0"/>
        </w:rPr>
        <w:t xml:space="preserve"> be </w:t>
      </w:r>
      <w:r>
        <w:rPr>
          <w:iCs w:val="0"/>
        </w:rPr>
        <w:t>$4,573. Should enrolments total 30, the grant is estimated to be over $137,000. The total grant amount will depend on the maximum approved student enrolments and course duration</w:t>
      </w:r>
      <w:r w:rsidRPr="000A44B7">
        <w:rPr>
          <w:iCs w:val="0"/>
        </w:rPr>
        <w:t>.</w:t>
      </w:r>
    </w:p>
    <w:p w14:paraId="64E2EA65" w14:textId="77777777" w:rsidR="00C82055" w:rsidRPr="007C1DA0" w:rsidRDefault="00C82055" w:rsidP="00C82055">
      <w:pPr>
        <w:pStyle w:val="Heading3"/>
        <w:ind w:left="567" w:hanging="567"/>
      </w:pPr>
      <w:bookmarkStart w:id="19" w:name="_Toc153809171"/>
      <w:r w:rsidRPr="007C1DA0">
        <w:t>Grant period</w:t>
      </w:r>
      <w:bookmarkEnd w:id="19"/>
    </w:p>
    <w:p w14:paraId="70470DAA" w14:textId="77777777" w:rsidR="00C82055" w:rsidRDefault="00C82055" w:rsidP="00C82055">
      <w:r>
        <w:t>The maximum grant period is to 30 June 2026.</w:t>
      </w:r>
    </w:p>
    <w:p w14:paraId="70E41EF4" w14:textId="77777777" w:rsidR="00C82055" w:rsidRDefault="00C82055" w:rsidP="00C82055">
      <w:r>
        <w:t>You must complete your grant by 30 June 2026. During the grant period, an evaluation will commence in 2025.</w:t>
      </w:r>
    </w:p>
    <w:p w14:paraId="7A845B91" w14:textId="77777777" w:rsidR="00C82055" w:rsidRDefault="00C82055" w:rsidP="00C82055">
      <w:r>
        <w:t>The Department may approve a further 6-month period extension provided you make a request in writing to the Program Delegate six weeks in advance of 30 June 2026. Approval of an extension is at the discretion of the Program Delegate.</w:t>
      </w:r>
    </w:p>
    <w:p w14:paraId="42B9BD4A" w14:textId="77777777" w:rsidR="00C82055" w:rsidRPr="007C1DA0" w:rsidRDefault="00C82055" w:rsidP="00C82055">
      <w:pPr>
        <w:pStyle w:val="Heading2"/>
      </w:pPr>
      <w:bookmarkStart w:id="20" w:name="_Toc153809172"/>
      <w:r w:rsidRPr="007C1DA0">
        <w:t>Eligibility criteria</w:t>
      </w:r>
      <w:bookmarkEnd w:id="20"/>
    </w:p>
    <w:p w14:paraId="6A9FA436" w14:textId="77777777" w:rsidR="00C82055" w:rsidRDefault="00C82055" w:rsidP="00C82055">
      <w:bookmarkStart w:id="21" w:name="_Ref437348317"/>
      <w:bookmarkStart w:id="22" w:name="_Ref437348323"/>
      <w:bookmarkStart w:id="23" w:name="_Ref437349175"/>
      <w:r>
        <w:t xml:space="preserve">The Department cannot consider your application if you do not satisfy all the eligibility criteria. </w:t>
      </w:r>
    </w:p>
    <w:p w14:paraId="096B8DC7" w14:textId="77777777" w:rsidR="00C82055" w:rsidRPr="007C1DA0" w:rsidRDefault="00C82055" w:rsidP="00C82055">
      <w:pPr>
        <w:pStyle w:val="Heading3"/>
        <w:ind w:left="567" w:hanging="567"/>
      </w:pPr>
      <w:bookmarkStart w:id="24" w:name="_Ref485202969"/>
      <w:bookmarkStart w:id="25" w:name="_Toc153809173"/>
      <w:r w:rsidRPr="007C1DA0">
        <w:t>Who is eligible to apply for a grant?</w:t>
      </w:r>
      <w:bookmarkEnd w:id="21"/>
      <w:bookmarkEnd w:id="22"/>
      <w:bookmarkEnd w:id="23"/>
      <w:bookmarkEnd w:id="24"/>
      <w:bookmarkEnd w:id="25"/>
    </w:p>
    <w:p w14:paraId="7E2ABCD1" w14:textId="77777777" w:rsidR="00C82055" w:rsidRPr="007C225A" w:rsidRDefault="00C82055" w:rsidP="00C82055">
      <w:pPr>
        <w:pStyle w:val="ListBullet"/>
        <w:numPr>
          <w:ilvl w:val="0"/>
          <w:numId w:val="0"/>
        </w:numPr>
        <w:ind w:left="360" w:hanging="360"/>
      </w:pPr>
      <w:r w:rsidRPr="007C225A">
        <w:t xml:space="preserve">Eligible </w:t>
      </w:r>
      <w:r>
        <w:t xml:space="preserve">higher education </w:t>
      </w:r>
      <w:r w:rsidRPr="007C225A">
        <w:t>provider </w:t>
      </w:r>
    </w:p>
    <w:p w14:paraId="489AA09A" w14:textId="77777777" w:rsidR="00C82055" w:rsidRPr="00446724" w:rsidRDefault="00C82055" w:rsidP="00C82055">
      <w:pPr>
        <w:pStyle w:val="ListBullet"/>
      </w:pPr>
      <w:r w:rsidRPr="007C225A">
        <w:lastRenderedPageBreak/>
        <w:t xml:space="preserve">Table A, B and </w:t>
      </w:r>
      <w:r>
        <w:t>non-university</w:t>
      </w:r>
      <w:r w:rsidRPr="007C225A">
        <w:t xml:space="preserve"> higher education provider</w:t>
      </w:r>
      <w:r>
        <w:t>s (NUHEPs) approved</w:t>
      </w:r>
      <w:r w:rsidRPr="007C225A">
        <w:t xml:space="preserve"> under </w:t>
      </w:r>
      <w:r>
        <w:t xml:space="preserve">section 16-25 of </w:t>
      </w:r>
      <w:r w:rsidRPr="00446724">
        <w:t xml:space="preserve">the </w:t>
      </w:r>
      <w:hyperlink r:id="rId45" w:history="1">
        <w:r w:rsidRPr="005E5CDA">
          <w:rPr>
            <w:rStyle w:val="Hyperlink"/>
            <w:rFonts w:cs="Arial"/>
            <w:i/>
            <w:shd w:val="clear" w:color="auto" w:fill="FFFFFF"/>
          </w:rPr>
          <w:t>Higher Education Support Act 2003</w:t>
        </w:r>
      </w:hyperlink>
      <w:r w:rsidRPr="00446724">
        <w:t>. </w:t>
      </w:r>
      <w:r>
        <w:t xml:space="preserve">Refer Appendix A. </w:t>
      </w:r>
    </w:p>
    <w:p w14:paraId="6F100564" w14:textId="77777777" w:rsidR="00C82055" w:rsidRPr="007C1DA0" w:rsidRDefault="00C82055" w:rsidP="00C82055">
      <w:pPr>
        <w:pStyle w:val="Heading2"/>
      </w:pPr>
      <w:bookmarkStart w:id="26" w:name="_Toc494290495"/>
      <w:bookmarkStart w:id="27" w:name="_Toc153809174"/>
      <w:bookmarkEnd w:id="26"/>
      <w:r w:rsidRPr="007C1DA0">
        <w:t>What the grant money can be used for</w:t>
      </w:r>
      <w:bookmarkEnd w:id="27"/>
    </w:p>
    <w:p w14:paraId="54ABB82D" w14:textId="77777777" w:rsidR="00C82055" w:rsidRPr="007C1DA0" w:rsidRDefault="00C82055" w:rsidP="00C82055">
      <w:pPr>
        <w:pStyle w:val="Heading3"/>
        <w:ind w:left="567" w:hanging="567"/>
      </w:pPr>
      <w:bookmarkStart w:id="28" w:name="_Toc153809175"/>
      <w:r w:rsidRPr="007C1DA0">
        <w:t>Eligible grant activities</w:t>
      </w:r>
      <w:bookmarkEnd w:id="28"/>
    </w:p>
    <w:p w14:paraId="5AC57116" w14:textId="77777777" w:rsidR="00C82055" w:rsidRPr="00537BCE" w:rsidRDefault="00C82055" w:rsidP="00C82055">
      <w:bookmarkStart w:id="29" w:name="_Ref468355814"/>
      <w:bookmarkStart w:id="30" w:name="_Toc383003258"/>
      <w:bookmarkStart w:id="31" w:name="_Toc164844265"/>
      <w:r w:rsidRPr="009C167A">
        <w:rPr>
          <w:rFonts w:cs="Arial"/>
        </w:rPr>
        <w:t xml:space="preserve">To be eligible your </w:t>
      </w:r>
      <w:r>
        <w:rPr>
          <w:rFonts w:cs="Arial"/>
        </w:rPr>
        <w:t xml:space="preserve">grant activity you </w:t>
      </w:r>
      <w:r w:rsidRPr="009C167A">
        <w:rPr>
          <w:rFonts w:cs="Arial"/>
        </w:rPr>
        <w:t>must</w:t>
      </w:r>
      <w:r>
        <w:rPr>
          <w:rFonts w:cs="Arial"/>
        </w:rPr>
        <w:t xml:space="preserve"> deliver to learners a microcredential course that meets the criteria outlined within these guidelines during the grant period. Students must be sourced by successful providers.</w:t>
      </w:r>
    </w:p>
    <w:p w14:paraId="6390318E" w14:textId="77777777" w:rsidR="00C82055" w:rsidRPr="007C1DA0" w:rsidRDefault="00C82055" w:rsidP="00C82055">
      <w:pPr>
        <w:pStyle w:val="Heading3"/>
        <w:ind w:left="567" w:hanging="567"/>
      </w:pPr>
      <w:bookmarkStart w:id="32" w:name="_Toc506537727"/>
      <w:bookmarkStart w:id="33" w:name="_Toc506537728"/>
      <w:bookmarkStart w:id="34" w:name="_Toc506537729"/>
      <w:bookmarkStart w:id="35" w:name="_Toc506537730"/>
      <w:bookmarkStart w:id="36" w:name="_Toc506537731"/>
      <w:bookmarkStart w:id="37" w:name="_Toc506537732"/>
      <w:bookmarkStart w:id="38" w:name="_Toc506537733"/>
      <w:bookmarkStart w:id="39" w:name="_Toc506537734"/>
      <w:bookmarkStart w:id="40" w:name="_Toc506537735"/>
      <w:bookmarkStart w:id="41" w:name="_Toc506537736"/>
      <w:bookmarkStart w:id="42" w:name="_Toc506537737"/>
      <w:bookmarkStart w:id="43" w:name="_Toc506537738"/>
      <w:bookmarkStart w:id="44" w:name="_Toc506537739"/>
      <w:bookmarkStart w:id="45" w:name="_Toc506537740"/>
      <w:bookmarkStart w:id="46" w:name="_Toc506537741"/>
      <w:bookmarkStart w:id="47" w:name="_Toc506537742"/>
      <w:bookmarkStart w:id="48" w:name="_Toc153809176"/>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r w:rsidRPr="007C1DA0">
        <w:t>Eligible expenditure</w:t>
      </w:r>
      <w:bookmarkEnd w:id="48"/>
      <w:r w:rsidRPr="007C1DA0">
        <w:t xml:space="preserve"> </w:t>
      </w:r>
    </w:p>
    <w:p w14:paraId="2DCA0940" w14:textId="77777777" w:rsidR="00C82055" w:rsidRDefault="00C82055" w:rsidP="00C82055">
      <w:r>
        <w:t>The provider</w:t>
      </w:r>
      <w:r w:rsidRPr="00BB5D57">
        <w:t xml:space="preserve"> can only spend </w:t>
      </w:r>
      <w:r>
        <w:t xml:space="preserve">the </w:t>
      </w:r>
      <w:r w:rsidRPr="00BB5D57">
        <w:t xml:space="preserve">grant on eligible expenditure </w:t>
      </w:r>
      <w:r>
        <w:t>it has</w:t>
      </w:r>
      <w:r w:rsidRPr="00BB5D57">
        <w:t xml:space="preserve"> incurred </w:t>
      </w:r>
      <w:r>
        <w:t>on eligible grant activities for delivering a microcredential course under the Pilot.  The specific costs a provider may encounter delivering the course will vary and are dependent on the nature of the course.</w:t>
      </w:r>
    </w:p>
    <w:p w14:paraId="3AD1AEF9" w14:textId="77777777" w:rsidR="00C82055" w:rsidRDefault="00C82055" w:rsidP="00C82055">
      <w:r>
        <w:t>Eligible expenditure items are:</w:t>
      </w:r>
    </w:p>
    <w:p w14:paraId="19324E51" w14:textId="77777777" w:rsidR="00C82055" w:rsidRDefault="00C82055" w:rsidP="00C82055">
      <w:pPr>
        <w:pStyle w:val="ListParagraph"/>
        <w:numPr>
          <w:ilvl w:val="0"/>
          <w:numId w:val="23"/>
        </w:numPr>
      </w:pPr>
      <w:r>
        <w:t>Staff salaries, ICT costs to update and deliver the microcredential course in the learning management system, costs associated with accessing teaching materials, specialist equipment costs, and costs necessary to facilitate industry engagement (if relevant).</w:t>
      </w:r>
    </w:p>
    <w:p w14:paraId="39F33452" w14:textId="77777777" w:rsidR="00C82055" w:rsidRDefault="00C82055" w:rsidP="00C82055">
      <w:pPr>
        <w:pStyle w:val="ListBullet"/>
        <w:numPr>
          <w:ilvl w:val="0"/>
          <w:numId w:val="0"/>
        </w:numPr>
      </w:pPr>
      <w:r>
        <w:t>The Department may update the guidelines on eligible and ineligible expenditure from time to time. If your application is successful, the version in place when you submitted your application applies to your grant activity, project/services.</w:t>
      </w:r>
    </w:p>
    <w:p w14:paraId="422AFEC9" w14:textId="77777777" w:rsidR="00C82055" w:rsidRDefault="00C82055" w:rsidP="00C82055">
      <w:pPr>
        <w:pStyle w:val="ListBullet"/>
        <w:numPr>
          <w:ilvl w:val="0"/>
          <w:numId w:val="0"/>
        </w:numPr>
      </w:pPr>
      <w:r>
        <w:t>If your application is successful, the Department may ask you</w:t>
      </w:r>
      <w:r w:rsidRPr="00E162FF">
        <w:t xml:space="preserve"> to verify </w:t>
      </w:r>
      <w:r>
        <w:t>project costs</w:t>
      </w:r>
      <w:r w:rsidRPr="00E162FF">
        <w:t xml:space="preserve"> </w:t>
      </w:r>
      <w:r>
        <w:t xml:space="preserve">that you </w:t>
      </w:r>
      <w:r w:rsidRPr="00E162FF">
        <w:t xml:space="preserve">provided in </w:t>
      </w:r>
      <w:r>
        <w:t>your</w:t>
      </w:r>
      <w:r w:rsidRPr="00E162FF">
        <w:t xml:space="preserve"> application. </w:t>
      </w:r>
    </w:p>
    <w:p w14:paraId="067D4C6D" w14:textId="77777777" w:rsidR="00C82055" w:rsidRDefault="00C82055" w:rsidP="00C82055">
      <w:pPr>
        <w:pStyle w:val="ListBullet"/>
        <w:numPr>
          <w:ilvl w:val="0"/>
          <w:numId w:val="0"/>
        </w:numPr>
      </w:pPr>
      <w:r>
        <w:t xml:space="preserve">Not all expenditure on your grant activity may be eligible for grant funding. </w:t>
      </w:r>
      <w:r w:rsidRPr="00E162FF">
        <w:t xml:space="preserve">The </w:t>
      </w:r>
      <w:r>
        <w:t>Program</w:t>
      </w:r>
      <w:r w:rsidRPr="00E162FF">
        <w:t xml:space="preserve"> Delegate makes the final decision </w:t>
      </w:r>
      <w:r>
        <w:t>on what is</w:t>
      </w:r>
      <w:r w:rsidRPr="00E162FF">
        <w:t xml:space="preserve"> eligible expenditure and may </w:t>
      </w:r>
      <w:r>
        <w:t>give</w:t>
      </w:r>
      <w:r w:rsidRPr="00E162FF">
        <w:t xml:space="preserve"> additional guidance on eligible expenditure </w:t>
      </w:r>
      <w:r>
        <w:t>if</w:t>
      </w:r>
      <w:r w:rsidRPr="00E162FF">
        <w:t xml:space="preserve"> required.</w:t>
      </w:r>
    </w:p>
    <w:p w14:paraId="0FE99830" w14:textId="77777777" w:rsidR="00C82055" w:rsidRDefault="00C82055" w:rsidP="00C82055">
      <w:pPr>
        <w:pStyle w:val="ListBullet"/>
        <w:numPr>
          <w:ilvl w:val="0"/>
          <w:numId w:val="0"/>
        </w:numPr>
      </w:pPr>
    </w:p>
    <w:p w14:paraId="0F8031D2" w14:textId="77777777" w:rsidR="00C82055" w:rsidRPr="007C1DA0" w:rsidRDefault="00C82055" w:rsidP="00C82055">
      <w:pPr>
        <w:pStyle w:val="Heading3"/>
        <w:ind w:left="567" w:hanging="567"/>
      </w:pPr>
      <w:bookmarkStart w:id="49" w:name="_Toc506537745"/>
      <w:bookmarkStart w:id="50" w:name="_Toc506537746"/>
      <w:bookmarkStart w:id="51" w:name="_Toc506537747"/>
      <w:bookmarkStart w:id="52" w:name="_Toc506537748"/>
      <w:bookmarkStart w:id="53" w:name="_Toc506537749"/>
      <w:bookmarkStart w:id="54" w:name="_Toc506537751"/>
      <w:bookmarkStart w:id="55" w:name="_Toc506537752"/>
      <w:bookmarkStart w:id="56" w:name="_Toc506537753"/>
      <w:bookmarkStart w:id="57" w:name="_Toc506537754"/>
      <w:bookmarkStart w:id="58" w:name="_Toc506537755"/>
      <w:bookmarkStart w:id="59" w:name="_Toc506537756"/>
      <w:bookmarkStart w:id="60" w:name="_Toc506537757"/>
      <w:bookmarkStart w:id="61" w:name="_Toc153809177"/>
      <w:bookmarkEnd w:id="29"/>
      <w:bookmarkEnd w:id="49"/>
      <w:bookmarkEnd w:id="50"/>
      <w:bookmarkEnd w:id="51"/>
      <w:bookmarkEnd w:id="52"/>
      <w:bookmarkEnd w:id="53"/>
      <w:bookmarkEnd w:id="54"/>
      <w:bookmarkEnd w:id="55"/>
      <w:bookmarkEnd w:id="56"/>
      <w:bookmarkEnd w:id="57"/>
      <w:bookmarkEnd w:id="58"/>
      <w:bookmarkEnd w:id="59"/>
      <w:bookmarkEnd w:id="60"/>
      <w:r w:rsidRPr="007C1DA0">
        <w:t>What the grant money cannot be used for</w:t>
      </w:r>
      <w:bookmarkEnd w:id="61"/>
    </w:p>
    <w:p w14:paraId="44040A99" w14:textId="77777777" w:rsidR="00C82055" w:rsidRDefault="00C82055" w:rsidP="00C82055">
      <w:bookmarkStart w:id="62" w:name="_Ref468355804"/>
      <w:r w:rsidRPr="000A271A">
        <w:rPr>
          <w:rFonts w:cstheme="minorHAnsi"/>
        </w:rPr>
        <w:t>You cannot use the grant for the following activities:</w:t>
      </w:r>
    </w:p>
    <w:p w14:paraId="6A176A18"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 xml:space="preserve">to fund any capital works, construction or building activities, including the refitting or upgrade of any existing building; </w:t>
      </w:r>
    </w:p>
    <w:p w14:paraId="1F4E04BF"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on expert advice that has already been provided or is available through government businesses or a government Project;</w:t>
      </w:r>
    </w:p>
    <w:p w14:paraId="0F18C7B1"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for marketing in relation to the Recipient or any other higher education provider;</w:t>
      </w:r>
    </w:p>
    <w:p w14:paraId="44B17C89"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for travel, unless such travel is approved by the Department;</w:t>
      </w:r>
    </w:p>
    <w:p w14:paraId="68036630"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to provide gifts or bonuses for the Recipient’s officers, employees, subcontractors or agents;</w:t>
      </w:r>
    </w:p>
    <w:p w14:paraId="65743825"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 xml:space="preserve">as security to obtain, or comply with, any form of loan, credit, payment or other interest; </w:t>
      </w:r>
    </w:p>
    <w:p w14:paraId="369AD52F" w14:textId="77777777" w:rsidR="00C82055" w:rsidRPr="001713E2" w:rsidRDefault="00C82055" w:rsidP="00C82055">
      <w:pPr>
        <w:numPr>
          <w:ilvl w:val="0"/>
          <w:numId w:val="24"/>
        </w:numPr>
        <w:tabs>
          <w:tab w:val="clear" w:pos="1215"/>
          <w:tab w:val="num" w:pos="1418"/>
        </w:tabs>
        <w:spacing w:before="0" w:after="0"/>
        <w:ind w:left="709" w:right="378"/>
        <w:rPr>
          <w:iCs/>
        </w:rPr>
      </w:pPr>
      <w:r w:rsidRPr="001713E2">
        <w:rPr>
          <w:iCs/>
        </w:rPr>
        <w:t>for the preparation of, or in the course of, any litigation; and</w:t>
      </w:r>
    </w:p>
    <w:p w14:paraId="6CF13B92" w14:textId="77777777" w:rsidR="00C82055" w:rsidRPr="001713E2" w:rsidRDefault="00C82055" w:rsidP="00C82055">
      <w:pPr>
        <w:numPr>
          <w:ilvl w:val="0"/>
          <w:numId w:val="24"/>
        </w:numPr>
        <w:tabs>
          <w:tab w:val="clear" w:pos="1215"/>
          <w:tab w:val="num" w:pos="1418"/>
        </w:tabs>
        <w:spacing w:before="0" w:after="0"/>
        <w:ind w:left="709" w:right="378"/>
        <w:rPr>
          <w:iCs/>
        </w:rPr>
      </w:pPr>
      <w:r>
        <w:t>for any purchase or other activity for which the grant is being provided with other Commonwealth, State or Territory funding.</w:t>
      </w:r>
    </w:p>
    <w:p w14:paraId="7D874586" w14:textId="77777777" w:rsidR="00C82055" w:rsidRDefault="00C82055" w:rsidP="00C82055">
      <w:r>
        <w:br w:type="page"/>
      </w:r>
    </w:p>
    <w:p w14:paraId="49831EB0" w14:textId="77777777" w:rsidR="00C82055" w:rsidRPr="007C1DA0" w:rsidRDefault="00C82055" w:rsidP="00C82055">
      <w:pPr>
        <w:pStyle w:val="Heading2"/>
      </w:pPr>
      <w:bookmarkStart w:id="63" w:name="_Ref485221187"/>
      <w:bookmarkStart w:id="64" w:name="_Toc153809178"/>
      <w:bookmarkEnd w:id="62"/>
      <w:r>
        <w:lastRenderedPageBreak/>
        <w:t>Assessment Criteria</w:t>
      </w:r>
      <w:bookmarkEnd w:id="63"/>
      <w:r>
        <w:t xml:space="preserve"> for Round 2</w:t>
      </w:r>
      <w:bookmarkEnd w:id="64"/>
    </w:p>
    <w:p w14:paraId="463D2D43" w14:textId="77777777" w:rsidR="00C82055" w:rsidRDefault="00C82055" w:rsidP="00C82055">
      <w:r>
        <w:t>These criteria are applied to applications for grants to deliver a microcredential course under Round 2 of the Pilot.</w:t>
      </w:r>
    </w:p>
    <w:p w14:paraId="33FE4FB0" w14:textId="77777777" w:rsidR="00C82055" w:rsidRDefault="00C82055" w:rsidP="00C82055">
      <w:r>
        <w:t>Applicants must</w:t>
      </w:r>
      <w:r w:rsidRPr="00E44E21">
        <w:t xml:space="preserve"> </w:t>
      </w:r>
      <w:r w:rsidRPr="00342D0A">
        <w:t xml:space="preserve">address </w:t>
      </w:r>
      <w:r w:rsidRPr="00E44E21">
        <w:t xml:space="preserve">the following criteria in </w:t>
      </w:r>
      <w:r>
        <w:t>the</w:t>
      </w:r>
      <w:r w:rsidRPr="00E44E21">
        <w:t xml:space="preserve"> application</w:t>
      </w:r>
      <w:r>
        <w:t xml:space="preserve"> form via Qualtrics and its Template A</w:t>
      </w:r>
      <w:r w:rsidRPr="00E44E21">
        <w:t xml:space="preserve">. </w:t>
      </w:r>
      <w:r>
        <w:t xml:space="preserve">The criteria are partitioned into two sections: Mandatory and weighted. </w:t>
      </w:r>
    </w:p>
    <w:p w14:paraId="3E43DF71" w14:textId="77777777" w:rsidR="00C82055" w:rsidRDefault="00C82055" w:rsidP="00C82055">
      <w:r>
        <w:t>There are two Criterion 1 but only one is to be completed appropriate for the application:</w:t>
      </w:r>
    </w:p>
    <w:p w14:paraId="4CDFB6FC" w14:textId="77777777" w:rsidR="00C82055" w:rsidRDefault="00C82055" w:rsidP="00C82055">
      <w:pPr>
        <w:pStyle w:val="ListParagraph"/>
        <w:numPr>
          <w:ilvl w:val="0"/>
          <w:numId w:val="30"/>
        </w:numPr>
      </w:pPr>
      <w:r>
        <w:t>Criterion 1 (a) is for microcredentials to be licensed from a Table A provider.</w:t>
      </w:r>
    </w:p>
    <w:p w14:paraId="3D7BBF95" w14:textId="77777777" w:rsidR="00C82055" w:rsidRDefault="00C82055" w:rsidP="00C82055">
      <w:pPr>
        <w:pStyle w:val="ListParagraph"/>
        <w:numPr>
          <w:ilvl w:val="0"/>
          <w:numId w:val="30"/>
        </w:numPr>
      </w:pPr>
      <w:r>
        <w:t>Criterion 1 (b) is for microcredentials designed independent of the Pilot.</w:t>
      </w:r>
    </w:p>
    <w:p w14:paraId="4F718F65" w14:textId="77777777" w:rsidR="00C82055" w:rsidRDefault="00C82055" w:rsidP="00C82055">
      <w:r>
        <w:t xml:space="preserve">Your application will be assessed by the department based on your responses to the mandatory criteria and secondly the </w:t>
      </w:r>
      <w:r w:rsidRPr="00E44E21">
        <w:t>weighting given to each criterion.</w:t>
      </w:r>
      <w:r>
        <w:t xml:space="preserve"> </w:t>
      </w:r>
    </w:p>
    <w:p w14:paraId="5296EE7B" w14:textId="77777777" w:rsidR="00C82055" w:rsidRDefault="00C82055" w:rsidP="00C82055">
      <w:r w:rsidRPr="00E44E21">
        <w:t xml:space="preserve">The application form includes </w:t>
      </w:r>
      <w:r>
        <w:t>text</w:t>
      </w:r>
      <w:r w:rsidRPr="00E44E21">
        <w:t xml:space="preserve"> limits</w:t>
      </w:r>
      <w:r>
        <w:t xml:space="preserve"> for Template A.</w:t>
      </w:r>
    </w:p>
    <w:p w14:paraId="0347C7E5" w14:textId="77777777" w:rsidR="00C82055" w:rsidRDefault="00C82055" w:rsidP="00C82055">
      <w:pPr>
        <w:spacing w:after="240"/>
      </w:pPr>
      <w:r>
        <w:t>The Department will only award funding to applications that meet all mandatory criteria and that score highly against the weighted assessment criteria.</w:t>
      </w:r>
    </w:p>
    <w:p w14:paraId="73CC3C2F" w14:textId="77777777" w:rsidR="00C82055" w:rsidRDefault="00C82055" w:rsidP="00C82055">
      <w:pPr>
        <w:pStyle w:val="Heading3"/>
        <w:ind w:left="567" w:hanging="567"/>
      </w:pPr>
      <w:bookmarkStart w:id="65" w:name="_Toc153809179"/>
      <w:r>
        <w:t>Mandatory Criteria</w:t>
      </w:r>
      <w:bookmarkEnd w:id="65"/>
    </w:p>
    <w:tbl>
      <w:tblPr>
        <w:tblW w:w="90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2"/>
        <w:gridCol w:w="7448"/>
      </w:tblGrid>
      <w:tr w:rsidR="00C82055" w:rsidRPr="00FA3E72" w14:paraId="6021E4A4" w14:textId="77777777" w:rsidTr="007E0629">
        <w:trPr>
          <w:trHeight w:val="300"/>
          <w:tblHeader/>
        </w:trPr>
        <w:tc>
          <w:tcPr>
            <w:tcW w:w="9000" w:type="dxa"/>
            <w:gridSpan w:val="2"/>
            <w:tcBorders>
              <w:top w:val="single" w:sz="6" w:space="0" w:color="auto"/>
              <w:left w:val="single" w:sz="6" w:space="0" w:color="auto"/>
              <w:bottom w:val="single" w:sz="6" w:space="0" w:color="auto"/>
              <w:right w:val="single" w:sz="6" w:space="0" w:color="auto"/>
            </w:tcBorders>
            <w:shd w:val="clear" w:color="auto" w:fill="B8CCE4" w:themeFill="accent1" w:themeFillTint="66"/>
          </w:tcPr>
          <w:p w14:paraId="7D2DC66B" w14:textId="77777777" w:rsidR="00C82055" w:rsidRPr="00AD2B1B" w:rsidRDefault="00C82055" w:rsidP="007E0629">
            <w:pPr>
              <w:spacing w:before="120" w:after="0" w:line="360" w:lineRule="auto"/>
              <w:ind w:left="136"/>
              <w:textAlignment w:val="baseline"/>
              <w:rPr>
                <w:rFonts w:ascii="Calibri" w:hAnsi="Calibri" w:cs="Calibri"/>
                <w:b/>
                <w:bCs/>
                <w:lang w:eastAsia="en-AU"/>
              </w:rPr>
            </w:pPr>
            <w:r w:rsidRPr="005A0439">
              <w:rPr>
                <w:rFonts w:ascii="Calibri" w:hAnsi="Calibri" w:cs="Calibri"/>
                <w:b/>
                <w:bCs/>
                <w:lang w:eastAsia="en-AU"/>
              </w:rPr>
              <w:t>Mandatory Criteria</w:t>
            </w:r>
            <w:r>
              <w:rPr>
                <w:rFonts w:ascii="Calibri" w:hAnsi="Calibri" w:cs="Calibri"/>
                <w:b/>
                <w:bCs/>
                <w:lang w:eastAsia="en-AU"/>
              </w:rPr>
              <w:t>: Round 2 of the Microcredentials Pilot in Higher Education</w:t>
            </w:r>
          </w:p>
        </w:tc>
      </w:tr>
      <w:tr w:rsidR="00C82055" w:rsidRPr="005B503C" w14:paraId="0B783EF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0F4D4577" w14:textId="77777777" w:rsidR="00C82055" w:rsidRPr="00470357" w:rsidRDefault="00C82055" w:rsidP="007E0629">
            <w:pPr>
              <w:spacing w:after="0" w:line="288" w:lineRule="auto"/>
              <w:ind w:left="127"/>
              <w:textAlignment w:val="baseline"/>
              <w:rPr>
                <w:rFonts w:ascii="Calibri" w:hAnsi="Calibri" w:cs="Calibri"/>
                <w:b/>
                <w:bCs/>
                <w:lang w:eastAsia="en-AU"/>
              </w:rPr>
            </w:pPr>
            <w:bookmarkStart w:id="66" w:name="_Toc164844283"/>
            <w:bookmarkStart w:id="67" w:name="_Toc383003272"/>
            <w:bookmarkEnd w:id="30"/>
            <w:bookmarkEnd w:id="31"/>
            <w:r>
              <w:rPr>
                <w:rFonts w:ascii="Calibri" w:hAnsi="Calibri" w:cs="Calibri"/>
                <w:b/>
                <w:bCs/>
                <w:lang w:eastAsia="en-AU"/>
              </w:rPr>
              <w:t>Criterion</w:t>
            </w:r>
          </w:p>
        </w:tc>
        <w:tc>
          <w:tcPr>
            <w:tcW w:w="7448" w:type="dxa"/>
            <w:tcBorders>
              <w:top w:val="single" w:sz="6" w:space="0" w:color="auto"/>
              <w:left w:val="single" w:sz="6" w:space="0" w:color="auto"/>
              <w:bottom w:val="single" w:sz="6" w:space="0" w:color="auto"/>
              <w:right w:val="single" w:sz="6" w:space="0" w:color="auto"/>
            </w:tcBorders>
            <w:shd w:val="clear" w:color="auto" w:fill="F2F2F2"/>
          </w:tcPr>
          <w:p w14:paraId="226EB090" w14:textId="77777777" w:rsidR="00C82055" w:rsidRPr="005B503C" w:rsidDel="00610CFC" w:rsidRDefault="00C82055" w:rsidP="007E0629">
            <w:pPr>
              <w:spacing w:after="0" w:line="288" w:lineRule="auto"/>
              <w:ind w:left="136"/>
              <w:textAlignment w:val="baseline"/>
              <w:rPr>
                <w:rFonts w:ascii="Calibri" w:hAnsi="Calibri" w:cs="Calibri"/>
                <w:lang w:eastAsia="en-AU"/>
              </w:rPr>
            </w:pPr>
            <w:r>
              <w:rPr>
                <w:rFonts w:ascii="Calibri" w:hAnsi="Calibri" w:cs="Calibri"/>
                <w:lang w:eastAsia="en-AU"/>
              </w:rPr>
              <w:t>Details</w:t>
            </w:r>
          </w:p>
        </w:tc>
      </w:tr>
      <w:tr w:rsidR="00C82055" w:rsidRPr="003E5179" w14:paraId="2B383603"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B6DDE8" w:themeFill="accent5" w:themeFillTint="66"/>
            <w:hideMark/>
          </w:tcPr>
          <w:p w14:paraId="1F1505A4" w14:textId="77777777" w:rsidR="00C82055" w:rsidRPr="003E5179" w:rsidRDefault="00C82055" w:rsidP="007E0629">
            <w:pPr>
              <w:spacing w:after="0" w:line="288" w:lineRule="auto"/>
              <w:ind w:left="127"/>
              <w:textAlignment w:val="baseline"/>
              <w:rPr>
                <w:rFonts w:ascii="Calibri" w:hAnsi="Calibri" w:cs="Calibri"/>
                <w:b/>
                <w:bCs/>
                <w:lang w:eastAsia="en-AU"/>
              </w:rPr>
            </w:pPr>
            <w:r w:rsidRPr="003E5179">
              <w:rPr>
                <w:rFonts w:ascii="Calibri" w:hAnsi="Calibri" w:cs="Calibri"/>
                <w:b/>
                <w:bCs/>
                <w:lang w:eastAsia="en-AU"/>
              </w:rPr>
              <w:t>Criterion 1</w:t>
            </w:r>
            <w:r>
              <w:rPr>
                <w:rFonts w:ascii="Calibri" w:hAnsi="Calibri" w:cs="Calibri"/>
                <w:b/>
                <w:bCs/>
                <w:lang w:eastAsia="en-AU"/>
              </w:rPr>
              <w:t xml:space="preserve"> (a)</w:t>
            </w:r>
            <w:r w:rsidRPr="003E5179">
              <w:rPr>
                <w:rFonts w:ascii="Calibri" w:hAnsi="Calibri" w:cs="Calibri"/>
                <w:b/>
                <w:bCs/>
                <w:lang w:eastAsia="en-AU"/>
              </w:rPr>
              <w:t>:  </w:t>
            </w:r>
          </w:p>
        </w:tc>
        <w:tc>
          <w:tcPr>
            <w:tcW w:w="7448" w:type="dxa"/>
            <w:tcBorders>
              <w:top w:val="single" w:sz="6" w:space="0" w:color="auto"/>
              <w:left w:val="single" w:sz="6" w:space="0" w:color="auto"/>
              <w:bottom w:val="single" w:sz="6" w:space="0" w:color="auto"/>
              <w:right w:val="single" w:sz="6" w:space="0" w:color="auto"/>
            </w:tcBorders>
            <w:shd w:val="clear" w:color="auto" w:fill="B6DDE8" w:themeFill="accent5" w:themeFillTint="66"/>
          </w:tcPr>
          <w:p w14:paraId="048631FC" w14:textId="77777777" w:rsidR="00C82055" w:rsidRPr="00B64011" w:rsidRDefault="00C82055" w:rsidP="007E0629">
            <w:pPr>
              <w:spacing w:after="0" w:line="288" w:lineRule="auto"/>
              <w:ind w:left="136"/>
              <w:textAlignment w:val="baseline"/>
              <w:rPr>
                <w:rFonts w:ascii="Calibri" w:hAnsi="Calibri" w:cs="Calibri"/>
                <w:b/>
                <w:bCs/>
                <w:lang w:eastAsia="en-AU"/>
              </w:rPr>
            </w:pPr>
            <w:r w:rsidRPr="00B64011">
              <w:rPr>
                <w:rFonts w:ascii="Calibri" w:hAnsi="Calibri" w:cs="Calibri"/>
                <w:b/>
                <w:bCs/>
                <w:lang w:eastAsia="en-AU"/>
              </w:rPr>
              <w:t>Microcredential course designed in Round 1 by a Table A provider.</w:t>
            </w:r>
          </w:p>
        </w:tc>
      </w:tr>
      <w:tr w:rsidR="00C82055" w:rsidRPr="005B503C" w14:paraId="139EA9CE"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hideMark/>
          </w:tcPr>
          <w:p w14:paraId="267CE40A" w14:textId="77777777" w:rsidR="00C82055" w:rsidRPr="00AD2B1B" w:rsidRDefault="00C82055" w:rsidP="007E0629">
            <w:pPr>
              <w:spacing w:after="0" w:line="288" w:lineRule="auto"/>
              <w:ind w:left="127"/>
              <w:textAlignment w:val="baseline"/>
              <w:rPr>
                <w:rFonts w:ascii="Times New Roman" w:hAnsi="Times New Roman"/>
                <w:sz w:val="24"/>
                <w:szCs w:val="24"/>
                <w:lang w:eastAsia="en-AU"/>
              </w:rPr>
            </w:pPr>
            <w:r w:rsidRPr="00AD2B1B">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hideMark/>
          </w:tcPr>
          <w:p w14:paraId="20450A08" w14:textId="77777777" w:rsidR="00C82055" w:rsidRPr="005B503C" w:rsidRDefault="00C82055" w:rsidP="007E0629">
            <w:pPr>
              <w:spacing w:line="288" w:lineRule="auto"/>
              <w:ind w:left="136"/>
              <w:textAlignment w:val="baseline"/>
              <w:rPr>
                <w:rFonts w:ascii="Times New Roman" w:hAnsi="Times New Roman"/>
                <w:sz w:val="24"/>
                <w:szCs w:val="24"/>
                <w:lang w:eastAsia="en-AU"/>
              </w:rPr>
            </w:pPr>
            <w:r>
              <w:rPr>
                <w:rFonts w:ascii="Calibri" w:hAnsi="Calibri" w:cs="Calibri"/>
                <w:lang w:eastAsia="en-AU"/>
              </w:rPr>
              <w:t>The applicant</w:t>
            </w:r>
            <w:r w:rsidRPr="005A5669">
              <w:rPr>
                <w:rFonts w:ascii="Calibri" w:hAnsi="Calibri" w:cs="Calibri"/>
                <w:lang w:eastAsia="en-AU"/>
              </w:rPr>
              <w:t xml:space="preserve"> must</w:t>
            </w:r>
            <w:r>
              <w:rPr>
                <w:rFonts w:ascii="Calibri" w:hAnsi="Calibri" w:cs="Calibri"/>
                <w:lang w:eastAsia="en-AU"/>
              </w:rPr>
              <w:t xml:space="preserve"> identify the Round 1 microcredential course it intends to access the teaching materials and must give</w:t>
            </w:r>
            <w:r w:rsidRPr="005A5669">
              <w:rPr>
                <w:rFonts w:ascii="Calibri" w:hAnsi="Calibri" w:cs="Calibri"/>
                <w:lang w:eastAsia="en-AU"/>
              </w:rPr>
              <w:t xml:space="preserve"> </w:t>
            </w:r>
            <w:r>
              <w:rPr>
                <w:rFonts w:ascii="Calibri" w:hAnsi="Calibri" w:cs="Calibri"/>
                <w:lang w:eastAsia="en-AU"/>
              </w:rPr>
              <w:t xml:space="preserve">evidence of </w:t>
            </w:r>
            <w:r w:rsidRPr="005A5669">
              <w:rPr>
                <w:rFonts w:ascii="Calibri" w:hAnsi="Calibri" w:cs="Calibri"/>
                <w:lang w:eastAsia="en-AU"/>
              </w:rPr>
              <w:t>in</w:t>
            </w:r>
            <w:r>
              <w:rPr>
                <w:rFonts w:ascii="Calibri" w:hAnsi="Calibri" w:cs="Calibri"/>
                <w:lang w:eastAsia="en-AU"/>
              </w:rPr>
              <w:t>-</w:t>
            </w:r>
            <w:r w:rsidRPr="005A5669">
              <w:rPr>
                <w:rFonts w:ascii="Calibri" w:hAnsi="Calibri" w:cs="Calibri"/>
                <w:lang w:eastAsia="en-AU"/>
              </w:rPr>
              <w:t>principl</w:t>
            </w:r>
            <w:r>
              <w:rPr>
                <w:rFonts w:ascii="Calibri" w:hAnsi="Calibri" w:cs="Calibri"/>
                <w:lang w:eastAsia="en-AU"/>
              </w:rPr>
              <w:t>e</w:t>
            </w:r>
            <w:r w:rsidRPr="005A5669">
              <w:rPr>
                <w:rFonts w:ascii="Calibri" w:hAnsi="Calibri" w:cs="Calibri"/>
                <w:lang w:eastAsia="en-AU"/>
              </w:rPr>
              <w:t xml:space="preserve"> agreement from a Table A provider </w:t>
            </w:r>
            <w:r>
              <w:rPr>
                <w:rFonts w:ascii="Calibri" w:hAnsi="Calibri" w:cs="Calibri"/>
                <w:b/>
                <w:bCs/>
                <w:lang w:eastAsia="en-AU"/>
              </w:rPr>
              <w:t>to use its</w:t>
            </w:r>
            <w:r>
              <w:rPr>
                <w:rFonts w:ascii="Calibri" w:hAnsi="Calibri" w:cs="Calibri"/>
                <w:lang w:eastAsia="en-AU"/>
              </w:rPr>
              <w:t xml:space="preserve"> </w:t>
            </w:r>
            <w:r w:rsidRPr="005A5669">
              <w:rPr>
                <w:rFonts w:ascii="Calibri" w:hAnsi="Calibri" w:cs="Calibri"/>
                <w:lang w:eastAsia="en-AU"/>
              </w:rPr>
              <w:t xml:space="preserve">teaching material </w:t>
            </w:r>
            <w:r>
              <w:rPr>
                <w:rFonts w:ascii="Calibri" w:hAnsi="Calibri" w:cs="Calibri"/>
                <w:lang w:eastAsia="en-AU"/>
              </w:rPr>
              <w:t>from a</w:t>
            </w:r>
            <w:r w:rsidRPr="005A5669">
              <w:rPr>
                <w:rFonts w:ascii="Calibri" w:hAnsi="Calibri" w:cs="Calibri"/>
                <w:lang w:eastAsia="en-AU"/>
              </w:rPr>
              <w:t xml:space="preserve"> Round 1 </w:t>
            </w:r>
            <w:r>
              <w:rPr>
                <w:rFonts w:ascii="Calibri" w:hAnsi="Calibri" w:cs="Calibri"/>
                <w:lang w:eastAsia="en-AU"/>
              </w:rPr>
              <w:t>Pilot                                                                                                                                                                                                            microcredential course, under license</w:t>
            </w:r>
            <w:r w:rsidRPr="005A5669">
              <w:rPr>
                <w:rFonts w:ascii="Calibri" w:hAnsi="Calibri" w:cs="Calibri"/>
                <w:lang w:eastAsia="en-AU"/>
              </w:rPr>
              <w:t xml:space="preserve">. </w:t>
            </w:r>
          </w:p>
        </w:tc>
      </w:tr>
      <w:tr w:rsidR="00C82055" w:rsidRPr="00F0480A" w14:paraId="528C2FF2"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D6E3BC" w:themeFill="accent3" w:themeFillTint="66"/>
            <w:hideMark/>
          </w:tcPr>
          <w:p w14:paraId="48E4EF98" w14:textId="77777777" w:rsidR="00C82055" w:rsidRPr="003E5179" w:rsidRDefault="00C82055" w:rsidP="007E0629">
            <w:pPr>
              <w:spacing w:after="0" w:line="288" w:lineRule="auto"/>
              <w:ind w:left="127"/>
              <w:textAlignment w:val="baseline"/>
              <w:rPr>
                <w:rFonts w:ascii="Calibri" w:hAnsi="Calibri" w:cs="Calibri"/>
                <w:b/>
                <w:bCs/>
                <w:lang w:eastAsia="en-AU"/>
              </w:rPr>
            </w:pPr>
            <w:r w:rsidRPr="003E5179">
              <w:rPr>
                <w:rFonts w:ascii="Calibri" w:hAnsi="Calibri" w:cs="Calibri"/>
                <w:b/>
                <w:bCs/>
                <w:lang w:eastAsia="en-AU"/>
              </w:rPr>
              <w:t>Criterion 1</w:t>
            </w:r>
            <w:r>
              <w:rPr>
                <w:rFonts w:ascii="Calibri" w:hAnsi="Calibri" w:cs="Calibri"/>
                <w:b/>
                <w:bCs/>
                <w:lang w:eastAsia="en-AU"/>
              </w:rPr>
              <w:t xml:space="preserve"> (b)</w:t>
            </w:r>
            <w:r w:rsidRPr="003E5179">
              <w:rPr>
                <w:rFonts w:ascii="Calibri" w:hAnsi="Calibri" w:cs="Calibri"/>
                <w:b/>
                <w:bCs/>
                <w:lang w:eastAsia="en-AU"/>
              </w:rPr>
              <w:t>:  </w:t>
            </w:r>
          </w:p>
        </w:tc>
        <w:tc>
          <w:tcPr>
            <w:tcW w:w="7448" w:type="dxa"/>
            <w:tcBorders>
              <w:top w:val="single" w:sz="6" w:space="0" w:color="auto"/>
              <w:left w:val="single" w:sz="6" w:space="0" w:color="auto"/>
              <w:bottom w:val="single" w:sz="6" w:space="0" w:color="auto"/>
              <w:right w:val="single" w:sz="6" w:space="0" w:color="auto"/>
            </w:tcBorders>
            <w:shd w:val="clear" w:color="auto" w:fill="D6E3BC" w:themeFill="accent3" w:themeFillTint="66"/>
          </w:tcPr>
          <w:p w14:paraId="11C8770F" w14:textId="77777777" w:rsidR="00C82055" w:rsidRPr="00F0480A" w:rsidRDefault="00C82055" w:rsidP="007E0629">
            <w:pPr>
              <w:spacing w:after="0" w:line="288" w:lineRule="auto"/>
              <w:ind w:left="136"/>
              <w:textAlignment w:val="baseline"/>
              <w:rPr>
                <w:rFonts w:ascii="Calibri" w:hAnsi="Calibri" w:cs="Calibri"/>
                <w:b/>
                <w:bCs/>
                <w:lang w:eastAsia="en-AU"/>
              </w:rPr>
            </w:pPr>
            <w:r w:rsidRPr="00F0480A">
              <w:rPr>
                <w:rFonts w:ascii="Calibri" w:hAnsi="Calibri" w:cs="Calibri"/>
                <w:b/>
                <w:bCs/>
                <w:lang w:eastAsia="en-AU"/>
              </w:rPr>
              <w:t>Microcredential course</w:t>
            </w:r>
            <w:r>
              <w:rPr>
                <w:rFonts w:ascii="Calibri" w:hAnsi="Calibri" w:cs="Calibri"/>
                <w:b/>
                <w:bCs/>
                <w:lang w:eastAsia="en-AU"/>
              </w:rPr>
              <w:t xml:space="preserve"> – designed independent of the Pilot</w:t>
            </w:r>
          </w:p>
        </w:tc>
      </w:tr>
      <w:tr w:rsidR="00C82055" w:rsidRPr="005B503C" w14:paraId="462EBEB4"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hideMark/>
          </w:tcPr>
          <w:p w14:paraId="67184B47" w14:textId="77777777" w:rsidR="00C82055" w:rsidRPr="00F0480A" w:rsidRDefault="00C82055" w:rsidP="007E0629">
            <w:pPr>
              <w:spacing w:after="0" w:line="288" w:lineRule="auto"/>
              <w:ind w:left="127"/>
              <w:textAlignment w:val="baseline"/>
              <w:rPr>
                <w:rFonts w:ascii="Times New Roman" w:hAnsi="Times New Roman"/>
                <w:sz w:val="24"/>
                <w:szCs w:val="24"/>
                <w:lang w:eastAsia="en-AU"/>
              </w:rPr>
            </w:pPr>
            <w:r w:rsidRPr="00F0480A">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hideMark/>
          </w:tcPr>
          <w:p w14:paraId="2A0CC001" w14:textId="77777777" w:rsidR="00C82055" w:rsidRPr="005B503C" w:rsidRDefault="00C82055" w:rsidP="007E0629">
            <w:pPr>
              <w:spacing w:line="288" w:lineRule="auto"/>
              <w:ind w:left="136"/>
              <w:textAlignment w:val="baseline"/>
              <w:rPr>
                <w:rFonts w:ascii="Times New Roman" w:hAnsi="Times New Roman"/>
                <w:sz w:val="24"/>
                <w:szCs w:val="24"/>
                <w:lang w:eastAsia="en-AU"/>
              </w:rPr>
            </w:pPr>
            <w:r>
              <w:rPr>
                <w:rFonts w:ascii="Calibri" w:hAnsi="Calibri" w:cs="Calibri"/>
                <w:lang w:eastAsia="en-AU"/>
              </w:rPr>
              <w:t>The applicant</w:t>
            </w:r>
            <w:r w:rsidRPr="005A5669">
              <w:rPr>
                <w:rFonts w:ascii="Calibri" w:hAnsi="Calibri" w:cs="Calibri"/>
                <w:lang w:eastAsia="en-AU"/>
              </w:rPr>
              <w:t xml:space="preserve"> must</w:t>
            </w:r>
            <w:r>
              <w:rPr>
                <w:rFonts w:ascii="Calibri" w:hAnsi="Calibri" w:cs="Calibri"/>
                <w:lang w:eastAsia="en-AU"/>
              </w:rPr>
              <w:t xml:space="preserve"> confirm it has a microcredential course it intends to deliver and that will meet the objectives of the Pilot. </w:t>
            </w:r>
          </w:p>
        </w:tc>
      </w:tr>
      <w:tr w:rsidR="00C82055" w:rsidRPr="001F271B" w14:paraId="5425588F"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0A56DF27" w14:textId="77777777" w:rsidR="00C82055" w:rsidRPr="00470357"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2</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41BB93E4" w14:textId="77777777" w:rsidR="00C82055" w:rsidRPr="004E3237" w:rsidDel="00A554F5" w:rsidRDefault="00C82055" w:rsidP="007E0629">
            <w:pPr>
              <w:spacing w:after="0" w:line="288" w:lineRule="auto"/>
              <w:ind w:left="127"/>
              <w:textAlignment w:val="baseline"/>
              <w:rPr>
                <w:rFonts w:ascii="Calibri" w:hAnsi="Calibri" w:cs="Calibri"/>
                <w:b/>
                <w:bCs/>
                <w:lang w:eastAsia="en-AU"/>
              </w:rPr>
            </w:pPr>
            <w:r w:rsidRPr="004E3237">
              <w:rPr>
                <w:rFonts w:ascii="Calibri" w:hAnsi="Calibri" w:cs="Calibri"/>
                <w:b/>
                <w:bCs/>
                <w:lang w:eastAsia="en-AU"/>
              </w:rPr>
              <w:t>National field of priority</w:t>
            </w:r>
          </w:p>
        </w:tc>
      </w:tr>
      <w:tr w:rsidR="00C82055" w:rsidRPr="005B503C" w14:paraId="2FF30A3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37C351C6" w14:textId="77777777" w:rsidR="00C82055" w:rsidRPr="00AF34B9" w:rsidRDefault="00C82055" w:rsidP="007E0629">
            <w:pPr>
              <w:spacing w:after="0" w:line="288" w:lineRule="auto"/>
              <w:ind w:left="127"/>
              <w:textAlignment w:val="baseline"/>
              <w:rPr>
                <w:rFonts w:ascii="Calibri" w:hAnsi="Calibri" w:cs="Calibri"/>
                <w:lang w:eastAsia="en-AU"/>
              </w:rPr>
            </w:pPr>
            <w:r w:rsidRPr="00AF34B9">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5B24DB04" w14:textId="77777777" w:rsidR="00C82055" w:rsidRPr="004E3237" w:rsidDel="00A554F5" w:rsidRDefault="00C82055" w:rsidP="007E0629">
            <w:pPr>
              <w:spacing w:line="288" w:lineRule="auto"/>
              <w:ind w:left="136"/>
              <w:textAlignment w:val="baseline"/>
            </w:pPr>
            <w:r w:rsidRPr="004E3237">
              <w:rPr>
                <w:rFonts w:ascii="Calibri" w:hAnsi="Calibri" w:cs="Calibri"/>
                <w:lang w:eastAsia="en-AU"/>
              </w:rPr>
              <w:t>The applicant must identify the field of education code (minimum 4 digit code) for the microcredential course.</w:t>
            </w:r>
            <w:r>
              <w:t xml:space="preserve"> </w:t>
            </w:r>
          </w:p>
        </w:tc>
      </w:tr>
      <w:tr w:rsidR="00C82055" w:rsidRPr="005B503C" w14:paraId="6521148E"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19DC7B36" w14:textId="77777777" w:rsidR="00C82055" w:rsidRPr="00470357"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3</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3A6F912C" w14:textId="77777777" w:rsidR="00C82055" w:rsidRPr="001E6D8E" w:rsidDel="00A554F5"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Course duration</w:t>
            </w:r>
          </w:p>
        </w:tc>
      </w:tr>
      <w:tr w:rsidR="00C82055" w:rsidRPr="005B503C" w14:paraId="37F9C1F1"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411E880B" w14:textId="77777777" w:rsidR="00C82055" w:rsidRPr="00470357" w:rsidRDefault="00C82055" w:rsidP="007E0629">
            <w:pPr>
              <w:spacing w:after="0" w:line="288" w:lineRule="auto"/>
              <w:ind w:left="127"/>
              <w:textAlignment w:val="baseline"/>
              <w:rPr>
                <w:rFonts w:ascii="Calibri" w:hAnsi="Calibri" w:cs="Calibri"/>
                <w:b/>
                <w:bCs/>
                <w:lang w:eastAsia="en-AU"/>
              </w:rPr>
            </w:pPr>
            <w:r w:rsidRPr="00F0480A">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4B55DC85" w14:textId="77777777" w:rsidR="00C82055" w:rsidRPr="005B503C" w:rsidDel="00A554F5" w:rsidRDefault="00C82055" w:rsidP="007E0629">
            <w:pPr>
              <w:spacing w:line="288" w:lineRule="auto"/>
              <w:ind w:left="136"/>
              <w:textAlignment w:val="baseline"/>
              <w:rPr>
                <w:rFonts w:ascii="Calibri" w:hAnsi="Calibri" w:cs="Calibri"/>
                <w:lang w:eastAsia="en-AU"/>
              </w:rPr>
            </w:pPr>
            <w:r w:rsidRPr="004E3237">
              <w:rPr>
                <w:rFonts w:ascii="Calibri" w:hAnsi="Calibri" w:cs="Calibri"/>
                <w:lang w:eastAsia="en-AU"/>
              </w:rPr>
              <w:t>The applicant must specify the volume of learning for the intended microcredential course</w:t>
            </w:r>
            <w:r>
              <w:rPr>
                <w:rFonts w:ascii="Calibri" w:hAnsi="Calibri" w:cs="Calibri"/>
                <w:lang w:eastAsia="en-AU"/>
              </w:rPr>
              <w:t xml:space="preserve"> (in EFTSL)</w:t>
            </w:r>
            <w:r w:rsidRPr="004E3237">
              <w:rPr>
                <w:rFonts w:ascii="Calibri" w:hAnsi="Calibri" w:cs="Calibri"/>
                <w:lang w:eastAsia="en-AU"/>
              </w:rPr>
              <w:t>.</w:t>
            </w:r>
          </w:p>
        </w:tc>
      </w:tr>
      <w:tr w:rsidR="00C82055" w:rsidRPr="005B503C" w14:paraId="3E9EA5B1"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03921C69" w14:textId="77777777" w:rsidR="00C82055" w:rsidRPr="00470357"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4</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1758A42A" w14:textId="77777777" w:rsidR="00C82055" w:rsidRPr="00AF34B9" w:rsidRDefault="00C82055" w:rsidP="007E0629">
            <w:pPr>
              <w:spacing w:after="0" w:line="288" w:lineRule="auto"/>
              <w:ind w:left="136"/>
              <w:textAlignment w:val="baseline"/>
              <w:rPr>
                <w:rFonts w:ascii="Calibri" w:hAnsi="Calibri" w:cs="Calibri"/>
                <w:b/>
                <w:bCs/>
                <w:lang w:eastAsia="en-AU"/>
              </w:rPr>
            </w:pPr>
            <w:r w:rsidRPr="00AF34B9">
              <w:rPr>
                <w:rFonts w:ascii="Calibri" w:hAnsi="Calibri" w:cs="Calibri"/>
                <w:b/>
                <w:bCs/>
                <w:lang w:eastAsia="en-AU"/>
              </w:rPr>
              <w:t>Alignment with an existing higher education award</w:t>
            </w:r>
          </w:p>
        </w:tc>
      </w:tr>
      <w:tr w:rsidR="00C82055" w:rsidRPr="005B503C" w14:paraId="75483C92"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6747473F"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348534D2" w14:textId="77777777" w:rsidR="00C82055" w:rsidRPr="004E3237" w:rsidRDefault="00C82055" w:rsidP="007E0629">
            <w:pPr>
              <w:spacing w:line="288" w:lineRule="auto"/>
              <w:ind w:left="136"/>
              <w:textAlignment w:val="baseline"/>
              <w:rPr>
                <w:rFonts w:ascii="Calibri" w:hAnsi="Calibri" w:cs="Calibri"/>
                <w:lang w:eastAsia="en-AU"/>
              </w:rPr>
            </w:pPr>
            <w:r>
              <w:rPr>
                <w:rFonts w:ascii="Calibri" w:hAnsi="Calibri" w:cs="Calibri"/>
                <w:lang w:eastAsia="en-AU"/>
              </w:rPr>
              <w:t xml:space="preserve">The applicant should identify how the proposed course content and objectives align to an existing higher education award as defined in the </w:t>
            </w:r>
            <w:hyperlink r:id="rId46" w:history="1">
              <w:r w:rsidRPr="001E6D8E">
                <w:rPr>
                  <w:rStyle w:val="Hyperlink"/>
                  <w:rFonts w:asciiTheme="minorHAnsi" w:hAnsiTheme="minorHAnsi" w:cstheme="minorHAnsi"/>
                  <w:i/>
                  <w:iCs/>
                </w:rPr>
                <w:t>Tertiary Education Standards Agency Act 2011</w:t>
              </w:r>
            </w:hyperlink>
            <w:r w:rsidRPr="00B45B86">
              <w:rPr>
                <w:rStyle w:val="Hyperlink"/>
                <w:rFonts w:asciiTheme="minorHAnsi" w:hAnsiTheme="minorHAnsi" w:cstheme="minorHAnsi"/>
                <w:i/>
                <w:iCs/>
                <w:u w:val="none"/>
              </w:rPr>
              <w:t>.</w:t>
            </w:r>
          </w:p>
        </w:tc>
      </w:tr>
      <w:tr w:rsidR="00C82055" w:rsidRPr="005B503C" w14:paraId="4FB603C2"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6F489689" w14:textId="77777777" w:rsidR="00C82055" w:rsidRPr="00470357"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5</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4EC3FC61" w14:textId="77777777" w:rsidR="00C82055" w:rsidRPr="001E6D8E" w:rsidDel="00A554F5"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Assessable for credit towards an Australian Qualifications Framework (AQF) qualification</w:t>
            </w:r>
          </w:p>
        </w:tc>
      </w:tr>
      <w:tr w:rsidR="00C82055" w:rsidRPr="005B503C" w14:paraId="1344FEF5"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14BB003F"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lastRenderedPageBreak/>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65053166" w14:textId="77777777" w:rsidR="00C82055" w:rsidRDefault="00C82055" w:rsidP="007E0629">
            <w:pPr>
              <w:spacing w:line="288" w:lineRule="auto"/>
              <w:ind w:left="136"/>
              <w:textAlignment w:val="baseline"/>
              <w:rPr>
                <w:rFonts w:ascii="Calibri" w:hAnsi="Calibri" w:cs="Calibri"/>
                <w:lang w:eastAsia="en-AU"/>
              </w:rPr>
            </w:pPr>
            <w:r>
              <w:rPr>
                <w:rFonts w:ascii="Calibri" w:hAnsi="Calibri" w:cs="Calibri"/>
                <w:lang w:eastAsia="en-AU"/>
              </w:rPr>
              <w:t>The applicant must identify an accredited AQF qualification that will be a pathway, with credit (and the amount of credit), for a student who successfully completes the microcredential course.</w:t>
            </w:r>
          </w:p>
        </w:tc>
      </w:tr>
      <w:tr w:rsidR="00C82055" w:rsidRPr="005B503C" w14:paraId="1E9ACBD5"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58F5BBDE" w14:textId="77777777" w:rsidR="00C82055"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6</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66351CB2" w14:textId="77777777" w:rsidR="00C82055" w:rsidRPr="001E6D8E"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Digital badge</w:t>
            </w:r>
          </w:p>
        </w:tc>
      </w:tr>
      <w:tr w:rsidR="00C82055" w:rsidRPr="005B503C" w14:paraId="51BC64A7"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338A64D3"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5F4AC034" w14:textId="77777777" w:rsidR="00C82055" w:rsidRDefault="00C82055" w:rsidP="007E0629">
            <w:pPr>
              <w:spacing w:after="0" w:line="288" w:lineRule="auto"/>
              <w:ind w:left="136"/>
              <w:textAlignment w:val="baseline"/>
              <w:rPr>
                <w:rFonts w:ascii="Calibri" w:hAnsi="Calibri" w:cs="Calibri"/>
                <w:lang w:eastAsia="en-AU"/>
              </w:rPr>
            </w:pPr>
            <w:r w:rsidRPr="004E3237">
              <w:rPr>
                <w:rFonts w:ascii="Calibri" w:hAnsi="Calibri" w:cs="Calibri"/>
                <w:lang w:eastAsia="en-AU"/>
              </w:rPr>
              <w:t>The applicant must agree to issue the student with a digital badge – whatever such a badge provides.</w:t>
            </w:r>
          </w:p>
        </w:tc>
      </w:tr>
      <w:tr w:rsidR="00C82055" w:rsidRPr="005B503C" w14:paraId="6461FB0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436E4BBC" w14:textId="77777777" w:rsidR="00C82055"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7</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795C48CE" w14:textId="77777777" w:rsidR="00C82055" w:rsidRPr="001E6D8E"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Census date</w:t>
            </w:r>
            <w:r>
              <w:rPr>
                <w:rFonts w:ascii="Calibri" w:hAnsi="Calibri" w:cs="Calibri"/>
                <w:b/>
                <w:bCs/>
                <w:lang w:eastAsia="en-AU"/>
              </w:rPr>
              <w:t>/s</w:t>
            </w:r>
          </w:p>
        </w:tc>
      </w:tr>
      <w:tr w:rsidR="00C82055" w:rsidRPr="005B503C" w14:paraId="0569783F"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1DE8F113"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0C752718" w14:textId="77777777" w:rsidR="00C82055" w:rsidRPr="00E52088" w:rsidRDefault="00C82055" w:rsidP="007E0629">
            <w:pPr>
              <w:spacing w:after="0" w:line="288" w:lineRule="auto"/>
              <w:ind w:left="136"/>
              <w:textAlignment w:val="baseline"/>
              <w:rPr>
                <w:rFonts w:ascii="Calibri" w:hAnsi="Calibri" w:cs="Calibri"/>
                <w:lang w:eastAsia="en-AU"/>
              </w:rPr>
            </w:pPr>
            <w:r>
              <w:rPr>
                <w:rFonts w:ascii="Calibri" w:hAnsi="Calibri" w:cs="Calibri"/>
                <w:lang w:eastAsia="en-AU"/>
              </w:rPr>
              <w:t>The applicant must establish a census date/s for the microcredential course (approximate date/s are acceptable for the application. Date/s must be confirmed should the application be successful.)</w:t>
            </w:r>
          </w:p>
        </w:tc>
      </w:tr>
      <w:tr w:rsidR="00C82055" w:rsidRPr="005B503C" w14:paraId="1ABE026B"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auto"/>
          </w:tcPr>
          <w:p w14:paraId="3A36C907" w14:textId="77777777" w:rsidR="00C82055"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8</w:t>
            </w:r>
          </w:p>
        </w:tc>
        <w:tc>
          <w:tcPr>
            <w:tcW w:w="7448" w:type="dxa"/>
            <w:tcBorders>
              <w:top w:val="single" w:sz="6" w:space="0" w:color="auto"/>
              <w:left w:val="single" w:sz="6" w:space="0" w:color="auto"/>
              <w:bottom w:val="single" w:sz="6" w:space="0" w:color="auto"/>
              <w:right w:val="single" w:sz="6" w:space="0" w:color="auto"/>
            </w:tcBorders>
            <w:shd w:val="clear" w:color="auto" w:fill="auto"/>
          </w:tcPr>
          <w:p w14:paraId="62CAD799" w14:textId="77777777" w:rsidR="00C82055" w:rsidRPr="001E6D8E"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MicroCred Seeker</w:t>
            </w:r>
          </w:p>
        </w:tc>
      </w:tr>
      <w:tr w:rsidR="00C82055" w:rsidRPr="005B503C" w14:paraId="6414CE4A" w14:textId="77777777" w:rsidTr="007E0629">
        <w:trPr>
          <w:trHeight w:val="300"/>
        </w:trPr>
        <w:tc>
          <w:tcPr>
            <w:tcW w:w="1552" w:type="dxa"/>
            <w:tcBorders>
              <w:top w:val="single" w:sz="6" w:space="0" w:color="auto"/>
              <w:left w:val="single" w:sz="6" w:space="0" w:color="auto"/>
              <w:bottom w:val="single" w:sz="4" w:space="0" w:color="auto"/>
              <w:right w:val="single" w:sz="6" w:space="0" w:color="auto"/>
            </w:tcBorders>
            <w:shd w:val="clear" w:color="auto" w:fill="auto"/>
          </w:tcPr>
          <w:p w14:paraId="066F83B0"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tcBorders>
              <w:top w:val="single" w:sz="6" w:space="0" w:color="auto"/>
              <w:left w:val="single" w:sz="6" w:space="0" w:color="auto"/>
              <w:bottom w:val="single" w:sz="4" w:space="0" w:color="auto"/>
              <w:right w:val="single" w:sz="6" w:space="0" w:color="auto"/>
            </w:tcBorders>
            <w:shd w:val="clear" w:color="auto" w:fill="auto"/>
          </w:tcPr>
          <w:p w14:paraId="7F1BAEFB" w14:textId="77777777" w:rsidR="00C82055" w:rsidRPr="00E52088" w:rsidRDefault="00C82055" w:rsidP="007E0629">
            <w:pPr>
              <w:spacing w:after="0" w:line="288" w:lineRule="auto"/>
              <w:ind w:left="136"/>
              <w:textAlignment w:val="baseline"/>
              <w:rPr>
                <w:rFonts w:ascii="Calibri" w:hAnsi="Calibri" w:cs="Calibri"/>
                <w:lang w:eastAsia="en-AU"/>
              </w:rPr>
            </w:pPr>
            <w:r>
              <w:rPr>
                <w:rFonts w:ascii="Calibri" w:hAnsi="Calibri" w:cs="Calibri"/>
                <w:lang w:eastAsia="en-AU"/>
              </w:rPr>
              <w:t>The applicant must agree to list the microcredential course on MicroCred Seeker.</w:t>
            </w:r>
          </w:p>
        </w:tc>
      </w:tr>
    </w:tbl>
    <w:p w14:paraId="0D3AD782" w14:textId="77777777" w:rsidR="00C82055" w:rsidRDefault="00C82055" w:rsidP="00C82055">
      <w:pPr>
        <w:rPr>
          <w:iCs/>
        </w:rPr>
      </w:pPr>
    </w:p>
    <w:p w14:paraId="256A5BE9" w14:textId="77777777" w:rsidR="00C82055" w:rsidRDefault="00C82055" w:rsidP="00C82055">
      <w:pPr>
        <w:pStyle w:val="Heading3"/>
        <w:ind w:left="567" w:hanging="567"/>
      </w:pPr>
      <w:bookmarkStart w:id="68" w:name="_Toc153809180"/>
      <w:r>
        <w:t>Weighted Criteria</w:t>
      </w:r>
      <w:bookmarkEnd w:id="68"/>
    </w:p>
    <w:tbl>
      <w:tblPr>
        <w:tblW w:w="90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2"/>
        <w:gridCol w:w="5160"/>
        <w:gridCol w:w="2288"/>
      </w:tblGrid>
      <w:tr w:rsidR="00C82055" w:rsidRPr="00194C0E" w14:paraId="5CD4D2A2" w14:textId="77777777" w:rsidTr="007E0629">
        <w:trPr>
          <w:trHeight w:val="300"/>
          <w:tblHeader/>
        </w:trPr>
        <w:tc>
          <w:tcPr>
            <w:tcW w:w="9000" w:type="dxa"/>
            <w:gridSpan w:val="3"/>
            <w:tcBorders>
              <w:top w:val="single" w:sz="4" w:space="0" w:color="auto"/>
              <w:left w:val="single" w:sz="6" w:space="0" w:color="auto"/>
              <w:bottom w:val="single" w:sz="6" w:space="0" w:color="auto"/>
              <w:right w:val="single" w:sz="6" w:space="0" w:color="auto"/>
            </w:tcBorders>
            <w:shd w:val="clear" w:color="auto" w:fill="B8CCE4" w:themeFill="accent1" w:themeFillTint="66"/>
          </w:tcPr>
          <w:p w14:paraId="7C54D0A2" w14:textId="77777777" w:rsidR="00C82055" w:rsidRPr="001E6D8E" w:rsidRDefault="00C82055" w:rsidP="007E0629">
            <w:pPr>
              <w:spacing w:before="120" w:after="0" w:line="360" w:lineRule="auto"/>
              <w:ind w:left="136"/>
              <w:textAlignment w:val="baseline"/>
              <w:rPr>
                <w:rFonts w:ascii="Calibri" w:hAnsi="Calibri" w:cs="Calibri"/>
                <w:b/>
                <w:bCs/>
                <w:lang w:eastAsia="en-AU"/>
              </w:rPr>
            </w:pPr>
            <w:r>
              <w:rPr>
                <w:rFonts w:ascii="Calibri" w:hAnsi="Calibri" w:cs="Calibri"/>
                <w:b/>
                <w:bCs/>
                <w:lang w:eastAsia="en-AU"/>
              </w:rPr>
              <w:t xml:space="preserve">Weighted </w:t>
            </w:r>
            <w:r w:rsidRPr="005A0439">
              <w:rPr>
                <w:rFonts w:ascii="Calibri" w:hAnsi="Calibri" w:cs="Calibri"/>
                <w:b/>
                <w:bCs/>
                <w:lang w:eastAsia="en-AU"/>
              </w:rPr>
              <w:t>Criteria</w:t>
            </w:r>
            <w:r>
              <w:rPr>
                <w:rFonts w:ascii="Calibri" w:hAnsi="Calibri" w:cs="Calibri"/>
                <w:b/>
                <w:bCs/>
                <w:lang w:eastAsia="en-AU"/>
              </w:rPr>
              <w:t>: Round 2 of the Microcredentials Pilot in Higher Education</w:t>
            </w:r>
          </w:p>
        </w:tc>
      </w:tr>
      <w:tr w:rsidR="00C82055" w:rsidRPr="006E7C5E" w14:paraId="3E52A019"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hideMark/>
          </w:tcPr>
          <w:p w14:paraId="6BA16D63" w14:textId="77777777" w:rsidR="00C82055" w:rsidRPr="00492F21" w:rsidRDefault="00C82055" w:rsidP="007E0629">
            <w:pPr>
              <w:spacing w:after="0" w:line="288" w:lineRule="auto"/>
              <w:ind w:left="127"/>
              <w:textAlignment w:val="baseline"/>
              <w:rPr>
                <w:rFonts w:ascii="Times New Roman" w:hAnsi="Times New Roman"/>
                <w:b/>
                <w:bCs/>
                <w:sz w:val="24"/>
                <w:szCs w:val="24"/>
                <w:lang w:eastAsia="en-AU"/>
              </w:rPr>
            </w:pPr>
            <w:r w:rsidRPr="00492F21">
              <w:rPr>
                <w:rFonts w:ascii="Calibri" w:hAnsi="Calibri" w:cs="Calibri"/>
                <w:b/>
                <w:bCs/>
                <w:lang w:eastAsia="en-AU"/>
              </w:rPr>
              <w:t>Criterion </w:t>
            </w:r>
          </w:p>
        </w:tc>
        <w:tc>
          <w:tcPr>
            <w:tcW w:w="5160" w:type="dxa"/>
            <w:tcBorders>
              <w:top w:val="single" w:sz="6" w:space="0" w:color="auto"/>
              <w:left w:val="single" w:sz="6" w:space="0" w:color="auto"/>
              <w:bottom w:val="single" w:sz="6" w:space="0" w:color="auto"/>
              <w:right w:val="single" w:sz="6" w:space="0" w:color="auto"/>
            </w:tcBorders>
            <w:shd w:val="clear" w:color="auto" w:fill="F2F2F2"/>
            <w:hideMark/>
          </w:tcPr>
          <w:p w14:paraId="2AEE5552" w14:textId="77777777" w:rsidR="00C82055" w:rsidRPr="001E6D8E" w:rsidRDefault="00C82055" w:rsidP="007E0629">
            <w:pPr>
              <w:spacing w:after="0" w:line="288" w:lineRule="auto"/>
              <w:ind w:left="136"/>
              <w:textAlignment w:val="baseline"/>
              <w:rPr>
                <w:rFonts w:ascii="Times New Roman" w:hAnsi="Times New Roman"/>
                <w:b/>
                <w:bCs/>
                <w:sz w:val="24"/>
                <w:szCs w:val="24"/>
                <w:lang w:eastAsia="en-AU"/>
              </w:rPr>
            </w:pPr>
            <w:r w:rsidRPr="001E6D8E">
              <w:rPr>
                <w:rFonts w:ascii="Calibri" w:hAnsi="Calibri" w:cs="Calibri"/>
                <w:b/>
                <w:bCs/>
                <w:lang w:eastAsia="en-AU"/>
              </w:rPr>
              <w:t>Details </w:t>
            </w:r>
          </w:p>
        </w:tc>
        <w:tc>
          <w:tcPr>
            <w:tcW w:w="2288" w:type="dxa"/>
            <w:tcBorders>
              <w:top w:val="single" w:sz="6" w:space="0" w:color="auto"/>
              <w:left w:val="single" w:sz="6" w:space="0" w:color="auto"/>
              <w:bottom w:val="single" w:sz="6" w:space="0" w:color="auto"/>
              <w:right w:val="single" w:sz="6" w:space="0" w:color="auto"/>
            </w:tcBorders>
            <w:shd w:val="clear" w:color="auto" w:fill="F2F2F2"/>
            <w:hideMark/>
          </w:tcPr>
          <w:p w14:paraId="144BE310" w14:textId="77777777" w:rsidR="00C82055" w:rsidRPr="001E6D8E" w:rsidRDefault="00C82055" w:rsidP="007E0629">
            <w:pPr>
              <w:spacing w:after="0" w:line="288" w:lineRule="auto"/>
              <w:ind w:left="81"/>
              <w:textAlignment w:val="baseline"/>
              <w:rPr>
                <w:rFonts w:ascii="Times New Roman" w:hAnsi="Times New Roman"/>
                <w:b/>
                <w:bCs/>
                <w:sz w:val="24"/>
                <w:szCs w:val="24"/>
                <w:lang w:eastAsia="en-AU"/>
              </w:rPr>
            </w:pPr>
            <w:r w:rsidRPr="001E6D8E">
              <w:rPr>
                <w:rFonts w:ascii="Calibri" w:hAnsi="Calibri" w:cs="Calibri"/>
                <w:b/>
                <w:bCs/>
                <w:lang w:eastAsia="en-AU"/>
              </w:rPr>
              <w:t>Weighting</w:t>
            </w:r>
          </w:p>
        </w:tc>
      </w:tr>
      <w:tr w:rsidR="00C82055" w:rsidRPr="006E7C5E" w14:paraId="4E9B7AF9"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hideMark/>
          </w:tcPr>
          <w:p w14:paraId="02D4BD45" w14:textId="77777777" w:rsidR="00C82055" w:rsidRPr="00611190" w:rsidRDefault="00C82055" w:rsidP="007E0629">
            <w:pPr>
              <w:spacing w:after="0" w:line="288" w:lineRule="auto"/>
              <w:ind w:left="127"/>
              <w:textAlignment w:val="baseline"/>
              <w:rPr>
                <w:rFonts w:ascii="Times New Roman" w:hAnsi="Times New Roman"/>
                <w:b/>
                <w:bCs/>
                <w:sz w:val="24"/>
                <w:szCs w:val="24"/>
                <w:lang w:eastAsia="en-AU"/>
              </w:rPr>
            </w:pPr>
            <w:r w:rsidRPr="00611190">
              <w:rPr>
                <w:rFonts w:ascii="Calibri" w:hAnsi="Calibri" w:cs="Calibri"/>
                <w:b/>
                <w:bCs/>
                <w:lang w:eastAsia="en-AU"/>
              </w:rPr>
              <w:t xml:space="preserve">Criterion </w:t>
            </w:r>
            <w:r>
              <w:rPr>
                <w:rFonts w:ascii="Calibri" w:hAnsi="Calibri" w:cs="Calibri"/>
                <w:b/>
                <w:bCs/>
                <w:lang w:eastAsia="en-AU"/>
              </w:rPr>
              <w:t>9</w:t>
            </w:r>
            <w:r w:rsidRPr="00611190">
              <w:rPr>
                <w:rFonts w:ascii="Calibri" w:hAnsi="Calibri" w:cs="Calibri"/>
                <w:b/>
                <w:bCs/>
                <w:lang w:eastAsia="en-AU"/>
              </w:rPr>
              <w:t>: </w:t>
            </w:r>
          </w:p>
        </w:tc>
        <w:tc>
          <w:tcPr>
            <w:tcW w:w="5160" w:type="dxa"/>
            <w:tcBorders>
              <w:top w:val="single" w:sz="6" w:space="0" w:color="auto"/>
              <w:left w:val="single" w:sz="6" w:space="0" w:color="auto"/>
              <w:bottom w:val="single" w:sz="6" w:space="0" w:color="auto"/>
              <w:right w:val="single" w:sz="6" w:space="0" w:color="auto"/>
            </w:tcBorders>
            <w:shd w:val="clear" w:color="auto" w:fill="F2F2F2"/>
            <w:hideMark/>
          </w:tcPr>
          <w:p w14:paraId="366DBFE8" w14:textId="77777777" w:rsidR="00C82055" w:rsidRPr="001E6D8E" w:rsidRDefault="00C82055" w:rsidP="007E0629">
            <w:pPr>
              <w:spacing w:after="0" w:line="288" w:lineRule="auto"/>
              <w:ind w:left="136"/>
              <w:textAlignment w:val="baseline"/>
              <w:rPr>
                <w:rFonts w:ascii="Times New Roman" w:hAnsi="Times New Roman"/>
                <w:b/>
                <w:bCs/>
                <w:sz w:val="24"/>
                <w:szCs w:val="24"/>
                <w:lang w:eastAsia="en-AU"/>
              </w:rPr>
            </w:pPr>
            <w:r w:rsidRPr="001E6D8E">
              <w:rPr>
                <w:rFonts w:ascii="Calibri" w:hAnsi="Calibri" w:cs="Calibri"/>
                <w:b/>
                <w:bCs/>
                <w:lang w:eastAsia="en-AU"/>
              </w:rPr>
              <w:t>Identified skills shortage and future growth. </w:t>
            </w:r>
          </w:p>
        </w:tc>
        <w:tc>
          <w:tcPr>
            <w:tcW w:w="2288" w:type="dxa"/>
            <w:tcBorders>
              <w:top w:val="single" w:sz="6" w:space="0" w:color="auto"/>
              <w:left w:val="single" w:sz="6" w:space="0" w:color="auto"/>
              <w:bottom w:val="single" w:sz="6" w:space="0" w:color="auto"/>
              <w:right w:val="single" w:sz="6" w:space="0" w:color="auto"/>
            </w:tcBorders>
            <w:shd w:val="clear" w:color="auto" w:fill="F2F2F2"/>
            <w:hideMark/>
          </w:tcPr>
          <w:p w14:paraId="2B67F7D5" w14:textId="77777777" w:rsidR="00C82055" w:rsidRPr="001E6D8E" w:rsidRDefault="00C82055" w:rsidP="007E0629">
            <w:pPr>
              <w:spacing w:after="0" w:line="288" w:lineRule="auto"/>
              <w:ind w:left="81"/>
              <w:textAlignment w:val="baseline"/>
              <w:rPr>
                <w:rFonts w:ascii="Times New Roman" w:hAnsi="Times New Roman"/>
                <w:b/>
                <w:bCs/>
                <w:sz w:val="24"/>
                <w:szCs w:val="24"/>
                <w:lang w:eastAsia="en-AU"/>
              </w:rPr>
            </w:pPr>
            <w:r w:rsidRPr="001E6D8E">
              <w:rPr>
                <w:rFonts w:ascii="Calibri" w:hAnsi="Calibri" w:cs="Calibri"/>
                <w:b/>
                <w:bCs/>
                <w:lang w:eastAsia="en-AU"/>
              </w:rPr>
              <w:t>Weighting: 15% </w:t>
            </w:r>
          </w:p>
        </w:tc>
      </w:tr>
      <w:tr w:rsidR="00C82055" w:rsidRPr="005B503C" w14:paraId="42AC8E80"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3DC97F12" w14:textId="77777777" w:rsidR="00C82055" w:rsidRPr="00470357" w:rsidRDefault="00C82055" w:rsidP="007E0629">
            <w:pPr>
              <w:spacing w:after="0" w:line="288" w:lineRule="auto"/>
              <w:ind w:left="127"/>
              <w:textAlignment w:val="baseline"/>
              <w:rPr>
                <w:rFonts w:ascii="Calibri" w:hAnsi="Calibri" w:cs="Calibri"/>
                <w:b/>
                <w:bCs/>
                <w:lang w:eastAsia="en-AU"/>
              </w:rPr>
            </w:pPr>
            <w:r w:rsidRPr="00F0480A">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cPr>
          <w:p w14:paraId="761C9C7E" w14:textId="77777777" w:rsidR="00C82055" w:rsidRPr="005B503C" w:rsidRDefault="00C82055" w:rsidP="007E0629">
            <w:pPr>
              <w:spacing w:after="0" w:line="288" w:lineRule="auto"/>
              <w:ind w:left="136"/>
              <w:textAlignment w:val="baseline"/>
              <w:rPr>
                <w:rFonts w:ascii="Calibri" w:hAnsi="Calibri" w:cs="Calibri"/>
                <w:lang w:eastAsia="en-AU"/>
              </w:rPr>
            </w:pPr>
            <w:r w:rsidRPr="00F51214">
              <w:rPr>
                <w:rFonts w:ascii="Calibri" w:hAnsi="Calibri" w:cs="Calibri"/>
                <w:lang w:eastAsia="en-AU"/>
              </w:rPr>
              <w:t xml:space="preserve">The applicant should identify the occupation/s (including ANZSCO code) the microcredential course is targeting, the current shortage status of the occupation/s and the expected future demand. Applicants should use the </w:t>
            </w:r>
            <w:hyperlink r:id="rId47" w:history="1">
              <w:r w:rsidRPr="0004455C">
                <w:rPr>
                  <w:rStyle w:val="Hyperlink"/>
                  <w:rFonts w:ascii="Calibri" w:hAnsi="Calibri" w:cs="Calibri"/>
                  <w:lang w:eastAsia="en-AU"/>
                </w:rPr>
                <w:t>2023 Skills Priority List</w:t>
              </w:r>
            </w:hyperlink>
            <w:r w:rsidRPr="00F51214">
              <w:rPr>
                <w:rFonts w:ascii="Calibri" w:hAnsi="Calibri" w:cs="Calibri"/>
                <w:lang w:eastAsia="en-AU"/>
              </w:rPr>
              <w:t xml:space="preserve"> to inform responses to this criterion. </w:t>
            </w:r>
          </w:p>
        </w:tc>
      </w:tr>
      <w:tr w:rsidR="00C82055" w:rsidRPr="0098269D" w14:paraId="5D981187"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hideMark/>
          </w:tcPr>
          <w:p w14:paraId="70E3A0BC" w14:textId="77777777" w:rsidR="00C82055" w:rsidRPr="0098269D" w:rsidRDefault="00C82055" w:rsidP="007E0629">
            <w:pPr>
              <w:spacing w:after="0" w:line="288" w:lineRule="auto"/>
              <w:ind w:left="127"/>
              <w:textAlignment w:val="baseline"/>
              <w:rPr>
                <w:rFonts w:ascii="Times New Roman" w:hAnsi="Times New Roman"/>
                <w:b/>
                <w:bCs/>
                <w:sz w:val="24"/>
                <w:szCs w:val="24"/>
                <w:lang w:eastAsia="en-AU"/>
              </w:rPr>
            </w:pPr>
            <w:r w:rsidRPr="0098269D">
              <w:rPr>
                <w:rFonts w:ascii="Calibri" w:hAnsi="Calibri" w:cs="Calibri"/>
                <w:b/>
                <w:bCs/>
                <w:lang w:eastAsia="en-AU"/>
              </w:rPr>
              <w:t>Criterion 1</w:t>
            </w:r>
            <w:r>
              <w:rPr>
                <w:rFonts w:ascii="Calibri" w:hAnsi="Calibri" w:cs="Calibri"/>
                <w:b/>
                <w:bCs/>
                <w:lang w:eastAsia="en-AU"/>
              </w:rPr>
              <w:t>0</w:t>
            </w:r>
            <w:r w:rsidRPr="0098269D">
              <w:rPr>
                <w:rFonts w:ascii="Calibri" w:hAnsi="Calibri" w:cs="Calibri"/>
                <w:b/>
                <w:bCs/>
                <w:lang w:eastAsia="en-AU"/>
              </w:rPr>
              <w:t>: </w:t>
            </w:r>
          </w:p>
        </w:tc>
        <w:tc>
          <w:tcPr>
            <w:tcW w:w="5160" w:type="dxa"/>
            <w:tcBorders>
              <w:top w:val="single" w:sz="6" w:space="0" w:color="auto"/>
              <w:left w:val="single" w:sz="6" w:space="0" w:color="auto"/>
              <w:bottom w:val="single" w:sz="6" w:space="0" w:color="auto"/>
              <w:right w:val="single" w:sz="6" w:space="0" w:color="auto"/>
            </w:tcBorders>
            <w:shd w:val="clear" w:color="auto" w:fill="F2F2F2"/>
            <w:hideMark/>
          </w:tcPr>
          <w:p w14:paraId="679A3D23" w14:textId="77777777" w:rsidR="00C82055" w:rsidRPr="001E6D8E" w:rsidRDefault="00C82055" w:rsidP="007E0629">
            <w:pPr>
              <w:spacing w:after="0" w:line="288" w:lineRule="auto"/>
              <w:ind w:left="136"/>
              <w:textAlignment w:val="baseline"/>
              <w:rPr>
                <w:rFonts w:ascii="Times New Roman" w:hAnsi="Times New Roman"/>
                <w:b/>
                <w:bCs/>
                <w:sz w:val="24"/>
                <w:szCs w:val="24"/>
                <w:lang w:eastAsia="en-AU"/>
              </w:rPr>
            </w:pPr>
            <w:r w:rsidRPr="001E6D8E">
              <w:rPr>
                <w:rFonts w:ascii="Calibri" w:hAnsi="Calibri" w:cs="Calibri"/>
                <w:b/>
                <w:bCs/>
                <w:lang w:eastAsia="en-AU"/>
              </w:rPr>
              <w:t>Identified nationally recognised skills </w:t>
            </w:r>
          </w:p>
        </w:tc>
        <w:tc>
          <w:tcPr>
            <w:tcW w:w="2288" w:type="dxa"/>
            <w:tcBorders>
              <w:top w:val="single" w:sz="6" w:space="0" w:color="auto"/>
              <w:left w:val="single" w:sz="6" w:space="0" w:color="auto"/>
              <w:bottom w:val="single" w:sz="6" w:space="0" w:color="auto"/>
              <w:right w:val="single" w:sz="6" w:space="0" w:color="auto"/>
            </w:tcBorders>
            <w:shd w:val="clear" w:color="auto" w:fill="F2F2F2"/>
            <w:hideMark/>
          </w:tcPr>
          <w:p w14:paraId="232856D6" w14:textId="77777777" w:rsidR="00C82055" w:rsidRPr="001E6D8E" w:rsidRDefault="00C82055" w:rsidP="007E0629">
            <w:pPr>
              <w:spacing w:after="0" w:line="288" w:lineRule="auto"/>
              <w:ind w:left="81"/>
              <w:textAlignment w:val="baseline"/>
              <w:rPr>
                <w:rFonts w:ascii="Times New Roman" w:hAnsi="Times New Roman"/>
                <w:b/>
                <w:bCs/>
                <w:sz w:val="24"/>
                <w:szCs w:val="24"/>
                <w:lang w:eastAsia="en-AU"/>
              </w:rPr>
            </w:pPr>
            <w:r w:rsidRPr="001E6D8E">
              <w:rPr>
                <w:rFonts w:ascii="Calibri" w:hAnsi="Calibri" w:cs="Calibri"/>
                <w:b/>
                <w:bCs/>
                <w:lang w:eastAsia="en-AU"/>
              </w:rPr>
              <w:t>Weighting: 15% </w:t>
            </w:r>
          </w:p>
        </w:tc>
      </w:tr>
      <w:tr w:rsidR="00C82055" w:rsidRPr="00E7363A" w14:paraId="29C0E26D"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2DE55451" w14:textId="77777777" w:rsidR="00C82055" w:rsidRPr="00AC2FB8" w:rsidRDefault="00C82055" w:rsidP="007E0629">
            <w:pPr>
              <w:spacing w:after="0" w:line="288" w:lineRule="auto"/>
              <w:ind w:left="127"/>
              <w:textAlignment w:val="baseline"/>
              <w:rPr>
                <w:rFonts w:ascii="Calibri" w:hAnsi="Calibri" w:cs="Calibri"/>
                <w:lang w:eastAsia="en-AU"/>
              </w:rPr>
            </w:pPr>
            <w:r w:rsidRPr="00F0480A">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cPr>
          <w:p w14:paraId="51E06CF5" w14:textId="77777777" w:rsidR="00C82055" w:rsidRPr="00E7363A" w:rsidRDefault="00C82055" w:rsidP="007E0629">
            <w:pPr>
              <w:spacing w:after="0" w:line="288" w:lineRule="auto"/>
              <w:ind w:left="81"/>
              <w:textAlignment w:val="baseline"/>
              <w:rPr>
                <w:rFonts w:ascii="Calibri" w:hAnsi="Calibri" w:cs="Calibri"/>
                <w:lang w:eastAsia="en-AU"/>
              </w:rPr>
            </w:pPr>
            <w:r w:rsidRPr="001E6D8E">
              <w:rPr>
                <w:rFonts w:ascii="Calibri" w:hAnsi="Calibri" w:cs="Calibri"/>
                <w:lang w:eastAsia="en-AU"/>
              </w:rPr>
              <w:t>The applicant should identify the national</w:t>
            </w:r>
            <w:r>
              <w:rPr>
                <w:rFonts w:ascii="Calibri" w:hAnsi="Calibri" w:cs="Calibri"/>
                <w:lang w:eastAsia="en-AU"/>
              </w:rPr>
              <w:t>ly</w:t>
            </w:r>
            <w:r w:rsidRPr="001E6D8E">
              <w:rPr>
                <w:rFonts w:ascii="Calibri" w:hAnsi="Calibri" w:cs="Calibri"/>
                <w:lang w:eastAsia="en-AU"/>
              </w:rPr>
              <w:t xml:space="preserve"> recognised skills the microcredential course is intending to target and which the learner is expected to acquire from completing course. Applicants are asked to use the Australian Skills Classification to identify the relevant Cluster Family, Skills Cluster and Specialist tasks (where applicable).</w:t>
            </w:r>
          </w:p>
        </w:tc>
      </w:tr>
      <w:tr w:rsidR="00C82055" w:rsidRPr="0098269D" w14:paraId="0518BD51"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67BB26E5" w14:textId="77777777" w:rsidR="00C82055" w:rsidRPr="001E6D8E"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11</w:t>
            </w:r>
          </w:p>
        </w:tc>
        <w:tc>
          <w:tcPr>
            <w:tcW w:w="5160" w:type="dxa"/>
            <w:tcBorders>
              <w:top w:val="single" w:sz="6" w:space="0" w:color="auto"/>
              <w:left w:val="single" w:sz="6" w:space="0" w:color="auto"/>
              <w:bottom w:val="single" w:sz="6" w:space="0" w:color="auto"/>
              <w:right w:val="single" w:sz="6" w:space="0" w:color="auto"/>
            </w:tcBorders>
            <w:shd w:val="clear" w:color="auto" w:fill="F2F2F2"/>
          </w:tcPr>
          <w:p w14:paraId="11CFFAFB" w14:textId="77777777" w:rsidR="00C82055" w:rsidRPr="001E6D8E" w:rsidDel="00E7363A"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Industry Endorsement</w:t>
            </w:r>
          </w:p>
        </w:tc>
        <w:tc>
          <w:tcPr>
            <w:tcW w:w="2288" w:type="dxa"/>
            <w:tcBorders>
              <w:top w:val="single" w:sz="6" w:space="0" w:color="auto"/>
              <w:left w:val="single" w:sz="6" w:space="0" w:color="auto"/>
              <w:bottom w:val="single" w:sz="6" w:space="0" w:color="auto"/>
              <w:right w:val="single" w:sz="6" w:space="0" w:color="auto"/>
            </w:tcBorders>
            <w:shd w:val="clear" w:color="auto" w:fill="F2F2F2"/>
          </w:tcPr>
          <w:p w14:paraId="72DC3636" w14:textId="77777777" w:rsidR="00C82055" w:rsidRPr="001E6D8E"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Weighting: 10%</w:t>
            </w:r>
          </w:p>
        </w:tc>
      </w:tr>
      <w:tr w:rsidR="00C82055" w:rsidRPr="00E7363A" w14:paraId="29E096DF"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21237E1B" w14:textId="77777777" w:rsidR="00C82055" w:rsidRPr="00FA6230"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cPr>
          <w:p w14:paraId="69A995B1" w14:textId="77777777" w:rsidR="00C82055" w:rsidRPr="00E7363A" w:rsidRDefault="00C82055" w:rsidP="007E0629">
            <w:pPr>
              <w:spacing w:after="0" w:line="288" w:lineRule="auto"/>
              <w:ind w:left="81"/>
              <w:textAlignment w:val="baseline"/>
              <w:rPr>
                <w:rFonts w:ascii="Calibri" w:hAnsi="Calibri" w:cs="Calibri"/>
                <w:lang w:eastAsia="en-AU"/>
              </w:rPr>
            </w:pPr>
            <w:r w:rsidRPr="001E6D8E">
              <w:rPr>
                <w:rFonts w:ascii="Calibri" w:hAnsi="Calibri" w:cs="Calibri"/>
                <w:lang w:eastAsia="en-AU"/>
              </w:rPr>
              <w:t>The applicant should identify industry partners it will work with in designing and delivering the microcredentials. If an applicant is successful, letters of support will be sought from industry partners.</w:t>
            </w:r>
          </w:p>
        </w:tc>
      </w:tr>
      <w:tr w:rsidR="00C82055" w:rsidRPr="002F135C" w14:paraId="3D47323F"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2808AE3F" w14:textId="77777777" w:rsidR="00C82055" w:rsidRPr="001E6D8E"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12</w:t>
            </w:r>
          </w:p>
        </w:tc>
        <w:tc>
          <w:tcPr>
            <w:tcW w:w="5160" w:type="dxa"/>
            <w:tcBorders>
              <w:top w:val="single" w:sz="6" w:space="0" w:color="auto"/>
              <w:left w:val="single" w:sz="6" w:space="0" w:color="auto"/>
              <w:bottom w:val="single" w:sz="6" w:space="0" w:color="auto"/>
              <w:right w:val="single" w:sz="6" w:space="0" w:color="auto"/>
            </w:tcBorders>
            <w:shd w:val="clear" w:color="auto" w:fill="F2F2F2"/>
          </w:tcPr>
          <w:p w14:paraId="70117A6E" w14:textId="77777777" w:rsidR="00C82055" w:rsidRPr="001E6D8E" w:rsidDel="00E7363A"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Quality Assurance</w:t>
            </w:r>
          </w:p>
        </w:tc>
        <w:tc>
          <w:tcPr>
            <w:tcW w:w="2288" w:type="dxa"/>
            <w:tcBorders>
              <w:top w:val="single" w:sz="6" w:space="0" w:color="auto"/>
              <w:left w:val="single" w:sz="6" w:space="0" w:color="auto"/>
              <w:bottom w:val="single" w:sz="6" w:space="0" w:color="auto"/>
              <w:right w:val="single" w:sz="6" w:space="0" w:color="auto"/>
            </w:tcBorders>
            <w:shd w:val="clear" w:color="auto" w:fill="F2F2F2"/>
          </w:tcPr>
          <w:p w14:paraId="6992BC1A" w14:textId="77777777" w:rsidR="00C82055" w:rsidRPr="001E6D8E"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Weighting: 15%</w:t>
            </w:r>
          </w:p>
        </w:tc>
      </w:tr>
      <w:tr w:rsidR="00C82055" w:rsidRPr="00E7363A" w14:paraId="19373C0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6F5F7DF0" w14:textId="77777777" w:rsidR="00C82055" w:rsidRPr="00FA6230"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cPr>
          <w:p w14:paraId="3D6F6556" w14:textId="77777777" w:rsidR="00C82055" w:rsidRDefault="00C82055" w:rsidP="007E0629">
            <w:pPr>
              <w:spacing w:after="0" w:line="288" w:lineRule="auto"/>
              <w:ind w:left="79"/>
              <w:textAlignment w:val="baseline"/>
              <w:rPr>
                <w:lang w:eastAsia="en-AU"/>
              </w:rPr>
            </w:pPr>
            <w:r w:rsidRPr="001E6D8E">
              <w:rPr>
                <w:rFonts w:asciiTheme="minorHAnsi" w:hAnsiTheme="minorHAnsi" w:cstheme="minorHAnsi"/>
                <w:lang w:eastAsia="en-AU"/>
              </w:rPr>
              <w:t>The applicant should provide clear evidence of microcredential achievement or learning outcomes. Assessment should attest/satisfactorily demonstrate that a learner will achieve learning outcomes or proficiencies. Issuers of credentials should ensure credentials are associated with information that enables others to easily understand what knowledge, skills and attributes can be expected of a learner who has been issued with a microcredential. Issuers should also ensure relevant information provides evidence of student achievement against learning outcomes</w:t>
            </w:r>
            <w:r>
              <w:rPr>
                <w:rFonts w:asciiTheme="minorHAnsi" w:hAnsiTheme="minorHAnsi" w:cstheme="minorHAnsi"/>
                <w:lang w:eastAsia="en-AU"/>
              </w:rPr>
              <w:t>.</w:t>
            </w:r>
            <w:r w:rsidRPr="001E6D8E">
              <w:rPr>
                <w:rFonts w:asciiTheme="minorHAnsi" w:hAnsiTheme="minorHAnsi" w:cstheme="minorHAnsi"/>
                <w:lang w:eastAsia="en-AU"/>
              </w:rPr>
              <w:t xml:space="preserve"> </w:t>
            </w:r>
          </w:p>
          <w:p w14:paraId="758F6589" w14:textId="77777777" w:rsidR="00C82055" w:rsidRPr="00E7363A" w:rsidRDefault="00C82055" w:rsidP="007E0629">
            <w:pPr>
              <w:spacing w:after="0" w:line="288" w:lineRule="auto"/>
              <w:ind w:left="79"/>
              <w:textAlignment w:val="baseline"/>
              <w:rPr>
                <w:rFonts w:ascii="Calibri" w:hAnsi="Calibri" w:cs="Calibri"/>
                <w:lang w:eastAsia="en-AU"/>
              </w:rPr>
            </w:pPr>
          </w:p>
        </w:tc>
      </w:tr>
      <w:tr w:rsidR="00C82055" w:rsidRPr="001758D7" w14:paraId="71BE3EED"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770754D3" w14:textId="77777777" w:rsidR="00C82055" w:rsidRPr="001E6D8E" w:rsidRDefault="00C82055" w:rsidP="007E0629">
            <w:pPr>
              <w:spacing w:after="0" w:line="288" w:lineRule="auto"/>
              <w:ind w:left="127"/>
              <w:textAlignment w:val="baseline"/>
              <w:rPr>
                <w:rFonts w:ascii="Calibri" w:hAnsi="Calibri" w:cs="Calibri"/>
                <w:b/>
                <w:bCs/>
                <w:lang w:eastAsia="en-AU"/>
              </w:rPr>
            </w:pPr>
            <w:r w:rsidRPr="001E6D8E">
              <w:rPr>
                <w:rFonts w:ascii="Calibri" w:hAnsi="Calibri" w:cs="Calibri"/>
                <w:b/>
                <w:bCs/>
                <w:lang w:eastAsia="en-AU"/>
              </w:rPr>
              <w:lastRenderedPageBreak/>
              <w:t>Criterion 1</w:t>
            </w:r>
            <w:r>
              <w:rPr>
                <w:rFonts w:ascii="Calibri" w:hAnsi="Calibri" w:cs="Calibri"/>
                <w:b/>
                <w:bCs/>
                <w:lang w:eastAsia="en-AU"/>
              </w:rPr>
              <w:t>3</w:t>
            </w:r>
          </w:p>
        </w:tc>
        <w:tc>
          <w:tcPr>
            <w:tcW w:w="5160" w:type="dxa"/>
            <w:tcBorders>
              <w:top w:val="single" w:sz="6" w:space="0" w:color="auto"/>
              <w:left w:val="single" w:sz="6" w:space="0" w:color="auto"/>
              <w:bottom w:val="single" w:sz="6" w:space="0" w:color="auto"/>
              <w:right w:val="single" w:sz="6" w:space="0" w:color="auto"/>
            </w:tcBorders>
            <w:shd w:val="clear" w:color="auto" w:fill="F2F2F2"/>
          </w:tcPr>
          <w:p w14:paraId="6F4E12E4" w14:textId="77777777" w:rsidR="00C82055" w:rsidRPr="001E6D8E" w:rsidDel="00E7363A"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 xml:space="preserve">Value </w:t>
            </w:r>
            <w:r>
              <w:rPr>
                <w:rFonts w:ascii="Calibri" w:hAnsi="Calibri" w:cs="Calibri"/>
                <w:b/>
                <w:bCs/>
                <w:lang w:eastAsia="en-AU"/>
              </w:rPr>
              <w:t xml:space="preserve">to </w:t>
            </w:r>
            <w:r w:rsidRPr="001E6D8E">
              <w:rPr>
                <w:rFonts w:ascii="Calibri" w:hAnsi="Calibri" w:cs="Calibri"/>
                <w:b/>
                <w:bCs/>
                <w:lang w:eastAsia="en-AU"/>
              </w:rPr>
              <w:t>learner</w:t>
            </w:r>
            <w:r>
              <w:rPr>
                <w:rFonts w:ascii="Calibri" w:hAnsi="Calibri" w:cs="Calibri"/>
                <w:b/>
                <w:bCs/>
                <w:lang w:eastAsia="en-AU"/>
              </w:rPr>
              <w:t>s</w:t>
            </w:r>
          </w:p>
        </w:tc>
        <w:tc>
          <w:tcPr>
            <w:tcW w:w="2288" w:type="dxa"/>
            <w:tcBorders>
              <w:top w:val="single" w:sz="6" w:space="0" w:color="auto"/>
              <w:left w:val="single" w:sz="6" w:space="0" w:color="auto"/>
              <w:bottom w:val="single" w:sz="6" w:space="0" w:color="auto"/>
              <w:right w:val="single" w:sz="6" w:space="0" w:color="auto"/>
            </w:tcBorders>
            <w:shd w:val="clear" w:color="auto" w:fill="F2F2F2"/>
          </w:tcPr>
          <w:p w14:paraId="2137B8EE" w14:textId="77777777" w:rsidR="00C82055" w:rsidRPr="001E6D8E" w:rsidRDefault="00C82055" w:rsidP="007E0629">
            <w:pPr>
              <w:spacing w:after="0" w:line="288" w:lineRule="auto"/>
              <w:ind w:left="81"/>
              <w:textAlignment w:val="baseline"/>
              <w:rPr>
                <w:rFonts w:ascii="Calibri" w:hAnsi="Calibri" w:cs="Calibri"/>
                <w:b/>
                <w:bCs/>
                <w:lang w:eastAsia="en-AU"/>
              </w:rPr>
            </w:pPr>
            <w:r w:rsidRPr="001E6D8E">
              <w:rPr>
                <w:rFonts w:ascii="Calibri" w:hAnsi="Calibri" w:cs="Calibri"/>
                <w:b/>
                <w:bCs/>
                <w:lang w:eastAsia="en-AU"/>
              </w:rPr>
              <w:t>Weighting: 1</w:t>
            </w:r>
            <w:r>
              <w:rPr>
                <w:rFonts w:ascii="Calibri" w:hAnsi="Calibri" w:cs="Calibri"/>
                <w:b/>
                <w:bCs/>
                <w:lang w:eastAsia="en-AU"/>
              </w:rPr>
              <w:t>5</w:t>
            </w:r>
            <w:r w:rsidRPr="001E6D8E">
              <w:rPr>
                <w:rFonts w:ascii="Calibri" w:hAnsi="Calibri" w:cs="Calibri"/>
                <w:b/>
                <w:bCs/>
                <w:lang w:eastAsia="en-AU"/>
              </w:rPr>
              <w:t>%</w:t>
            </w:r>
          </w:p>
        </w:tc>
      </w:tr>
      <w:tr w:rsidR="00C82055" w:rsidRPr="00E7363A" w14:paraId="69A3215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2A80FA58" w14:textId="77777777" w:rsidR="00C82055" w:rsidRPr="00FA6230"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cPr>
          <w:p w14:paraId="3110B958" w14:textId="77777777" w:rsidR="00C82055" w:rsidRPr="00E7363A" w:rsidRDefault="00C82055" w:rsidP="007E0629">
            <w:pPr>
              <w:spacing w:after="0" w:line="288" w:lineRule="auto"/>
              <w:ind w:left="81"/>
              <w:textAlignment w:val="baseline"/>
              <w:rPr>
                <w:rFonts w:ascii="Calibri" w:hAnsi="Calibri" w:cs="Calibri"/>
                <w:lang w:eastAsia="en-AU"/>
              </w:rPr>
            </w:pPr>
            <w:r>
              <w:rPr>
                <w:rFonts w:ascii="Calibri" w:hAnsi="Calibri" w:cs="Calibri"/>
                <w:lang w:eastAsia="en-AU"/>
              </w:rPr>
              <w:t>The applicant should describe the value that will be gained by students who will complete this microcredential course.</w:t>
            </w:r>
          </w:p>
        </w:tc>
      </w:tr>
      <w:tr w:rsidR="00C82055" w:rsidRPr="00F0480A" w14:paraId="09553EAF"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cPr>
          <w:p w14:paraId="3243AFB3" w14:textId="77777777" w:rsidR="00C82055" w:rsidRPr="00F0480A" w:rsidRDefault="00C82055" w:rsidP="007E0629">
            <w:pPr>
              <w:spacing w:after="0" w:line="288" w:lineRule="auto"/>
              <w:ind w:left="127"/>
              <w:textAlignment w:val="baseline"/>
              <w:rPr>
                <w:rFonts w:ascii="Calibri" w:hAnsi="Calibri" w:cs="Calibri"/>
                <w:b/>
                <w:bCs/>
                <w:lang w:eastAsia="en-AU"/>
              </w:rPr>
            </w:pPr>
            <w:r w:rsidRPr="00F0480A">
              <w:rPr>
                <w:rFonts w:ascii="Calibri" w:hAnsi="Calibri" w:cs="Calibri"/>
                <w:b/>
                <w:bCs/>
                <w:lang w:eastAsia="en-AU"/>
              </w:rPr>
              <w:t>Criterion 1</w:t>
            </w:r>
            <w:r>
              <w:rPr>
                <w:rFonts w:ascii="Calibri" w:hAnsi="Calibri" w:cs="Calibri"/>
                <w:b/>
                <w:bCs/>
                <w:lang w:eastAsia="en-AU"/>
              </w:rPr>
              <w:t>4</w:t>
            </w:r>
          </w:p>
        </w:tc>
        <w:tc>
          <w:tcPr>
            <w:tcW w:w="5160" w:type="dxa"/>
            <w:tcBorders>
              <w:top w:val="single" w:sz="6" w:space="0" w:color="auto"/>
              <w:left w:val="single" w:sz="6" w:space="0" w:color="auto"/>
              <w:bottom w:val="single" w:sz="6" w:space="0" w:color="auto"/>
              <w:right w:val="single" w:sz="6" w:space="0" w:color="auto"/>
            </w:tcBorders>
            <w:shd w:val="clear" w:color="auto" w:fill="F2F2F2"/>
          </w:tcPr>
          <w:p w14:paraId="69B8215E" w14:textId="77777777" w:rsidR="00C82055" w:rsidRPr="00533970" w:rsidDel="00E7363A" w:rsidRDefault="00C82055" w:rsidP="007E0629">
            <w:pPr>
              <w:spacing w:after="0" w:line="288" w:lineRule="auto"/>
              <w:ind w:left="136"/>
              <w:textAlignment w:val="baseline"/>
              <w:rPr>
                <w:rFonts w:ascii="Calibri" w:hAnsi="Calibri" w:cs="Calibri"/>
                <w:b/>
                <w:bCs/>
                <w:lang w:eastAsia="en-AU"/>
              </w:rPr>
            </w:pPr>
            <w:r w:rsidRPr="001E6D8E">
              <w:rPr>
                <w:rFonts w:ascii="Calibri" w:hAnsi="Calibri" w:cs="Calibri"/>
                <w:b/>
                <w:bCs/>
                <w:lang w:eastAsia="en-AU"/>
              </w:rPr>
              <w:t>Value to industry and employers</w:t>
            </w:r>
            <w:r w:rsidRPr="00533970">
              <w:rPr>
                <w:rFonts w:ascii="Calibri" w:hAnsi="Calibri" w:cs="Calibri"/>
                <w:b/>
                <w:bCs/>
                <w:lang w:eastAsia="en-AU"/>
              </w:rPr>
              <w:t xml:space="preserve"> </w:t>
            </w:r>
          </w:p>
        </w:tc>
        <w:tc>
          <w:tcPr>
            <w:tcW w:w="2288" w:type="dxa"/>
            <w:tcBorders>
              <w:top w:val="single" w:sz="6" w:space="0" w:color="auto"/>
              <w:left w:val="single" w:sz="6" w:space="0" w:color="auto"/>
              <w:bottom w:val="single" w:sz="6" w:space="0" w:color="auto"/>
              <w:right w:val="single" w:sz="6" w:space="0" w:color="auto"/>
            </w:tcBorders>
            <w:shd w:val="clear" w:color="auto" w:fill="F2F2F2"/>
          </w:tcPr>
          <w:p w14:paraId="57E50DF4" w14:textId="77777777" w:rsidR="00C82055" w:rsidRPr="00F0480A" w:rsidRDefault="00C82055" w:rsidP="007E0629">
            <w:pPr>
              <w:spacing w:after="0" w:line="288" w:lineRule="auto"/>
              <w:ind w:left="81"/>
              <w:textAlignment w:val="baseline"/>
              <w:rPr>
                <w:rFonts w:ascii="Calibri" w:hAnsi="Calibri" w:cs="Calibri"/>
                <w:b/>
                <w:bCs/>
                <w:lang w:eastAsia="en-AU"/>
              </w:rPr>
            </w:pPr>
            <w:r w:rsidRPr="00F0480A">
              <w:rPr>
                <w:rFonts w:ascii="Calibri" w:hAnsi="Calibri" w:cs="Calibri"/>
                <w:b/>
                <w:bCs/>
                <w:lang w:eastAsia="en-AU"/>
              </w:rPr>
              <w:t>Weighting: 10%</w:t>
            </w:r>
          </w:p>
        </w:tc>
      </w:tr>
      <w:tr w:rsidR="00C82055" w:rsidRPr="005B503C" w14:paraId="3825BE9C"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26526869" w14:textId="77777777" w:rsidR="00C82055" w:rsidRPr="001E6D8E" w:rsidRDefault="00C82055" w:rsidP="007E0629">
            <w:pPr>
              <w:spacing w:after="0" w:line="288" w:lineRule="auto"/>
              <w:ind w:left="127"/>
              <w:textAlignment w:val="baseline"/>
              <w:rPr>
                <w:rFonts w:ascii="Times New Roman" w:hAnsi="Times New Roman"/>
                <w:sz w:val="24"/>
                <w:szCs w:val="24"/>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hemeFill="background1" w:themeFillShade="F2"/>
            <w:hideMark/>
          </w:tcPr>
          <w:p w14:paraId="427C5DC2" w14:textId="77777777" w:rsidR="00C82055" w:rsidRPr="00FF60E7" w:rsidRDefault="00C82055" w:rsidP="007E0629">
            <w:pPr>
              <w:ind w:left="79"/>
              <w:rPr>
                <w:rFonts w:ascii="Times New Roman" w:hAnsi="Times New Roman"/>
                <w:sz w:val="24"/>
                <w:szCs w:val="24"/>
                <w:lang w:eastAsia="en-AU"/>
              </w:rPr>
            </w:pPr>
            <w:r>
              <w:rPr>
                <w:rFonts w:ascii="Calibri" w:hAnsi="Calibri" w:cs="Calibri"/>
                <w:lang w:eastAsia="en-AU"/>
              </w:rPr>
              <w:t xml:space="preserve">The applicant </w:t>
            </w:r>
            <w:r w:rsidRPr="005B503C">
              <w:rPr>
                <w:rFonts w:ascii="Calibri" w:hAnsi="Calibri" w:cs="Calibri"/>
                <w:lang w:eastAsia="en-AU"/>
              </w:rPr>
              <w:t xml:space="preserve">must </w:t>
            </w:r>
            <w:r>
              <w:rPr>
                <w:rFonts w:ascii="Calibri" w:hAnsi="Calibri" w:cs="Calibri"/>
                <w:lang w:eastAsia="en-AU"/>
              </w:rPr>
              <w:t xml:space="preserve">clearly demonstrate the value of the microcredential course for industry and employers that need the </w:t>
            </w:r>
            <w:r w:rsidRPr="005B503C">
              <w:rPr>
                <w:rFonts w:ascii="Calibri" w:hAnsi="Calibri" w:cs="Calibri"/>
                <w:lang w:eastAsia="en-AU"/>
              </w:rPr>
              <w:t>occupation</w:t>
            </w:r>
            <w:r>
              <w:rPr>
                <w:rFonts w:ascii="Calibri" w:hAnsi="Calibri" w:cs="Calibri"/>
                <w:lang w:eastAsia="en-AU"/>
              </w:rPr>
              <w:t>/s</w:t>
            </w:r>
            <w:r w:rsidRPr="005B503C">
              <w:rPr>
                <w:rFonts w:ascii="Calibri" w:hAnsi="Calibri" w:cs="Calibri"/>
                <w:lang w:eastAsia="en-AU"/>
              </w:rPr>
              <w:t xml:space="preserve"> </w:t>
            </w:r>
            <w:r>
              <w:rPr>
                <w:rFonts w:ascii="Calibri" w:hAnsi="Calibri" w:cs="Calibri"/>
                <w:lang w:eastAsia="en-AU"/>
              </w:rPr>
              <w:t>the applicant is targeting (in shortage and future demand within the Skills Priority List 2023).</w:t>
            </w:r>
          </w:p>
        </w:tc>
      </w:tr>
      <w:tr w:rsidR="00C82055" w:rsidRPr="00E153C1" w14:paraId="43993E95"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1B0E2610" w14:textId="77777777" w:rsidR="00C82055"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15:</w:t>
            </w:r>
          </w:p>
        </w:tc>
        <w:tc>
          <w:tcPr>
            <w:tcW w:w="5160"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08D700EB" w14:textId="77777777" w:rsidR="00C82055" w:rsidRPr="00290966"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b/>
                <w:bCs/>
                <w:lang w:eastAsia="en-AU"/>
              </w:rPr>
              <w:t>Capacity to evaluate</w:t>
            </w:r>
          </w:p>
        </w:tc>
        <w:tc>
          <w:tcPr>
            <w:tcW w:w="2288"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3B4AE753" w14:textId="77777777" w:rsidR="00C82055" w:rsidRPr="008D5AA1" w:rsidRDefault="00C82055" w:rsidP="007E0629">
            <w:pPr>
              <w:spacing w:after="0" w:line="288" w:lineRule="auto"/>
              <w:ind w:left="81"/>
              <w:textAlignment w:val="baseline"/>
              <w:rPr>
                <w:rFonts w:ascii="Calibri" w:hAnsi="Calibri" w:cs="Calibri"/>
                <w:b/>
                <w:bCs/>
                <w:lang w:eastAsia="en-AU"/>
              </w:rPr>
            </w:pPr>
            <w:r w:rsidRPr="001E6D8E">
              <w:rPr>
                <w:rFonts w:ascii="Calibri" w:hAnsi="Calibri" w:cs="Calibri"/>
                <w:b/>
                <w:bCs/>
                <w:lang w:eastAsia="en-AU"/>
              </w:rPr>
              <w:t>Weighting: 10%</w:t>
            </w:r>
            <w:r w:rsidRPr="005B503C">
              <w:rPr>
                <w:rFonts w:ascii="Calibri" w:hAnsi="Calibri" w:cs="Calibri"/>
                <w:lang w:eastAsia="en-AU"/>
              </w:rPr>
              <w:t> </w:t>
            </w:r>
          </w:p>
        </w:tc>
      </w:tr>
      <w:tr w:rsidR="00C82055" w:rsidRPr="00E153C1" w14:paraId="1513CE85"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6902B564"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27F5A04F" w14:textId="77777777" w:rsidR="00C82055" w:rsidRPr="008D5AA1" w:rsidRDefault="00C82055" w:rsidP="007E0629">
            <w:pPr>
              <w:spacing w:after="0" w:line="288" w:lineRule="auto"/>
              <w:ind w:left="127"/>
              <w:textAlignment w:val="baseline"/>
              <w:rPr>
                <w:rFonts w:ascii="Calibri" w:hAnsi="Calibri" w:cs="Calibri"/>
                <w:b/>
                <w:bCs/>
                <w:lang w:eastAsia="en-AU"/>
              </w:rPr>
            </w:pPr>
            <w:r>
              <w:rPr>
                <w:rFonts w:ascii="Calibri" w:hAnsi="Calibri" w:cs="Calibri"/>
                <w:lang w:eastAsia="en-AU"/>
              </w:rPr>
              <w:t xml:space="preserve">The applicant must describe its plans and capacity to evaluate the success, benefits and learnings of delivering the microcredential course including, but not limited to, how it will collect data to evaluate and analyse. </w:t>
            </w:r>
          </w:p>
        </w:tc>
      </w:tr>
      <w:tr w:rsidR="00C82055" w:rsidRPr="00E153C1" w14:paraId="61B25E66"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33E6734C" w14:textId="77777777" w:rsidR="00C82055" w:rsidRPr="00470357" w:rsidRDefault="00C82055" w:rsidP="007E0629">
            <w:pPr>
              <w:spacing w:after="0" w:line="288" w:lineRule="auto"/>
              <w:ind w:left="127"/>
              <w:textAlignment w:val="baseline"/>
              <w:rPr>
                <w:rFonts w:ascii="Calibri" w:hAnsi="Calibri" w:cs="Calibri"/>
                <w:b/>
                <w:bCs/>
                <w:lang w:eastAsia="en-AU"/>
              </w:rPr>
            </w:pPr>
            <w:r>
              <w:rPr>
                <w:rFonts w:ascii="Calibri" w:hAnsi="Calibri" w:cs="Calibri"/>
                <w:b/>
                <w:bCs/>
                <w:lang w:eastAsia="en-AU"/>
              </w:rPr>
              <w:t>Criterion 16:</w:t>
            </w:r>
          </w:p>
        </w:tc>
        <w:tc>
          <w:tcPr>
            <w:tcW w:w="5160"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2AE2002E" w14:textId="77777777" w:rsidR="00C82055" w:rsidRPr="001E6D8E" w:rsidRDefault="00C82055" w:rsidP="007E0629">
            <w:pPr>
              <w:spacing w:after="0" w:line="288" w:lineRule="auto"/>
              <w:ind w:left="127"/>
              <w:textAlignment w:val="baseline"/>
              <w:rPr>
                <w:rFonts w:ascii="Calibri" w:hAnsi="Calibri" w:cs="Calibri"/>
                <w:b/>
                <w:bCs/>
                <w:lang w:eastAsia="en-AU"/>
              </w:rPr>
            </w:pPr>
            <w:r w:rsidRPr="001E6D8E">
              <w:rPr>
                <w:rFonts w:ascii="Calibri" w:hAnsi="Calibri" w:cs="Calibri"/>
                <w:b/>
                <w:bCs/>
                <w:lang w:eastAsia="en-AU"/>
              </w:rPr>
              <w:t>Expenditure</w:t>
            </w:r>
          </w:p>
        </w:tc>
        <w:tc>
          <w:tcPr>
            <w:tcW w:w="2288"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3B2DA8D2" w14:textId="77777777" w:rsidR="00C82055" w:rsidRPr="00312739" w:rsidRDefault="00C82055" w:rsidP="007E0629">
            <w:pPr>
              <w:spacing w:after="0" w:line="288" w:lineRule="auto"/>
              <w:ind w:left="127"/>
              <w:textAlignment w:val="baseline"/>
              <w:rPr>
                <w:rFonts w:ascii="Calibri" w:hAnsi="Calibri" w:cs="Calibri"/>
                <w:b/>
                <w:bCs/>
                <w:lang w:eastAsia="en-AU"/>
              </w:rPr>
            </w:pPr>
            <w:r w:rsidRPr="001E6D8E">
              <w:rPr>
                <w:rFonts w:ascii="Calibri" w:hAnsi="Calibri" w:cs="Calibri"/>
                <w:b/>
                <w:bCs/>
                <w:lang w:eastAsia="en-AU"/>
              </w:rPr>
              <w:t>Weighting: 10%</w:t>
            </w:r>
            <w:r w:rsidRPr="00312739">
              <w:rPr>
                <w:rFonts w:ascii="Calibri" w:hAnsi="Calibri" w:cs="Calibri"/>
                <w:b/>
                <w:bCs/>
                <w:lang w:eastAsia="en-AU"/>
              </w:rPr>
              <w:t> </w:t>
            </w:r>
          </w:p>
        </w:tc>
      </w:tr>
      <w:tr w:rsidR="00C82055" w:rsidRPr="005B503C" w14:paraId="2643A1CE" w14:textId="77777777" w:rsidTr="007E0629">
        <w:trPr>
          <w:trHeight w:val="300"/>
        </w:trPr>
        <w:tc>
          <w:tcPr>
            <w:tcW w:w="1552" w:type="dxa"/>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12DC4E4B" w14:textId="77777777" w:rsidR="00C82055" w:rsidRPr="001E6D8E" w:rsidRDefault="00C82055" w:rsidP="007E0629">
            <w:pPr>
              <w:spacing w:after="0" w:line="288" w:lineRule="auto"/>
              <w:ind w:left="127"/>
              <w:textAlignment w:val="baseline"/>
              <w:rPr>
                <w:rFonts w:ascii="Calibri" w:hAnsi="Calibri" w:cs="Calibri"/>
                <w:lang w:eastAsia="en-AU"/>
              </w:rPr>
            </w:pPr>
            <w:r w:rsidRPr="001E6D8E">
              <w:rPr>
                <w:rFonts w:ascii="Calibri" w:hAnsi="Calibri" w:cs="Calibri"/>
                <w:lang w:eastAsia="en-AU"/>
              </w:rPr>
              <w:t>Explanatory notes </w:t>
            </w:r>
          </w:p>
        </w:tc>
        <w:tc>
          <w:tcPr>
            <w:tcW w:w="7448" w:type="dxa"/>
            <w:gridSpan w:val="2"/>
            <w:tcBorders>
              <w:top w:val="single" w:sz="6" w:space="0" w:color="auto"/>
              <w:left w:val="single" w:sz="6" w:space="0" w:color="auto"/>
              <w:bottom w:val="single" w:sz="6" w:space="0" w:color="auto"/>
              <w:right w:val="single" w:sz="6" w:space="0" w:color="auto"/>
            </w:tcBorders>
            <w:shd w:val="clear" w:color="auto" w:fill="F2F2F2" w:themeFill="background1" w:themeFillShade="F2"/>
          </w:tcPr>
          <w:p w14:paraId="28B4418E" w14:textId="77777777" w:rsidR="00C82055" w:rsidRPr="005B503C" w:rsidRDefault="00C82055" w:rsidP="007E0629">
            <w:pPr>
              <w:spacing w:after="0" w:line="288" w:lineRule="auto"/>
              <w:ind w:left="136"/>
              <w:textAlignment w:val="baseline"/>
              <w:rPr>
                <w:rFonts w:ascii="Calibri" w:hAnsi="Calibri" w:cs="Calibri"/>
                <w:lang w:eastAsia="en-AU"/>
              </w:rPr>
            </w:pPr>
            <w:r>
              <w:rPr>
                <w:rFonts w:ascii="Calibri" w:hAnsi="Calibri" w:cs="Calibri"/>
                <w:lang w:eastAsia="en-AU"/>
              </w:rPr>
              <w:t>Describe how your institution will expend the grant.</w:t>
            </w:r>
          </w:p>
        </w:tc>
      </w:tr>
    </w:tbl>
    <w:p w14:paraId="0BA31EAD" w14:textId="77777777" w:rsidR="00C82055" w:rsidRPr="007A04EF" w:rsidRDefault="00C82055" w:rsidP="00C82055">
      <w:r w:rsidRPr="001E6D8E">
        <w:t> </w:t>
      </w:r>
    </w:p>
    <w:p w14:paraId="0BDC873A" w14:textId="77777777" w:rsidR="00C82055" w:rsidRPr="007C1DA0" w:rsidRDefault="00C82055" w:rsidP="00C82055">
      <w:pPr>
        <w:pStyle w:val="Heading2"/>
      </w:pPr>
      <w:bookmarkStart w:id="69" w:name="_Toc153809181"/>
      <w:r w:rsidRPr="007C1DA0">
        <w:t>How to apply</w:t>
      </w:r>
      <w:bookmarkEnd w:id="69"/>
    </w:p>
    <w:p w14:paraId="263C6E46" w14:textId="77777777" w:rsidR="00C82055" w:rsidRDefault="00C82055" w:rsidP="00C82055">
      <w:r>
        <w:t>Before applying, applicants</w:t>
      </w:r>
      <w:r w:rsidRPr="00B72EE8">
        <w:t xml:space="preserve"> </w:t>
      </w:r>
      <w:r>
        <w:t>must</w:t>
      </w:r>
      <w:r w:rsidRPr="00B72EE8">
        <w:t xml:space="preserve"> read</w:t>
      </w:r>
      <w:r>
        <w:t xml:space="preserve"> and understand</w:t>
      </w:r>
      <w:r w:rsidRPr="00B72EE8">
        <w:t xml:space="preserve"> these guidelines, </w:t>
      </w:r>
      <w:r w:rsidRPr="0028767B">
        <w:t xml:space="preserve">the </w:t>
      </w:r>
      <w:r>
        <w:t xml:space="preserve">eligibility list (Appendix A), sample </w:t>
      </w:r>
      <w:r w:rsidRPr="0028767B">
        <w:t xml:space="preserve">application form </w:t>
      </w:r>
      <w:r>
        <w:t xml:space="preserve">(Appendix B) </w:t>
      </w:r>
      <w:r w:rsidRPr="00B72EE8">
        <w:t xml:space="preserve">and the </w:t>
      </w:r>
      <w:r>
        <w:t>draft</w:t>
      </w:r>
      <w:r w:rsidRPr="0028767B">
        <w:t xml:space="preserve"> </w:t>
      </w:r>
      <w:r>
        <w:t>Conditions of Grant (Appendix C)</w:t>
      </w:r>
      <w:r w:rsidRPr="00122BE1">
        <w:t xml:space="preserve">. </w:t>
      </w:r>
    </w:p>
    <w:p w14:paraId="775F41BA" w14:textId="77777777" w:rsidR="00C82055" w:rsidRDefault="00C82055" w:rsidP="00C82055">
      <w:r>
        <w:t>To apply applicants must:</w:t>
      </w:r>
    </w:p>
    <w:p w14:paraId="1C6975A8" w14:textId="77777777" w:rsidR="00C82055" w:rsidRDefault="00C82055" w:rsidP="00C82055">
      <w:pPr>
        <w:pStyle w:val="ListBullet"/>
        <w:numPr>
          <w:ilvl w:val="0"/>
          <w:numId w:val="25"/>
        </w:numPr>
        <w:ind w:left="709"/>
      </w:pPr>
      <w:r>
        <w:t xml:space="preserve">first notify intention to apply by </w:t>
      </w:r>
      <w:r w:rsidRPr="003D5E39">
        <w:t>11.59 pm (AEDT) 1</w:t>
      </w:r>
      <w:r>
        <w:t>2 Febru</w:t>
      </w:r>
      <w:r w:rsidRPr="003D5E39">
        <w:t>ary 2024</w:t>
      </w:r>
      <w:r>
        <w:t xml:space="preserve"> via Qualtrics </w:t>
      </w:r>
      <w:hyperlink r:id="rId48" w:history="1">
        <w:r w:rsidRPr="00B676A6">
          <w:rPr>
            <w:rStyle w:val="Hyperlink"/>
          </w:rPr>
          <w:t>Intention to apply</w:t>
        </w:r>
      </w:hyperlink>
    </w:p>
    <w:p w14:paraId="14D375E4" w14:textId="77777777" w:rsidR="00C82055" w:rsidRDefault="00C82055" w:rsidP="00C82055">
      <w:pPr>
        <w:pStyle w:val="ListBullet"/>
        <w:numPr>
          <w:ilvl w:val="0"/>
          <w:numId w:val="25"/>
        </w:numPr>
        <w:ind w:left="709"/>
      </w:pPr>
      <w:r>
        <w:t>complete the Qualtrics application form (a separate form is required for each microcredential course and for where you are to seek to obtain a license or it is designed independent of the Round 1)</w:t>
      </w:r>
    </w:p>
    <w:p w14:paraId="0F5E66BA" w14:textId="77777777" w:rsidR="00C82055" w:rsidRDefault="008F0BD0" w:rsidP="00C82055">
      <w:pPr>
        <w:pStyle w:val="ListBullet"/>
        <w:numPr>
          <w:ilvl w:val="2"/>
          <w:numId w:val="25"/>
        </w:numPr>
      </w:pPr>
      <w:hyperlink r:id="rId49" w:history="1">
        <w:r w:rsidR="00C82055" w:rsidRPr="006675F8">
          <w:rPr>
            <w:rStyle w:val="Hyperlink"/>
          </w:rPr>
          <w:t>Microcredentials Pilot in Higher Education – Application for Round 2 Stage 2</w:t>
        </w:r>
      </w:hyperlink>
      <w:r w:rsidR="00C82055">
        <w:t xml:space="preserve"> (licensing of teaching materials from a Round 1 provider)</w:t>
      </w:r>
    </w:p>
    <w:p w14:paraId="33979835" w14:textId="77777777" w:rsidR="00C82055" w:rsidRPr="00670D60" w:rsidRDefault="008F0BD0" w:rsidP="00C82055">
      <w:pPr>
        <w:pStyle w:val="ListBullet"/>
        <w:numPr>
          <w:ilvl w:val="2"/>
          <w:numId w:val="25"/>
        </w:numPr>
      </w:pPr>
      <w:hyperlink r:id="rId50" w:history="1">
        <w:r w:rsidR="00C82055" w:rsidRPr="00AE2666">
          <w:rPr>
            <w:rStyle w:val="Hyperlink"/>
          </w:rPr>
          <w:t>Microcredentials Pilot in Higher Education – Application for Round 2 Stage 3</w:t>
        </w:r>
      </w:hyperlink>
      <w:r w:rsidR="00C82055">
        <w:t xml:space="preserve"> (course independently designed)</w:t>
      </w:r>
    </w:p>
    <w:p w14:paraId="59B6EA4A" w14:textId="77777777" w:rsidR="00C82055" w:rsidRDefault="00C82055" w:rsidP="00C82055">
      <w:pPr>
        <w:pStyle w:val="ListBullet"/>
        <w:numPr>
          <w:ilvl w:val="0"/>
          <w:numId w:val="25"/>
        </w:numPr>
        <w:ind w:left="709"/>
      </w:pPr>
      <w:r>
        <w:t>provide all the information requested</w:t>
      </w:r>
    </w:p>
    <w:p w14:paraId="59470C32" w14:textId="77777777" w:rsidR="00C82055" w:rsidRDefault="00C82055" w:rsidP="00C82055">
      <w:pPr>
        <w:pStyle w:val="ListBullet"/>
        <w:numPr>
          <w:ilvl w:val="0"/>
          <w:numId w:val="25"/>
        </w:numPr>
        <w:ind w:left="709"/>
      </w:pPr>
      <w:r>
        <w:t>address all eligibility criteria and assessment criteria</w:t>
      </w:r>
    </w:p>
    <w:p w14:paraId="15ABC8E9" w14:textId="77777777" w:rsidR="00C82055" w:rsidRDefault="00C82055" w:rsidP="00C82055">
      <w:pPr>
        <w:pStyle w:val="ListBullet"/>
        <w:numPr>
          <w:ilvl w:val="0"/>
          <w:numId w:val="25"/>
        </w:numPr>
        <w:ind w:left="709"/>
      </w:pPr>
      <w:r>
        <w:t>include all necessary supporting documents as attachments</w:t>
      </w:r>
    </w:p>
    <w:p w14:paraId="7A4757F3" w14:textId="77777777" w:rsidR="00C82055" w:rsidRPr="00B72EE8" w:rsidRDefault="00C82055" w:rsidP="00C82055">
      <w:pPr>
        <w:pStyle w:val="ListBullet"/>
        <w:numPr>
          <w:ilvl w:val="0"/>
          <w:numId w:val="25"/>
        </w:numPr>
        <w:ind w:left="709"/>
      </w:pPr>
      <w:r w:rsidRPr="003A7117">
        <w:t xml:space="preserve">submit </w:t>
      </w:r>
      <w:r>
        <w:t>the</w:t>
      </w:r>
      <w:r w:rsidRPr="003A7117">
        <w:t xml:space="preserve"> application/s </w:t>
      </w:r>
      <w:r>
        <w:t xml:space="preserve">via Qualtrics </w:t>
      </w:r>
      <w:r w:rsidRPr="003A7117">
        <w:t xml:space="preserve">by </w:t>
      </w:r>
      <w:r>
        <w:t>11:59 pm (AEDT) on 1 March 2024</w:t>
      </w:r>
      <w:r w:rsidRPr="003A7117">
        <w:t>.</w:t>
      </w:r>
    </w:p>
    <w:p w14:paraId="1E060628" w14:textId="77777777" w:rsidR="00C82055" w:rsidRDefault="00C82055" w:rsidP="00C82055">
      <w:pPr>
        <w:spacing w:before="160"/>
      </w:pPr>
      <w:r>
        <w:t>Applicants</w:t>
      </w:r>
      <w:r w:rsidRPr="00B72EE8">
        <w:t xml:space="preserve"> are</w:t>
      </w:r>
      <w:r>
        <w:t xml:space="preserve"> responsible for ensuring that an</w:t>
      </w:r>
      <w:r w:rsidRPr="00B72EE8">
        <w:t xml:space="preserve"> application is complete and accurate. Giving false or misleading information</w:t>
      </w:r>
      <w:r>
        <w:t xml:space="preserve"> is a serious offence under the</w:t>
      </w:r>
      <w:r>
        <w:rPr>
          <w:rStyle w:val="Hyperlink"/>
          <w:i/>
        </w:rPr>
        <w:t xml:space="preserve"> </w:t>
      </w:r>
      <w:hyperlink r:id="rId51" w:history="1">
        <w:r w:rsidRPr="0008479B">
          <w:rPr>
            <w:rStyle w:val="Hyperlink"/>
            <w:i/>
          </w:rPr>
          <w:t>Criminal Code 1995</w:t>
        </w:r>
      </w:hyperlink>
      <w:r>
        <w:t xml:space="preserve"> and the Department will investigate any false or misleading information and may exclude</w:t>
      </w:r>
      <w:r w:rsidRPr="00B72EE8">
        <w:t xml:space="preserve"> </w:t>
      </w:r>
      <w:r>
        <w:t>an</w:t>
      </w:r>
      <w:r w:rsidRPr="00B72EE8">
        <w:t xml:space="preserve"> application from </w:t>
      </w:r>
      <w:r>
        <w:t xml:space="preserve">further </w:t>
      </w:r>
      <w:r w:rsidRPr="00B72EE8">
        <w:t>consideration.</w:t>
      </w:r>
    </w:p>
    <w:p w14:paraId="6826F030" w14:textId="77777777" w:rsidR="00C82055" w:rsidRPr="00B72EE8" w:rsidRDefault="00C82055" w:rsidP="00C82055">
      <w:r>
        <w:t xml:space="preserve">If an applicant finds an error in an application after submitting it, the applicant should contact the Department immediately at </w:t>
      </w:r>
      <w:hyperlink r:id="rId52" w:history="1">
        <w:r w:rsidRPr="006B79B5">
          <w:rPr>
            <w:rStyle w:val="Hyperlink"/>
          </w:rPr>
          <w:t>HEmicrocredentials@education.gov.au</w:t>
        </w:r>
      </w:hyperlink>
      <w:r>
        <w:t>. The Department</w:t>
      </w:r>
      <w:r w:rsidRPr="00780114">
        <w:t xml:space="preserve"> </w:t>
      </w:r>
      <w:r w:rsidRPr="00103A95">
        <w:t>do</w:t>
      </w:r>
      <w:r>
        <w:t>es</w:t>
      </w:r>
      <w:r w:rsidRPr="00103A95">
        <w:t xml:space="preserve"> not have to accept any additional information, nor requests</w:t>
      </w:r>
      <w:r>
        <w:t xml:space="preserve"> from an applicant </w:t>
      </w:r>
      <w:r w:rsidRPr="00B72EE8">
        <w:t xml:space="preserve">to </w:t>
      </w:r>
      <w:r>
        <w:t>correct</w:t>
      </w:r>
      <w:r w:rsidRPr="00B72EE8">
        <w:t xml:space="preserve"> </w:t>
      </w:r>
      <w:r>
        <w:t>an application</w:t>
      </w:r>
      <w:r w:rsidRPr="00B72EE8">
        <w:t xml:space="preserve"> after the closing time.</w:t>
      </w:r>
    </w:p>
    <w:p w14:paraId="38D96277" w14:textId="77777777" w:rsidR="00C82055" w:rsidRPr="00780114" w:rsidRDefault="00C82055" w:rsidP="00C82055">
      <w:r>
        <w:lastRenderedPageBreak/>
        <w:t>Applicants</w:t>
      </w:r>
      <w:r w:rsidRPr="00780114">
        <w:t xml:space="preserve"> cannot change </w:t>
      </w:r>
      <w:r>
        <w:t>an</w:t>
      </w:r>
      <w:r w:rsidRPr="00780114">
        <w:t xml:space="preserve"> application after the closing date and time. </w:t>
      </w:r>
    </w:p>
    <w:p w14:paraId="06A340D5" w14:textId="77777777" w:rsidR="00C82055" w:rsidRDefault="00C82055" w:rsidP="00C82055">
      <w:r>
        <w:t xml:space="preserve">If the Department finds an error or information that is missing, the Department may ask for clarification or additional information from the applicant that will not change the nature of the application. However, the Department can refuse to accept any additional information from the applicant that would change the submission after the application closing time. </w:t>
      </w:r>
    </w:p>
    <w:p w14:paraId="3FFAD770" w14:textId="77777777" w:rsidR="00C82055" w:rsidRDefault="00C82055" w:rsidP="00C82055">
      <w:r>
        <w:t>An applicant should</w:t>
      </w:r>
      <w:r w:rsidRPr="00B72EE8">
        <w:t xml:space="preserve"> keep a copy of </w:t>
      </w:r>
      <w:r>
        <w:t>an</w:t>
      </w:r>
      <w:r w:rsidRPr="00B72EE8">
        <w:t xml:space="preserve"> applica</w:t>
      </w:r>
      <w:r>
        <w:t>tion and any supporting documents</w:t>
      </w:r>
      <w:r w:rsidRPr="00B72EE8">
        <w:t xml:space="preserve">. </w:t>
      </w:r>
    </w:p>
    <w:p w14:paraId="1527B609" w14:textId="77777777" w:rsidR="00C82055" w:rsidRDefault="00C82055" w:rsidP="00C82055">
      <w:pPr>
        <w:spacing w:after="0"/>
      </w:pPr>
      <w:r>
        <w:t>The Department will acknowledge that it has received the a</w:t>
      </w:r>
      <w:r w:rsidRPr="00B72EE8">
        <w:t xml:space="preserve">pplication within </w:t>
      </w:r>
      <w:r>
        <w:t xml:space="preserve">7 </w:t>
      </w:r>
      <w:r w:rsidRPr="0028767B">
        <w:t xml:space="preserve">working </w:t>
      </w:r>
      <w:r w:rsidRPr="00A632E3">
        <w:t>days</w:t>
      </w:r>
      <w:r w:rsidRPr="00876342">
        <w:t>.</w:t>
      </w:r>
    </w:p>
    <w:p w14:paraId="2F7F42A6" w14:textId="77777777" w:rsidR="00C82055" w:rsidRPr="00BC7C6D" w:rsidRDefault="00C82055" w:rsidP="00C82055">
      <w:pPr>
        <w:rPr>
          <w:color w:val="365F91" w:themeColor="accent1" w:themeShade="BF"/>
          <w:sz w:val="16"/>
          <w:szCs w:val="16"/>
        </w:rPr>
      </w:pPr>
      <w:r>
        <w:t xml:space="preserve">If an applicant needs further guidance around the application process or if an applicant is unable to submit an application online </w:t>
      </w:r>
      <w:r w:rsidRPr="00F20775">
        <w:t xml:space="preserve">contact </w:t>
      </w:r>
      <w:r>
        <w:t xml:space="preserve">the Department at </w:t>
      </w:r>
      <w:hyperlink r:id="rId53" w:history="1">
        <w:r w:rsidRPr="006B79B5">
          <w:rPr>
            <w:rStyle w:val="Hyperlink"/>
          </w:rPr>
          <w:t>HEmicrocredentials@education.gov.au</w:t>
        </w:r>
      </w:hyperlink>
      <w:r>
        <w:t>.</w:t>
      </w:r>
    </w:p>
    <w:p w14:paraId="402CA9CE" w14:textId="77777777" w:rsidR="00C82055" w:rsidRPr="007C1DA0" w:rsidRDefault="00C82055" w:rsidP="00C82055">
      <w:pPr>
        <w:pStyle w:val="Heading3"/>
        <w:ind w:left="567" w:hanging="567"/>
      </w:pPr>
      <w:bookmarkStart w:id="70" w:name="_Toc153809182"/>
      <w:r w:rsidRPr="007C1DA0">
        <w:t>Attachments to the application</w:t>
      </w:r>
      <w:bookmarkEnd w:id="70"/>
    </w:p>
    <w:p w14:paraId="0C7B12F7" w14:textId="77777777" w:rsidR="00C82055" w:rsidRDefault="00C82055" w:rsidP="00C82055">
      <w:r>
        <w:t>The Department requires the</w:t>
      </w:r>
      <w:r w:rsidRPr="00B72EE8">
        <w:t xml:space="preserve"> following document with </w:t>
      </w:r>
      <w:r>
        <w:t>the</w:t>
      </w:r>
      <w:r w:rsidRPr="00B72EE8">
        <w:t xml:space="preserve"> application:</w:t>
      </w:r>
    </w:p>
    <w:p w14:paraId="68933A03" w14:textId="77777777" w:rsidR="00C82055" w:rsidRDefault="00C82055" w:rsidP="00C82055">
      <w:pPr>
        <w:pStyle w:val="ListBullet"/>
      </w:pPr>
      <w:r>
        <w:t>evidence of in-principle agreement for a licence (where the application is for delivery of a microcredential course from Round 1)</w:t>
      </w:r>
    </w:p>
    <w:p w14:paraId="73256C57" w14:textId="77777777" w:rsidR="00C82055" w:rsidRDefault="00C82055" w:rsidP="00C82055">
      <w:pPr>
        <w:pStyle w:val="ListBullet"/>
      </w:pPr>
      <w:r>
        <w:t>Template A must be downloaded and completed and uploaded to the application.</w:t>
      </w:r>
    </w:p>
    <w:p w14:paraId="7DBA2AFB" w14:textId="77777777" w:rsidR="00C82055" w:rsidRDefault="00C82055" w:rsidP="00C82055">
      <w:r>
        <w:t>The applicant must attach s</w:t>
      </w:r>
      <w:r w:rsidRPr="00B72EE8">
        <w:t xml:space="preserve">upporting documentation to </w:t>
      </w:r>
      <w:r w:rsidRPr="00797639">
        <w:t>the application form</w:t>
      </w:r>
      <w:r>
        <w:t xml:space="preserve"> in line with the instructions provided within the form. The applicant should only attach requested documents. The Department will not consider information in attachments that it does not request.</w:t>
      </w:r>
    </w:p>
    <w:p w14:paraId="6A0FD63E" w14:textId="77777777" w:rsidR="00C82055" w:rsidRPr="007C1DA0" w:rsidRDefault="00C82055" w:rsidP="00C82055">
      <w:pPr>
        <w:pStyle w:val="Heading3"/>
        <w:ind w:left="567" w:hanging="567"/>
      </w:pPr>
      <w:bookmarkStart w:id="71" w:name="_Toc153809183"/>
      <w:r w:rsidRPr="007C1DA0">
        <w:t>Timing of grant opportunity processes</w:t>
      </w:r>
      <w:bookmarkEnd w:id="71"/>
    </w:p>
    <w:p w14:paraId="7C9AFA7C" w14:textId="77777777" w:rsidR="00C82055" w:rsidRDefault="00C82055" w:rsidP="00C82055">
      <w:r>
        <w:t>The applicant must submit application/s between the published opening and closing dates. The Department</w:t>
      </w:r>
      <w:r w:rsidRPr="00EB1E9F">
        <w:t xml:space="preserve"> will only accept a late application where</w:t>
      </w:r>
      <w:r w:rsidRPr="00A632E3">
        <w:rPr>
          <w:b/>
          <w:color w:val="4F6228" w:themeColor="accent3" w:themeShade="80"/>
        </w:rPr>
        <w:t xml:space="preserve"> </w:t>
      </w:r>
      <w:r w:rsidRPr="00801E42">
        <w:t>an</w:t>
      </w:r>
      <w:r>
        <w:t xml:space="preserve"> applicant </w:t>
      </w:r>
      <w:r w:rsidRPr="007151C2">
        <w:t>explain</w:t>
      </w:r>
      <w:r>
        <w:t>s</w:t>
      </w:r>
      <w:r w:rsidRPr="007151C2">
        <w:t xml:space="preserve"> </w:t>
      </w:r>
      <w:r>
        <w:t xml:space="preserve">exceptional </w:t>
      </w:r>
      <w:r w:rsidRPr="007151C2">
        <w:t xml:space="preserve">circumstances </w:t>
      </w:r>
      <w:r>
        <w:t>have impacted their ability to submit the application by the closing time. The decision to accept a request to include a late application is at the discretion of the Program Delegate.</w:t>
      </w:r>
    </w:p>
    <w:p w14:paraId="608871D0" w14:textId="77777777" w:rsidR="00C82055" w:rsidRPr="003D5E39" w:rsidRDefault="00C82055" w:rsidP="00C82055">
      <w:pPr>
        <w:spacing w:before="200"/>
      </w:pPr>
      <w:r>
        <w:t xml:space="preserve">If an applicant is successful, the Department expects the applicant’s grant activity will commence around </w:t>
      </w:r>
      <w:r w:rsidRPr="003D5E39">
        <w:t xml:space="preserve">July 2024.  </w:t>
      </w:r>
    </w:p>
    <w:p w14:paraId="6D8321AF" w14:textId="77777777" w:rsidR="00C82055" w:rsidRPr="003D5E39" w:rsidRDefault="00C82055" w:rsidP="00C82055">
      <w:pPr>
        <w:pStyle w:val="Caption"/>
        <w:keepNext/>
      </w:pPr>
      <w:r w:rsidRPr="003D5E39">
        <w:rPr>
          <w:bCs/>
        </w:rPr>
        <w:t>Table 1: Expected timing for this grant opportunity</w:t>
      </w:r>
      <w:r w:rsidRPr="003D5E39">
        <w:t xml:space="preserve"> </w:t>
      </w:r>
    </w:p>
    <w:tbl>
      <w:tblPr>
        <w:tblStyle w:val="TableGridLight"/>
        <w:tblW w:w="8789" w:type="dxa"/>
        <w:tblLook w:val="0660" w:firstRow="1" w:lastRow="1" w:firstColumn="0" w:lastColumn="0" w:noHBand="1" w:noVBand="1"/>
        <w:tblCaption w:val="Expected timing for this grant opportunity"/>
      </w:tblPr>
      <w:tblGrid>
        <w:gridCol w:w="4815"/>
        <w:gridCol w:w="3974"/>
      </w:tblGrid>
      <w:tr w:rsidR="00C82055" w:rsidRPr="003D5E39" w14:paraId="7FD7B8B7" w14:textId="77777777" w:rsidTr="007E0629">
        <w:trPr>
          <w:cantSplit/>
          <w:tblHeader/>
        </w:trPr>
        <w:tc>
          <w:tcPr>
            <w:tcW w:w="4815" w:type="dxa"/>
            <w:shd w:val="clear" w:color="auto" w:fill="264F90"/>
          </w:tcPr>
          <w:p w14:paraId="5AB030B5" w14:textId="77777777" w:rsidR="00C82055" w:rsidRPr="003D5E39" w:rsidRDefault="00C82055" w:rsidP="007E0629">
            <w:pPr>
              <w:pStyle w:val="TableHeadingNumbered"/>
            </w:pPr>
            <w:r w:rsidRPr="003D5E39">
              <w:t>Activity</w:t>
            </w:r>
          </w:p>
        </w:tc>
        <w:tc>
          <w:tcPr>
            <w:tcW w:w="3974" w:type="dxa"/>
            <w:shd w:val="clear" w:color="auto" w:fill="264F90"/>
          </w:tcPr>
          <w:p w14:paraId="34496C97" w14:textId="77777777" w:rsidR="00C82055" w:rsidRPr="003D5E39" w:rsidRDefault="00C82055" w:rsidP="007E0629">
            <w:pPr>
              <w:pStyle w:val="TableHeadingNumbered"/>
            </w:pPr>
            <w:r w:rsidRPr="003D5E39">
              <w:t>Timeframe</w:t>
            </w:r>
          </w:p>
        </w:tc>
      </w:tr>
      <w:tr w:rsidR="00C82055" w:rsidRPr="003D5E39" w14:paraId="21E4326D" w14:textId="77777777" w:rsidTr="007E0629">
        <w:trPr>
          <w:cantSplit/>
        </w:trPr>
        <w:tc>
          <w:tcPr>
            <w:tcW w:w="4815" w:type="dxa"/>
          </w:tcPr>
          <w:p w14:paraId="11D638D9" w14:textId="77777777" w:rsidR="00C82055" w:rsidRPr="003D5E39" w:rsidRDefault="00C82055" w:rsidP="007E0629">
            <w:pPr>
              <w:pStyle w:val="TableText"/>
            </w:pPr>
            <w:r w:rsidRPr="003D5E39">
              <w:t>Assessment of applications</w:t>
            </w:r>
          </w:p>
        </w:tc>
        <w:tc>
          <w:tcPr>
            <w:tcW w:w="3974" w:type="dxa"/>
          </w:tcPr>
          <w:p w14:paraId="624F93C1" w14:textId="77777777" w:rsidR="00C82055" w:rsidRPr="003D5E39" w:rsidRDefault="00C82055" w:rsidP="007E0629">
            <w:pPr>
              <w:pStyle w:val="TableText"/>
            </w:pPr>
            <w:r w:rsidRPr="003D5E39">
              <w:t xml:space="preserve">4 weeks </w:t>
            </w:r>
          </w:p>
        </w:tc>
      </w:tr>
      <w:tr w:rsidR="00C82055" w:rsidRPr="003D5E39" w14:paraId="309F9B2B" w14:textId="77777777" w:rsidTr="007E0629">
        <w:trPr>
          <w:cantSplit/>
        </w:trPr>
        <w:tc>
          <w:tcPr>
            <w:tcW w:w="4815" w:type="dxa"/>
          </w:tcPr>
          <w:p w14:paraId="4A6F34DF" w14:textId="77777777" w:rsidR="00C82055" w:rsidRPr="003D5E39" w:rsidRDefault="00C82055" w:rsidP="007E0629">
            <w:pPr>
              <w:pStyle w:val="TableText"/>
            </w:pPr>
            <w:r w:rsidRPr="003D5E39">
              <w:t>Approval of outcomes of selection process</w:t>
            </w:r>
          </w:p>
        </w:tc>
        <w:tc>
          <w:tcPr>
            <w:tcW w:w="3974" w:type="dxa"/>
          </w:tcPr>
          <w:p w14:paraId="274C2E79" w14:textId="77777777" w:rsidR="00C82055" w:rsidRPr="003D5E39" w:rsidRDefault="00C82055" w:rsidP="007E0629">
            <w:pPr>
              <w:pStyle w:val="TableText"/>
            </w:pPr>
            <w:r w:rsidRPr="003D5E39">
              <w:t xml:space="preserve">4 weeks </w:t>
            </w:r>
          </w:p>
        </w:tc>
      </w:tr>
      <w:tr w:rsidR="00C82055" w:rsidRPr="003D5E39" w14:paraId="4350776D" w14:textId="77777777" w:rsidTr="007E0629">
        <w:trPr>
          <w:cantSplit/>
        </w:trPr>
        <w:tc>
          <w:tcPr>
            <w:tcW w:w="4815" w:type="dxa"/>
          </w:tcPr>
          <w:p w14:paraId="761097D6" w14:textId="77777777" w:rsidR="00C82055" w:rsidRPr="003D5E39" w:rsidRDefault="00C82055" w:rsidP="007E0629">
            <w:pPr>
              <w:pStyle w:val="TableText"/>
            </w:pPr>
            <w:r w:rsidRPr="003D5E39">
              <w:t>Negotiations and award of grant agreements</w:t>
            </w:r>
          </w:p>
        </w:tc>
        <w:tc>
          <w:tcPr>
            <w:tcW w:w="3974" w:type="dxa"/>
          </w:tcPr>
          <w:p w14:paraId="759DD710" w14:textId="77777777" w:rsidR="00C82055" w:rsidRPr="003D5E39" w:rsidRDefault="00C82055" w:rsidP="007E0629">
            <w:pPr>
              <w:pStyle w:val="TableText"/>
            </w:pPr>
            <w:r w:rsidRPr="003D5E39">
              <w:t xml:space="preserve">1-3 weeks </w:t>
            </w:r>
          </w:p>
        </w:tc>
      </w:tr>
      <w:tr w:rsidR="00C82055" w:rsidRPr="003D5E39" w14:paraId="59F5309D" w14:textId="77777777" w:rsidTr="007E0629">
        <w:trPr>
          <w:cantSplit/>
        </w:trPr>
        <w:tc>
          <w:tcPr>
            <w:tcW w:w="4815" w:type="dxa"/>
          </w:tcPr>
          <w:p w14:paraId="010258C2" w14:textId="77777777" w:rsidR="00C82055" w:rsidRPr="003D5E39" w:rsidRDefault="00C82055" w:rsidP="007E0629">
            <w:pPr>
              <w:pStyle w:val="TableText"/>
            </w:pPr>
            <w:r w:rsidRPr="003D5E39">
              <w:t>Notification to unsuccessful applicants</w:t>
            </w:r>
          </w:p>
        </w:tc>
        <w:tc>
          <w:tcPr>
            <w:tcW w:w="3974" w:type="dxa"/>
          </w:tcPr>
          <w:p w14:paraId="5213BAE1" w14:textId="77777777" w:rsidR="00C82055" w:rsidRPr="003D5E39" w:rsidRDefault="00C82055" w:rsidP="007E0629">
            <w:pPr>
              <w:pStyle w:val="TableText"/>
            </w:pPr>
            <w:r w:rsidRPr="003D5E39">
              <w:t xml:space="preserve">2 weeks </w:t>
            </w:r>
          </w:p>
        </w:tc>
      </w:tr>
      <w:tr w:rsidR="00C82055" w:rsidRPr="003D5E39" w14:paraId="04B25A0C" w14:textId="77777777" w:rsidTr="007E0629">
        <w:trPr>
          <w:cantSplit/>
        </w:trPr>
        <w:tc>
          <w:tcPr>
            <w:tcW w:w="4815" w:type="dxa"/>
          </w:tcPr>
          <w:p w14:paraId="2E56EB66" w14:textId="77777777" w:rsidR="00C82055" w:rsidRPr="003D5E39" w:rsidRDefault="00C82055" w:rsidP="007E0629">
            <w:pPr>
              <w:pStyle w:val="TableText"/>
            </w:pPr>
            <w:r w:rsidRPr="003D5E39">
              <w:t xml:space="preserve">Earliest start date of grant activity </w:t>
            </w:r>
          </w:p>
        </w:tc>
        <w:tc>
          <w:tcPr>
            <w:tcW w:w="3974" w:type="dxa"/>
          </w:tcPr>
          <w:p w14:paraId="57918544" w14:textId="77777777" w:rsidR="00C82055" w:rsidRPr="003D5E39" w:rsidRDefault="00C82055" w:rsidP="007E0629">
            <w:pPr>
              <w:pStyle w:val="TableText"/>
            </w:pPr>
            <w:r>
              <w:t>3</w:t>
            </w:r>
            <w:r w:rsidRPr="003D5E39">
              <w:t>1/07/2024</w:t>
            </w:r>
          </w:p>
        </w:tc>
      </w:tr>
      <w:tr w:rsidR="00C82055" w14:paraId="7AC85942" w14:textId="77777777" w:rsidTr="007E0629">
        <w:trPr>
          <w:cantSplit/>
        </w:trPr>
        <w:tc>
          <w:tcPr>
            <w:tcW w:w="4815" w:type="dxa"/>
          </w:tcPr>
          <w:p w14:paraId="493537C1" w14:textId="77777777" w:rsidR="00C82055" w:rsidRPr="003D5E39" w:rsidRDefault="00C82055" w:rsidP="007E0629">
            <w:pPr>
              <w:pStyle w:val="TableText"/>
            </w:pPr>
            <w:r w:rsidRPr="003D5E39">
              <w:t xml:space="preserve">End date of grant activity or agreement </w:t>
            </w:r>
          </w:p>
        </w:tc>
        <w:tc>
          <w:tcPr>
            <w:tcW w:w="3974" w:type="dxa"/>
          </w:tcPr>
          <w:p w14:paraId="19A8C633" w14:textId="77777777" w:rsidR="00C82055" w:rsidRPr="003D5E39" w:rsidRDefault="00C82055" w:rsidP="007E0629">
            <w:pPr>
              <w:pStyle w:val="TableText"/>
            </w:pPr>
            <w:r w:rsidRPr="003D5E39">
              <w:t>3</w:t>
            </w:r>
            <w:r>
              <w:t>0</w:t>
            </w:r>
            <w:r w:rsidRPr="003D5E39">
              <w:t>/</w:t>
            </w:r>
            <w:r>
              <w:t>06</w:t>
            </w:r>
            <w:r w:rsidRPr="003D5E39">
              <w:t>/2026</w:t>
            </w:r>
          </w:p>
        </w:tc>
      </w:tr>
    </w:tbl>
    <w:p w14:paraId="731524CC" w14:textId="77777777" w:rsidR="00C82055" w:rsidRPr="007C1DA0" w:rsidRDefault="00C82055" w:rsidP="00C82055">
      <w:pPr>
        <w:pStyle w:val="Heading3"/>
        <w:ind w:left="567" w:hanging="567"/>
      </w:pPr>
      <w:bookmarkStart w:id="72" w:name="_Toc153809184"/>
      <w:r w:rsidRPr="007C1DA0">
        <w:t>Questions during the application process</w:t>
      </w:r>
      <w:bookmarkEnd w:id="72"/>
    </w:p>
    <w:p w14:paraId="0D318EA3" w14:textId="77777777" w:rsidR="00C82055" w:rsidRDefault="00C82055" w:rsidP="00C82055">
      <w:r>
        <w:t xml:space="preserve">If an applicant has any questions during the application period, please email questions to </w:t>
      </w:r>
      <w:hyperlink r:id="rId54" w:history="1">
        <w:r w:rsidRPr="006B79B5">
          <w:rPr>
            <w:rStyle w:val="Hyperlink"/>
          </w:rPr>
          <w:t>HEMicrocredentials@education.gov.au</w:t>
        </w:r>
      </w:hyperlink>
      <w:r>
        <w:t>.</w:t>
      </w:r>
    </w:p>
    <w:p w14:paraId="4139C5AD" w14:textId="77777777" w:rsidR="00C82055" w:rsidRDefault="00C82055" w:rsidP="00C82055"/>
    <w:p w14:paraId="60615C1B" w14:textId="77777777" w:rsidR="00C82055" w:rsidRPr="007C1DA0" w:rsidRDefault="00C82055" w:rsidP="00C82055">
      <w:pPr>
        <w:pStyle w:val="Heading2"/>
      </w:pPr>
      <w:bookmarkStart w:id="73" w:name="_Toc153809185"/>
      <w:r w:rsidRPr="007C1DA0">
        <w:lastRenderedPageBreak/>
        <w:t>The grant selection process</w:t>
      </w:r>
      <w:bookmarkEnd w:id="73"/>
    </w:p>
    <w:p w14:paraId="121764FB" w14:textId="77777777" w:rsidR="00C82055" w:rsidRDefault="00C82055" w:rsidP="00C82055">
      <w:r>
        <w:t>Grant applications will be shortlisted which may involve:</w:t>
      </w:r>
    </w:p>
    <w:p w14:paraId="2689BD9D" w14:textId="77777777" w:rsidR="00C82055" w:rsidRDefault="00C82055" w:rsidP="00C82055">
      <w:pPr>
        <w:pStyle w:val="ListBullet"/>
      </w:pPr>
      <w:r>
        <w:t>eligibility checks of applications against eligibility criteria</w:t>
      </w:r>
    </w:p>
    <w:p w14:paraId="0D3BEE01" w14:textId="77777777" w:rsidR="00C82055" w:rsidRDefault="00C82055" w:rsidP="00C82055">
      <w:pPr>
        <w:pStyle w:val="ListBullet"/>
      </w:pPr>
      <w:r>
        <w:t>assessment of applications against the assessment criteria</w:t>
      </w:r>
    </w:p>
    <w:p w14:paraId="4F265828" w14:textId="77777777" w:rsidR="00C82055" w:rsidRPr="00F75FE7" w:rsidRDefault="00C82055" w:rsidP="00C82055">
      <w:pPr>
        <w:pStyle w:val="ListBullet"/>
      </w:pPr>
      <w:r>
        <w:t>assessment of applications against both the assessment criteria and comparative assessment against other applications</w:t>
      </w:r>
    </w:p>
    <w:p w14:paraId="0D10CE6D" w14:textId="77777777" w:rsidR="00C82055" w:rsidRPr="007C1DA0" w:rsidRDefault="00C82055" w:rsidP="00C82055">
      <w:pPr>
        <w:pStyle w:val="Heading3"/>
        <w:ind w:left="567" w:hanging="567"/>
      </w:pPr>
      <w:bookmarkStart w:id="74" w:name="_Toc153809186"/>
      <w:r w:rsidRPr="007C1DA0">
        <w:t>Assessment of grant applications</w:t>
      </w:r>
      <w:bookmarkEnd w:id="74"/>
    </w:p>
    <w:p w14:paraId="58CBE18B" w14:textId="77777777" w:rsidR="00C82055" w:rsidRPr="00A632E3" w:rsidRDefault="00C82055" w:rsidP="00C82055">
      <w:pPr>
        <w:rPr>
          <w:rFonts w:cstheme="minorHAnsi"/>
        </w:rPr>
      </w:pPr>
      <w:r w:rsidRPr="00A632E3">
        <w:rPr>
          <w:rFonts w:cstheme="minorHAnsi"/>
        </w:rPr>
        <w:t>Only eligible applications will move to the next stage</w:t>
      </w:r>
      <w:r>
        <w:rPr>
          <w:rFonts w:cstheme="minorHAnsi"/>
        </w:rPr>
        <w:t xml:space="preserve"> (those that have successful met all the mandatory criteria in the application form)</w:t>
      </w:r>
      <w:r w:rsidRPr="00A632E3">
        <w:rPr>
          <w:rFonts w:cstheme="minorHAnsi"/>
        </w:rPr>
        <w:t xml:space="preserve">. </w:t>
      </w:r>
      <w:r>
        <w:rPr>
          <w:rFonts w:cstheme="minorHAnsi"/>
        </w:rPr>
        <w:t>We consider e</w:t>
      </w:r>
      <w:r w:rsidRPr="00A632E3">
        <w:rPr>
          <w:rFonts w:cstheme="minorHAnsi"/>
        </w:rPr>
        <w:t xml:space="preserve">ligible applications through </w:t>
      </w:r>
      <w:r w:rsidRPr="00BC628E">
        <w:rPr>
          <w:rFonts w:cstheme="minorHAnsi"/>
        </w:rPr>
        <w:t>a</w:t>
      </w:r>
      <w:r>
        <w:rPr>
          <w:rFonts w:cstheme="minorHAnsi"/>
        </w:rPr>
        <w:t xml:space="preserve"> targeted competitive </w:t>
      </w:r>
      <w:r w:rsidRPr="00A632E3">
        <w:rPr>
          <w:rFonts w:cstheme="minorHAnsi"/>
        </w:rPr>
        <w:t>grant process.</w:t>
      </w:r>
    </w:p>
    <w:p w14:paraId="2098894F" w14:textId="77777777" w:rsidR="00C82055" w:rsidRPr="00A632E3" w:rsidRDefault="00C82055" w:rsidP="00C82055">
      <w:r>
        <w:t>If eligible, the Department</w:t>
      </w:r>
      <w:r w:rsidRPr="00A632E3">
        <w:t xml:space="preserve"> will then assess </w:t>
      </w:r>
      <w:r>
        <w:t>an</w:t>
      </w:r>
      <w:r w:rsidRPr="00A632E3">
        <w:t xml:space="preserve"> application against the </w:t>
      </w:r>
      <w:r>
        <w:t xml:space="preserve">weighted </w:t>
      </w:r>
      <w:r w:rsidRPr="005163DB">
        <w:t>criteria (see Section 6)</w:t>
      </w:r>
      <w:r>
        <w:t xml:space="preserve"> </w:t>
      </w:r>
      <w:r w:rsidRPr="00A632E3">
        <w:t xml:space="preserve">and against other applications. </w:t>
      </w:r>
      <w:r>
        <w:t>The Department considers</w:t>
      </w:r>
      <w:r w:rsidRPr="00A632E3">
        <w:t xml:space="preserve"> </w:t>
      </w:r>
      <w:r>
        <w:t xml:space="preserve">an </w:t>
      </w:r>
      <w:r w:rsidRPr="00A632E3">
        <w:t>application on its merits, based on:</w:t>
      </w:r>
    </w:p>
    <w:p w14:paraId="16D86030" w14:textId="77777777" w:rsidR="00C82055" w:rsidRPr="00A632E3" w:rsidRDefault="00C82055" w:rsidP="00C82055">
      <w:pPr>
        <w:pStyle w:val="ListBullet"/>
      </w:pPr>
      <w:r w:rsidRPr="00A632E3">
        <w:t xml:space="preserve">how well it meets the criteria </w:t>
      </w:r>
    </w:p>
    <w:p w14:paraId="05EEC5AB" w14:textId="77777777" w:rsidR="00C82055" w:rsidRPr="00A632E3" w:rsidRDefault="00C82055" w:rsidP="00C82055">
      <w:pPr>
        <w:pStyle w:val="ListBullet"/>
      </w:pPr>
      <w:r w:rsidRPr="00A632E3">
        <w:t xml:space="preserve">how it compares to other applications </w:t>
      </w:r>
    </w:p>
    <w:p w14:paraId="3421D563" w14:textId="77777777" w:rsidR="00C82055" w:rsidRPr="00A632E3" w:rsidRDefault="00C82055" w:rsidP="00C82055">
      <w:pPr>
        <w:pStyle w:val="ListBullet"/>
        <w:spacing w:after="240"/>
        <w:ind w:left="357" w:hanging="357"/>
      </w:pPr>
      <w:r>
        <w:t>whether it provides value for</w:t>
      </w:r>
      <w:r w:rsidRPr="00A632E3">
        <w:t xml:space="preserve"> money.</w:t>
      </w:r>
      <w:r>
        <w:rPr>
          <w:rStyle w:val="FootnoteReference"/>
        </w:rPr>
        <w:footnoteReference w:id="2"/>
      </w:r>
    </w:p>
    <w:p w14:paraId="11040D83" w14:textId="77777777" w:rsidR="00C82055" w:rsidRPr="005F69E4" w:rsidRDefault="00C82055" w:rsidP="00C82055">
      <w:pPr>
        <w:pStyle w:val="ListBullet"/>
        <w:numPr>
          <w:ilvl w:val="0"/>
          <w:numId w:val="0"/>
        </w:numPr>
        <w:rPr>
          <w:rFonts w:cs="Arial"/>
        </w:rPr>
      </w:pPr>
      <w:r>
        <w:rPr>
          <w:rFonts w:cs="Arial"/>
        </w:rPr>
        <w:t>W</w:t>
      </w:r>
      <w:r w:rsidRPr="00E356CC">
        <w:rPr>
          <w:rFonts w:cs="Arial"/>
        </w:rPr>
        <w:t>hen assessing the extent to which the application represents va</w:t>
      </w:r>
      <w:r w:rsidRPr="005F69E4">
        <w:rPr>
          <w:rFonts w:cs="Arial"/>
        </w:rPr>
        <w:t xml:space="preserve">lue </w:t>
      </w:r>
      <w:r>
        <w:rPr>
          <w:rFonts w:cs="Arial"/>
        </w:rPr>
        <w:t>for</w:t>
      </w:r>
      <w:r w:rsidRPr="005F69E4">
        <w:rPr>
          <w:rFonts w:cs="Arial"/>
        </w:rPr>
        <w:t xml:space="preserve"> relevant money</w:t>
      </w:r>
      <w:r>
        <w:rPr>
          <w:rFonts w:cs="Arial"/>
        </w:rPr>
        <w:t>, the Department will have regard to</w:t>
      </w:r>
      <w:r w:rsidRPr="005F69E4">
        <w:rPr>
          <w:rFonts w:cs="Arial"/>
        </w:rPr>
        <w:t xml:space="preserve">: </w:t>
      </w:r>
    </w:p>
    <w:p w14:paraId="63870632" w14:textId="77777777" w:rsidR="00C82055" w:rsidRPr="00DE5CF4" w:rsidRDefault="00C82055" w:rsidP="00C82055">
      <w:pPr>
        <w:pStyle w:val="ListBullet"/>
      </w:pPr>
      <w:r w:rsidRPr="00DD61AF">
        <w:t>the overall objective/s to be achieved in providing the grant</w:t>
      </w:r>
    </w:p>
    <w:p w14:paraId="4E05A16D" w14:textId="77777777" w:rsidR="00C82055" w:rsidRPr="009E283B" w:rsidRDefault="00C82055" w:rsidP="00C82055">
      <w:pPr>
        <w:pStyle w:val="ListBullet"/>
      </w:pPr>
      <w:r w:rsidRPr="00DE5CF4">
        <w:t xml:space="preserve">the relative </w:t>
      </w:r>
      <w:r w:rsidRPr="00FC5953">
        <w:t>value of the grant sought</w:t>
      </w:r>
    </w:p>
    <w:p w14:paraId="490EB6B4" w14:textId="77777777" w:rsidR="00C82055" w:rsidRPr="009E283B" w:rsidRDefault="00C82055" w:rsidP="00C82055">
      <w:pPr>
        <w:pStyle w:val="ListBullet"/>
      </w:pPr>
      <w:r w:rsidRPr="009E283B">
        <w:t xml:space="preserve">the extent to which the evidence in the application demonstrates that it will contribute to meeting the </w:t>
      </w:r>
      <w:r>
        <w:t xml:space="preserve">program’s </w:t>
      </w:r>
      <w:r w:rsidRPr="009E283B">
        <w:t>outcomes/objectives.</w:t>
      </w:r>
    </w:p>
    <w:p w14:paraId="5483E4A4" w14:textId="77777777" w:rsidR="00C82055" w:rsidRDefault="00C82055" w:rsidP="00C82055">
      <w:pPr>
        <w:pStyle w:val="ListBullet"/>
      </w:pPr>
      <w:r>
        <w:t>h</w:t>
      </w:r>
      <w:r w:rsidRPr="009E283B">
        <w:t>ow the grant activities will target groups or individuals.</w:t>
      </w:r>
    </w:p>
    <w:p w14:paraId="62E74BD5" w14:textId="77777777" w:rsidR="00C82055" w:rsidRPr="007C1DA0" w:rsidRDefault="00C82055" w:rsidP="00C82055">
      <w:pPr>
        <w:pStyle w:val="Heading3"/>
        <w:ind w:left="567" w:hanging="567"/>
      </w:pPr>
      <w:bookmarkStart w:id="75" w:name="_Toc153809187"/>
      <w:r w:rsidRPr="007C1DA0">
        <w:t>Who will assess applications?</w:t>
      </w:r>
      <w:bookmarkEnd w:id="75"/>
    </w:p>
    <w:p w14:paraId="5E550591" w14:textId="77777777" w:rsidR="00C82055" w:rsidRPr="009C4CFB" w:rsidRDefault="00C82055" w:rsidP="00C82055">
      <w:pPr>
        <w:spacing w:before="120"/>
        <w:rPr>
          <w:rFonts w:cs="Arial"/>
          <w:b/>
        </w:rPr>
      </w:pPr>
      <w:r w:rsidRPr="00103A95">
        <w:t>An assessment pane</w:t>
      </w:r>
      <w:r>
        <w:t>l</w:t>
      </w:r>
      <w:r w:rsidRPr="00103A95">
        <w:t xml:space="preserve"> will assess each application on its merit</w:t>
      </w:r>
      <w:r>
        <w:t xml:space="preserve"> and compare it to other eligible applications before recommending which grant applications should be awarded a grant</w:t>
      </w:r>
      <w:r w:rsidRPr="00103A95">
        <w:t xml:space="preserve">. The assessment </w:t>
      </w:r>
      <w:r>
        <w:t>panel</w:t>
      </w:r>
      <w:r w:rsidRPr="00103A95">
        <w:t xml:space="preserve"> will be made up of</w:t>
      </w:r>
      <w:r>
        <w:t xml:space="preserve"> Commonwealth officials within the Department of Education</w:t>
      </w:r>
      <w:r w:rsidRPr="009C4CFB">
        <w:rPr>
          <w:rStyle w:val="highlightedtextChar"/>
          <w:rFonts w:ascii="Arial" w:hAnsi="Arial" w:cs="Arial"/>
          <w:b w:val="0"/>
          <w:color w:val="auto"/>
          <w:sz w:val="20"/>
          <w:szCs w:val="20"/>
        </w:rPr>
        <w:t xml:space="preserve">. </w:t>
      </w:r>
    </w:p>
    <w:p w14:paraId="7EC367AF" w14:textId="77777777" w:rsidR="00C82055" w:rsidRPr="009C4CFB" w:rsidRDefault="00C82055" w:rsidP="00C82055">
      <w:pPr>
        <w:pStyle w:val="highlightedtext"/>
        <w:pBdr>
          <w:top w:val="none" w:sz="0" w:space="0" w:color="auto"/>
          <w:left w:val="none" w:sz="0" w:space="0" w:color="auto"/>
          <w:bottom w:val="none" w:sz="0" w:space="0" w:color="auto"/>
          <w:right w:val="none" w:sz="0" w:space="0" w:color="auto"/>
        </w:pBdr>
        <w:spacing w:after="120"/>
        <w:jc w:val="left"/>
        <w:rPr>
          <w:rFonts w:ascii="Arial" w:hAnsi="Arial" w:cs="Arial"/>
          <w:b w:val="0"/>
          <w:color w:val="auto"/>
          <w:sz w:val="20"/>
          <w:szCs w:val="20"/>
        </w:rPr>
      </w:pPr>
      <w:r>
        <w:rPr>
          <w:rFonts w:ascii="Arial" w:hAnsi="Arial" w:cs="Arial"/>
          <w:b w:val="0"/>
          <w:color w:val="auto"/>
          <w:sz w:val="20"/>
          <w:szCs w:val="20"/>
        </w:rPr>
        <w:t>The Department</w:t>
      </w:r>
      <w:r w:rsidRPr="009C4CFB">
        <w:rPr>
          <w:rFonts w:ascii="Arial" w:hAnsi="Arial" w:cs="Arial"/>
          <w:b w:val="0"/>
          <w:color w:val="auto"/>
          <w:sz w:val="20"/>
          <w:szCs w:val="20"/>
        </w:rPr>
        <w:t xml:space="preserve"> </w:t>
      </w:r>
      <w:r>
        <w:rPr>
          <w:rFonts w:ascii="Arial" w:hAnsi="Arial" w:cs="Arial"/>
          <w:b w:val="0"/>
          <w:color w:val="auto"/>
          <w:sz w:val="20"/>
          <w:szCs w:val="20"/>
        </w:rPr>
        <w:t>may</w:t>
      </w:r>
      <w:r w:rsidRPr="009C4CFB">
        <w:rPr>
          <w:rFonts w:ascii="Arial" w:hAnsi="Arial" w:cs="Arial"/>
          <w:b w:val="0"/>
          <w:color w:val="auto"/>
          <w:sz w:val="20"/>
          <w:szCs w:val="20"/>
        </w:rPr>
        <w:t xml:space="preserve"> ask external </w:t>
      </w:r>
      <w:r>
        <w:rPr>
          <w:rFonts w:ascii="Arial" w:hAnsi="Arial" w:cs="Arial"/>
          <w:b w:val="0"/>
          <w:color w:val="auto"/>
          <w:sz w:val="20"/>
          <w:szCs w:val="20"/>
        </w:rPr>
        <w:t>experts/</w:t>
      </w:r>
      <w:r w:rsidRPr="009C4CFB">
        <w:rPr>
          <w:rFonts w:ascii="Arial" w:hAnsi="Arial" w:cs="Arial"/>
          <w:b w:val="0"/>
          <w:color w:val="auto"/>
          <w:sz w:val="20"/>
          <w:szCs w:val="20"/>
        </w:rPr>
        <w:t>advisors to inform the assessment process.</w:t>
      </w:r>
      <w:r w:rsidRPr="00DB3FAC">
        <w:rPr>
          <w:rFonts w:ascii="Arial" w:hAnsi="Arial" w:cs="Arial"/>
          <w:b w:val="0"/>
          <w:color w:val="auto"/>
          <w:sz w:val="20"/>
          <w:szCs w:val="20"/>
        </w:rPr>
        <w:t xml:space="preserve"> </w:t>
      </w:r>
    </w:p>
    <w:p w14:paraId="296DA6E0" w14:textId="77777777" w:rsidR="00C82055" w:rsidRPr="00B72EE8" w:rsidRDefault="00C82055" w:rsidP="00C82055">
      <w:r w:rsidRPr="00103A95">
        <w:t xml:space="preserve">The assessment </w:t>
      </w:r>
      <w:r>
        <w:t xml:space="preserve">panel </w:t>
      </w:r>
      <w:r w:rsidRPr="00103A95">
        <w:t xml:space="preserve">may seek </w:t>
      </w:r>
      <w:r>
        <w:t xml:space="preserve">additional </w:t>
      </w:r>
      <w:r w:rsidRPr="00103A95">
        <w:t xml:space="preserve">information about </w:t>
      </w:r>
      <w:r>
        <w:t>providers</w:t>
      </w:r>
      <w:r w:rsidRPr="00103A95">
        <w:t xml:space="preserve"> </w:t>
      </w:r>
      <w:r>
        <w:t xml:space="preserve">and </w:t>
      </w:r>
      <w:r w:rsidRPr="00103A95">
        <w:t>application</w:t>
      </w:r>
      <w:r>
        <w:t>s</w:t>
      </w:r>
      <w:r w:rsidRPr="00103A95">
        <w:t>. They may do this from within the Commonwealth, even if the sources are not nominated by</w:t>
      </w:r>
      <w:r>
        <w:t xml:space="preserve"> an applicant </w:t>
      </w:r>
      <w:r w:rsidRPr="00103A95">
        <w:t xml:space="preserve">as referees. </w:t>
      </w:r>
    </w:p>
    <w:p w14:paraId="6EA7B46B" w14:textId="77777777" w:rsidR="00C82055" w:rsidRDefault="00C82055" w:rsidP="00C82055">
      <w:r w:rsidRPr="00103A95">
        <w:t xml:space="preserve">The assessment </w:t>
      </w:r>
      <w:r>
        <w:t>panel</w:t>
      </w:r>
      <w:r w:rsidRPr="00103A95">
        <w:t xml:space="preserve"> </w:t>
      </w:r>
      <w:r>
        <w:t>will make recommendations</w:t>
      </w:r>
      <w:r w:rsidRPr="00103A95">
        <w:t xml:space="preserve"> to the </w:t>
      </w:r>
      <w:r w:rsidRPr="002D0FAF">
        <w:t>Program Delegate</w:t>
      </w:r>
      <w:r>
        <w:t xml:space="preserve"> on which applications to approve for a grant.</w:t>
      </w:r>
    </w:p>
    <w:p w14:paraId="32C14CEE" w14:textId="77777777" w:rsidR="00C82055" w:rsidRPr="007C1DA0" w:rsidRDefault="00C82055" w:rsidP="00C82055">
      <w:pPr>
        <w:pStyle w:val="Heading3"/>
        <w:ind w:left="567" w:hanging="567"/>
      </w:pPr>
      <w:bookmarkStart w:id="76" w:name="_Toc153809188"/>
      <w:r w:rsidRPr="007C1DA0">
        <w:t>Who will approve grants?</w:t>
      </w:r>
      <w:bookmarkEnd w:id="76"/>
    </w:p>
    <w:p w14:paraId="3CB11B35" w14:textId="77777777" w:rsidR="00C82055" w:rsidRDefault="00C82055" w:rsidP="00C82055">
      <w:r>
        <w:t>The Program Delegate decides which grants to approve taking into account the recommendations of the assessment panel and the availability of grant funds for the purposes of the grant program.</w:t>
      </w:r>
    </w:p>
    <w:p w14:paraId="716D8470" w14:textId="77777777" w:rsidR="00C82055" w:rsidRPr="00103A95" w:rsidRDefault="00C82055" w:rsidP="00C82055">
      <w:r w:rsidRPr="00103A95">
        <w:t xml:space="preserve">The </w:t>
      </w:r>
      <w:r w:rsidRPr="002D0FAF">
        <w:t>Program Delegate</w:t>
      </w:r>
      <w:r>
        <w:t>’s</w:t>
      </w:r>
      <w:r w:rsidRPr="00862C18">
        <w:t xml:space="preserve"> </w:t>
      </w:r>
      <w:r w:rsidRPr="002547F6">
        <w:t xml:space="preserve">decision </w:t>
      </w:r>
      <w:r w:rsidRPr="00103A95">
        <w:t xml:space="preserve">is </w:t>
      </w:r>
      <w:r w:rsidRPr="00164671">
        <w:t>final</w:t>
      </w:r>
      <w:r w:rsidRPr="00103A95">
        <w:t xml:space="preserve"> in all matters, including:</w:t>
      </w:r>
    </w:p>
    <w:p w14:paraId="117EA1C5" w14:textId="77777777" w:rsidR="00C82055" w:rsidRPr="00103A95" w:rsidRDefault="00C82055" w:rsidP="00C82055">
      <w:pPr>
        <w:pStyle w:val="ListBullet"/>
      </w:pPr>
      <w:r w:rsidRPr="00103A95">
        <w:lastRenderedPageBreak/>
        <w:t>the approval of the grant</w:t>
      </w:r>
    </w:p>
    <w:p w14:paraId="4210B764" w14:textId="77777777" w:rsidR="00C82055" w:rsidRPr="00103A95" w:rsidRDefault="00C82055" w:rsidP="00C82055">
      <w:pPr>
        <w:pStyle w:val="ListBullet"/>
      </w:pPr>
      <w:r w:rsidRPr="00103A95">
        <w:t>the grant funding amount to be awarded</w:t>
      </w:r>
    </w:p>
    <w:p w14:paraId="16585358" w14:textId="77777777" w:rsidR="00C82055" w:rsidRDefault="00C82055" w:rsidP="00C82055">
      <w:pPr>
        <w:pStyle w:val="ListBullet"/>
      </w:pPr>
      <w:r w:rsidRPr="00103A95">
        <w:t xml:space="preserve">the terms and conditions of the grant. </w:t>
      </w:r>
    </w:p>
    <w:p w14:paraId="55820C8B" w14:textId="77777777" w:rsidR="00C82055" w:rsidRPr="00103A95" w:rsidRDefault="00C82055" w:rsidP="00C82055">
      <w:pPr>
        <w:pStyle w:val="ListBullet"/>
        <w:numPr>
          <w:ilvl w:val="0"/>
          <w:numId w:val="0"/>
        </w:numPr>
      </w:pPr>
      <w:r>
        <w:t>There is no appeal mechanism for decisions to approve or not approve a grant.</w:t>
      </w:r>
    </w:p>
    <w:p w14:paraId="79280576" w14:textId="77777777" w:rsidR="00C82055" w:rsidRPr="007C1DA0" w:rsidRDefault="00C82055" w:rsidP="00C82055">
      <w:pPr>
        <w:pStyle w:val="Heading2"/>
      </w:pPr>
      <w:bookmarkStart w:id="77" w:name="_Toc153809189"/>
      <w:r w:rsidRPr="007C1DA0">
        <w:t>Notification of application outcomes</w:t>
      </w:r>
      <w:bookmarkEnd w:id="77"/>
    </w:p>
    <w:p w14:paraId="0F667F53" w14:textId="77777777" w:rsidR="00C82055" w:rsidRDefault="00C82055" w:rsidP="00C82055">
      <w:r>
        <w:t>The Department will advise applicants</w:t>
      </w:r>
      <w:r w:rsidRPr="00B72EE8">
        <w:t xml:space="preserve"> of the outcome of </w:t>
      </w:r>
      <w:r>
        <w:t xml:space="preserve">the application process </w:t>
      </w:r>
      <w:r w:rsidRPr="002E0C03">
        <w:t>in writing</w:t>
      </w:r>
      <w:r>
        <w:t xml:space="preserve">. </w:t>
      </w:r>
      <w:r w:rsidRPr="00C25555">
        <w:t xml:space="preserve">If </w:t>
      </w:r>
      <w:r>
        <w:t>an applicant is</w:t>
      </w:r>
      <w:r w:rsidRPr="00C25555">
        <w:t xml:space="preserve"> successful, </w:t>
      </w:r>
      <w:r>
        <w:t>the Department will advise providers of</w:t>
      </w:r>
      <w:r w:rsidRPr="00C25555">
        <w:t xml:space="preserve"> any </w:t>
      </w:r>
      <w:r w:rsidRPr="00B72EE8">
        <w:t xml:space="preserve">specific conditions attached to the </w:t>
      </w:r>
      <w:r>
        <w:t>grant</w:t>
      </w:r>
      <w:r w:rsidRPr="00B72EE8">
        <w:t xml:space="preserve">. </w:t>
      </w:r>
    </w:p>
    <w:p w14:paraId="6A2F4594" w14:textId="77777777" w:rsidR="00C82055" w:rsidRDefault="00C82055" w:rsidP="00C82055">
      <w:r>
        <w:t>If a provider is unsuccessful, the Department will give them a</w:t>
      </w:r>
      <w:r w:rsidRPr="00E162FF">
        <w:t xml:space="preserve">n opportunity to </w:t>
      </w:r>
      <w:r>
        <w:t>receive feedback on</w:t>
      </w:r>
      <w:r w:rsidRPr="00E162FF">
        <w:t xml:space="preserve"> the outcome. </w:t>
      </w:r>
    </w:p>
    <w:p w14:paraId="328D21F9" w14:textId="77777777" w:rsidR="00C82055" w:rsidRPr="007C1DA0" w:rsidRDefault="00C82055" w:rsidP="00C82055">
      <w:pPr>
        <w:pStyle w:val="Heading2"/>
      </w:pPr>
      <w:bookmarkStart w:id="78" w:name="_Toc153809190"/>
      <w:r w:rsidRPr="007C1DA0">
        <w:t>Successful grant applications</w:t>
      </w:r>
      <w:bookmarkEnd w:id="78"/>
    </w:p>
    <w:p w14:paraId="6B5D13D0" w14:textId="77777777" w:rsidR="00C82055" w:rsidRPr="007C1DA0" w:rsidRDefault="00C82055" w:rsidP="00C82055">
      <w:pPr>
        <w:pStyle w:val="Heading3"/>
        <w:ind w:left="567" w:hanging="567"/>
      </w:pPr>
      <w:bookmarkStart w:id="79" w:name="_Toc153809191"/>
      <w:r w:rsidRPr="007C1DA0">
        <w:t>The grant agreement</w:t>
      </w:r>
      <w:bookmarkEnd w:id="79"/>
    </w:p>
    <w:p w14:paraId="6CCE01E7" w14:textId="77777777" w:rsidR="00C82055" w:rsidRDefault="00C82055" w:rsidP="00C82055">
      <w:bookmarkStart w:id="80" w:name="_Toc466898121"/>
      <w:bookmarkEnd w:id="66"/>
      <w:bookmarkEnd w:id="67"/>
      <w:r>
        <w:t>Providers must enter into a legally binding grant agreement with the Commonwealth.</w:t>
      </w:r>
      <w:r w:rsidRPr="00B65B88">
        <w:t xml:space="preserve"> </w:t>
      </w:r>
      <w:r>
        <w:t xml:space="preserve">The Department uses the standard Conditions of Grant agreement in this Pilot.  </w:t>
      </w:r>
    </w:p>
    <w:p w14:paraId="362BF820" w14:textId="77777777" w:rsidR="00C82055" w:rsidRDefault="00C82055" w:rsidP="00C82055">
      <w:r>
        <w:t>Each Conditions of Grant contains general terms and conditions that cannot be changed. A draft g</w:t>
      </w:r>
      <w:r w:rsidRPr="003B575D">
        <w:rPr>
          <w:rStyle w:val="Hyperlink"/>
          <w:rFonts w:eastAsia="MS Mincho"/>
          <w:color w:val="auto"/>
          <w:u w:val="none"/>
        </w:rPr>
        <w:t>rant</w:t>
      </w:r>
      <w:r w:rsidRPr="003B575D">
        <w:rPr>
          <w:rStyle w:val="Hyperlink"/>
          <w:rFonts w:eastAsia="MS Mincho"/>
          <w:color w:val="auto"/>
        </w:rPr>
        <w:t xml:space="preserve"> </w:t>
      </w:r>
      <w:r w:rsidRPr="003B575D">
        <w:rPr>
          <w:rStyle w:val="Hyperlink"/>
          <w:rFonts w:eastAsia="MS Mincho"/>
          <w:color w:val="auto"/>
          <w:u w:val="none"/>
        </w:rPr>
        <w:t>agreement</w:t>
      </w:r>
      <w:r w:rsidRPr="00A81C44">
        <w:t xml:space="preserve"> </w:t>
      </w:r>
      <w:r>
        <w:t>is at Appendix C</w:t>
      </w:r>
      <w:r w:rsidRPr="00274AE2">
        <w:t>.</w:t>
      </w:r>
    </w:p>
    <w:p w14:paraId="4FDAAB2E" w14:textId="77777777" w:rsidR="00C82055" w:rsidRDefault="00C82055" w:rsidP="00C82055">
      <w:r>
        <w:t>The Department must execute a grant agreement with a provider before it can make any payments. The Department is not responsible for any expenditure which may be incurred until a grant agreement is executed. If a provider chooses to start grant activities before its grant agreement is executed, it does so at its own risk. A provider must not start any activities until a grant agreement is executed.</w:t>
      </w:r>
    </w:p>
    <w:p w14:paraId="12E5EF76" w14:textId="77777777" w:rsidR="00C82055" w:rsidRDefault="00C82055" w:rsidP="00C82055">
      <w:r>
        <w:t>The Commonwealth may recover grant funds if there is a breach of the grant agreement.</w:t>
      </w:r>
    </w:p>
    <w:p w14:paraId="1A203CFD" w14:textId="77777777" w:rsidR="00C82055" w:rsidRPr="009E283B" w:rsidRDefault="00C82055" w:rsidP="00C82055">
      <w:pPr>
        <w:rPr>
          <w:b/>
        </w:rPr>
      </w:pPr>
      <w:r w:rsidRPr="009E283B">
        <w:rPr>
          <w:b/>
        </w:rPr>
        <w:t xml:space="preserve">Standard </w:t>
      </w:r>
      <w:r>
        <w:rPr>
          <w:b/>
        </w:rPr>
        <w:t>Conditions of G</w:t>
      </w:r>
      <w:r w:rsidRPr="009E283B">
        <w:rPr>
          <w:b/>
        </w:rPr>
        <w:t>rant</w:t>
      </w:r>
    </w:p>
    <w:p w14:paraId="61D07573" w14:textId="77777777" w:rsidR="00C82055" w:rsidRPr="008B5C65" w:rsidRDefault="00C82055" w:rsidP="00C82055">
      <w:r>
        <w:t>The Department</w:t>
      </w:r>
      <w:r w:rsidRPr="008B5C65">
        <w:rPr>
          <w:iCs/>
        </w:rPr>
        <w:t xml:space="preserve"> will use a </w:t>
      </w:r>
      <w:r>
        <w:rPr>
          <w:iCs/>
        </w:rPr>
        <w:t>standard Conditions of Grant.</w:t>
      </w:r>
      <w:r w:rsidRPr="008B5C65">
        <w:rPr>
          <w:iCs/>
        </w:rPr>
        <w:t xml:space="preserve"> </w:t>
      </w:r>
    </w:p>
    <w:p w14:paraId="153697D1" w14:textId="77777777" w:rsidR="00C82055" w:rsidRDefault="00C82055" w:rsidP="00C82055">
      <w:pPr>
        <w:rPr>
          <w:iCs/>
        </w:rPr>
      </w:pPr>
      <w:r>
        <w:rPr>
          <w:iCs/>
        </w:rPr>
        <w:t xml:space="preserve">The Department </w:t>
      </w:r>
      <w:r w:rsidRPr="0001641E">
        <w:rPr>
          <w:iCs/>
        </w:rPr>
        <w:t xml:space="preserve">will work with </w:t>
      </w:r>
      <w:r>
        <w:rPr>
          <w:iCs/>
        </w:rPr>
        <w:t xml:space="preserve">providers </w:t>
      </w:r>
      <w:r w:rsidRPr="0001641E">
        <w:rPr>
          <w:iCs/>
        </w:rPr>
        <w:t xml:space="preserve">to finalise details. </w:t>
      </w:r>
      <w:r>
        <w:rPr>
          <w:iCs/>
        </w:rPr>
        <w:t xml:space="preserve">The Program Delegate will </w:t>
      </w:r>
      <w:r w:rsidRPr="0001641E">
        <w:rPr>
          <w:iCs/>
        </w:rPr>
        <w:t xml:space="preserve">execute this grant agreement (‘execute’ means the </w:t>
      </w:r>
      <w:r>
        <w:rPr>
          <w:iCs/>
        </w:rPr>
        <w:t>Program Delegate</w:t>
      </w:r>
      <w:r w:rsidRPr="0001641E">
        <w:rPr>
          <w:iCs/>
        </w:rPr>
        <w:t xml:space="preserve"> ha</w:t>
      </w:r>
      <w:r>
        <w:rPr>
          <w:iCs/>
        </w:rPr>
        <w:t>s</w:t>
      </w:r>
      <w:r w:rsidRPr="0001641E">
        <w:rPr>
          <w:iCs/>
        </w:rPr>
        <w:t xml:space="preserve"> signed the </w:t>
      </w:r>
      <w:r>
        <w:rPr>
          <w:iCs/>
        </w:rPr>
        <w:t>Conditions of Grant</w:t>
      </w:r>
      <w:r w:rsidRPr="0001641E">
        <w:rPr>
          <w:iCs/>
        </w:rPr>
        <w:t xml:space="preserve">). </w:t>
      </w:r>
    </w:p>
    <w:p w14:paraId="6A6AFB00" w14:textId="77777777" w:rsidR="00C82055" w:rsidRDefault="00C82055" w:rsidP="00C82055">
      <w:pPr>
        <w:rPr>
          <w:iCs/>
        </w:rPr>
      </w:pPr>
      <w:r>
        <w:rPr>
          <w:iCs/>
        </w:rPr>
        <w:t>The department</w:t>
      </w:r>
      <w:r w:rsidRPr="0001641E">
        <w:rPr>
          <w:iCs/>
        </w:rPr>
        <w:t xml:space="preserve"> base</w:t>
      </w:r>
      <w:r>
        <w:rPr>
          <w:iCs/>
        </w:rPr>
        <w:t>s</w:t>
      </w:r>
      <w:r w:rsidRPr="0001641E">
        <w:rPr>
          <w:iCs/>
        </w:rPr>
        <w:t xml:space="preserve"> the approval of </w:t>
      </w:r>
      <w:r>
        <w:rPr>
          <w:iCs/>
        </w:rPr>
        <w:t xml:space="preserve">the </w:t>
      </w:r>
      <w:r w:rsidRPr="0001641E">
        <w:rPr>
          <w:iCs/>
        </w:rPr>
        <w:t>grant on the information provide</w:t>
      </w:r>
      <w:r>
        <w:rPr>
          <w:iCs/>
        </w:rPr>
        <w:t>d</w:t>
      </w:r>
      <w:r w:rsidRPr="0001641E">
        <w:rPr>
          <w:iCs/>
        </w:rPr>
        <w:t xml:space="preserve"> in </w:t>
      </w:r>
      <w:r>
        <w:rPr>
          <w:iCs/>
        </w:rPr>
        <w:t xml:space="preserve">the </w:t>
      </w:r>
      <w:r w:rsidRPr="0001641E">
        <w:rPr>
          <w:iCs/>
        </w:rPr>
        <w:t>application.</w:t>
      </w:r>
    </w:p>
    <w:p w14:paraId="252C132E" w14:textId="77777777" w:rsidR="00C82055" w:rsidRPr="007C1DA0" w:rsidRDefault="00C82055" w:rsidP="00C82055">
      <w:pPr>
        <w:pStyle w:val="Heading3"/>
        <w:ind w:left="567" w:hanging="567"/>
      </w:pPr>
      <w:bookmarkStart w:id="81" w:name="_Toc153809192"/>
      <w:bookmarkEnd w:id="80"/>
      <w:r w:rsidRPr="007C1DA0">
        <w:t xml:space="preserve">How </w:t>
      </w:r>
      <w:r>
        <w:t>the Department</w:t>
      </w:r>
      <w:r w:rsidRPr="007C1DA0">
        <w:t xml:space="preserve"> pay</w:t>
      </w:r>
      <w:r>
        <w:t>s</w:t>
      </w:r>
      <w:r w:rsidRPr="007C1DA0">
        <w:t xml:space="preserve"> the grant</w:t>
      </w:r>
      <w:bookmarkEnd w:id="81"/>
    </w:p>
    <w:p w14:paraId="26E89FEF" w14:textId="77777777" w:rsidR="00C82055" w:rsidRDefault="00C82055" w:rsidP="00C82055">
      <w:pPr>
        <w:tabs>
          <w:tab w:val="left" w:pos="0"/>
        </w:tabs>
        <w:rPr>
          <w:bCs/>
          <w:lang w:eastAsia="en-AU"/>
        </w:rPr>
      </w:pPr>
      <w:bookmarkStart w:id="82" w:name="_Toc466898122"/>
      <w:r w:rsidRPr="00DB0315">
        <w:rPr>
          <w:bCs/>
          <w:lang w:eastAsia="en-AU"/>
        </w:rPr>
        <w:t>The</w:t>
      </w:r>
      <w:r>
        <w:rPr>
          <w:bCs/>
          <w:lang w:eastAsia="en-AU"/>
        </w:rPr>
        <w:t xml:space="preserve"> payment method is outlined within section 77 of the </w:t>
      </w:r>
      <w:hyperlink r:id="rId55" w:tgtFrame="_blank" w:history="1">
        <w:r w:rsidRPr="007F683E">
          <w:rPr>
            <w:rStyle w:val="normaltextrun"/>
            <w:rFonts w:cs="Arial"/>
            <w:i/>
            <w:iCs/>
            <w:color w:val="0070C0"/>
            <w:u w:val="single"/>
            <w:shd w:val="clear" w:color="auto" w:fill="FFFFFF"/>
          </w:rPr>
          <w:t>Higher Education Support (Other Grants)</w:t>
        </w:r>
        <w:r w:rsidRPr="007F683E">
          <w:rPr>
            <w:rStyle w:val="normaltextrun"/>
            <w:rFonts w:cs="Arial"/>
            <w:color w:val="0070C0"/>
            <w:u w:val="single"/>
            <w:shd w:val="clear" w:color="auto" w:fill="FFFFFF"/>
          </w:rPr>
          <w:t xml:space="preserve"> </w:t>
        </w:r>
        <w:r w:rsidRPr="00F216AA">
          <w:rPr>
            <w:rStyle w:val="normaltextrun"/>
            <w:rFonts w:cs="Arial"/>
            <w:i/>
            <w:iCs/>
            <w:color w:val="0070C0"/>
            <w:u w:val="single"/>
            <w:shd w:val="clear" w:color="auto" w:fill="FFFFFF"/>
          </w:rPr>
          <w:t>Guidelines</w:t>
        </w:r>
        <w:r>
          <w:rPr>
            <w:rStyle w:val="normaltextrun"/>
            <w:rFonts w:cs="Arial"/>
            <w:color w:val="0070C0"/>
            <w:u w:val="single"/>
            <w:shd w:val="clear" w:color="auto" w:fill="FFFFFF"/>
          </w:rPr>
          <w:t xml:space="preserve"> </w:t>
        </w:r>
        <w:r w:rsidRPr="007F683E">
          <w:rPr>
            <w:rStyle w:val="normaltextrun"/>
            <w:rFonts w:cs="Arial"/>
            <w:i/>
            <w:iCs/>
            <w:color w:val="0070C0"/>
            <w:u w:val="single"/>
            <w:shd w:val="clear" w:color="auto" w:fill="FFFFFF"/>
          </w:rPr>
          <w:t>2022</w:t>
        </w:r>
        <w:r w:rsidRPr="00552951">
          <w:rPr>
            <w:rStyle w:val="normaltextrun"/>
            <w:rFonts w:cs="Arial"/>
            <w:color w:val="0070C0"/>
            <w:shd w:val="clear" w:color="auto" w:fill="FFFFFF"/>
          </w:rPr>
          <w:t>.</w:t>
        </w:r>
        <w:r>
          <w:rPr>
            <w:rStyle w:val="normaltextrun"/>
            <w:rFonts w:cs="Arial"/>
            <w:color w:val="0070C0"/>
            <w:shd w:val="clear" w:color="auto" w:fill="FFFFFF"/>
          </w:rPr>
          <w:t xml:space="preserve"> </w:t>
        </w:r>
      </w:hyperlink>
      <w:r>
        <w:rPr>
          <w:rStyle w:val="normaltextrun"/>
          <w:rFonts w:cs="Arial"/>
          <w:color w:val="000000"/>
          <w:shd w:val="clear" w:color="auto" w:fill="FFFFFF"/>
        </w:rPr>
        <w:t xml:space="preserve">The </w:t>
      </w:r>
      <w:r>
        <w:rPr>
          <w:bCs/>
          <w:lang w:eastAsia="en-AU"/>
        </w:rPr>
        <w:t>Conditions of Grant</w:t>
      </w:r>
      <w:r w:rsidRPr="00DB0315">
        <w:rPr>
          <w:bCs/>
          <w:lang w:eastAsia="en-AU"/>
        </w:rPr>
        <w:t xml:space="preserve"> </w:t>
      </w:r>
      <w:r>
        <w:rPr>
          <w:bCs/>
          <w:lang w:eastAsia="en-AU"/>
        </w:rPr>
        <w:t>set out:</w:t>
      </w:r>
    </w:p>
    <w:p w14:paraId="454C4D98" w14:textId="77777777" w:rsidR="00C82055" w:rsidRPr="00DB0315" w:rsidRDefault="00C82055" w:rsidP="00C82055">
      <w:pPr>
        <w:pStyle w:val="ListBullet"/>
        <w:rPr>
          <w:bCs/>
          <w:lang w:eastAsia="en-AU"/>
        </w:rPr>
      </w:pPr>
      <w:r>
        <w:rPr>
          <w:bCs/>
          <w:lang w:eastAsia="en-AU"/>
        </w:rPr>
        <w:t>payment timeframes</w:t>
      </w:r>
    </w:p>
    <w:p w14:paraId="1B499BC9" w14:textId="77777777" w:rsidR="00C82055" w:rsidRDefault="00C82055" w:rsidP="00C82055">
      <w:pPr>
        <w:pStyle w:val="ListBullet"/>
      </w:pPr>
      <w:r w:rsidRPr="00DB0315">
        <w:t>maximum grant amount to be paid</w:t>
      </w:r>
    </w:p>
    <w:p w14:paraId="71EA2025" w14:textId="77777777" w:rsidR="00C82055" w:rsidRPr="00DB0315" w:rsidRDefault="00C82055" w:rsidP="00C82055">
      <w:pPr>
        <w:pStyle w:val="ListBullet"/>
      </w:pPr>
      <w:r>
        <w:t>a maximum number of student enrolments.</w:t>
      </w:r>
    </w:p>
    <w:p w14:paraId="3DE01923" w14:textId="77777777" w:rsidR="00C82055" w:rsidRDefault="00C82055" w:rsidP="00C82055">
      <w:r>
        <w:t>The Department will make payments based on provider student enrolment data reported within the Tertiary Collection of Student Information (TCSI), following census dates. Payments are subject to satisfactory progress on the grant activity.</w:t>
      </w:r>
    </w:p>
    <w:p w14:paraId="59312A8E" w14:textId="77777777" w:rsidR="00C82055" w:rsidRPr="007C1DA0" w:rsidDel="00457E6C" w:rsidRDefault="00C82055" w:rsidP="00C82055">
      <w:pPr>
        <w:pStyle w:val="Heading2"/>
      </w:pPr>
      <w:bookmarkStart w:id="83" w:name="_Toc494290551"/>
      <w:bookmarkStart w:id="84" w:name="_Toc485726977"/>
      <w:bookmarkStart w:id="85" w:name="_Toc485736597"/>
      <w:bookmarkStart w:id="86" w:name="_Toc153809193"/>
      <w:bookmarkEnd w:id="82"/>
      <w:bookmarkEnd w:id="83"/>
      <w:r w:rsidRPr="007C1DA0" w:rsidDel="00457E6C">
        <w:lastRenderedPageBreak/>
        <w:t>Announcement of grants</w:t>
      </w:r>
      <w:bookmarkEnd w:id="84"/>
      <w:bookmarkEnd w:id="85"/>
      <w:bookmarkEnd w:id="86"/>
    </w:p>
    <w:p w14:paraId="4E3A776E" w14:textId="77777777" w:rsidR="00C82055" w:rsidRPr="0035202F" w:rsidDel="00457E6C" w:rsidRDefault="00C82055" w:rsidP="00C82055">
      <w:r w:rsidDel="00457E6C">
        <w:t>If successful, grant</w:t>
      </w:r>
      <w:r>
        <w:t>s</w:t>
      </w:r>
      <w:r w:rsidDel="00457E6C">
        <w:t xml:space="preserve"> </w:t>
      </w:r>
      <w:r w:rsidDel="0035202F">
        <w:t>will be listed</w:t>
      </w:r>
      <w:r w:rsidRPr="00B72EE8" w:rsidDel="0035202F">
        <w:t xml:space="preserve"> </w:t>
      </w:r>
      <w:r w:rsidRPr="00B72EE8" w:rsidDel="00457E6C">
        <w:t>on</w:t>
      </w:r>
      <w:r w:rsidDel="00457E6C">
        <w:t xml:space="preserve"> the </w:t>
      </w:r>
      <w:r>
        <w:t xml:space="preserve">Departmental website at: </w:t>
      </w:r>
      <w:hyperlink r:id="rId56" w:history="1">
        <w:r>
          <w:rPr>
            <w:rStyle w:val="Hyperlink"/>
          </w:rPr>
          <w:t>Microcredentials Pilot in Higher Education - Department of Education, Australian Government</w:t>
        </w:r>
      </w:hyperlink>
      <w:r>
        <w:t>.</w:t>
      </w:r>
    </w:p>
    <w:p w14:paraId="34049BBE" w14:textId="77777777" w:rsidR="00C82055" w:rsidRPr="0035202F" w:rsidDel="00457E6C" w:rsidRDefault="00C82055" w:rsidP="00C82055"/>
    <w:p w14:paraId="2FD78744" w14:textId="77777777" w:rsidR="00C82055" w:rsidRPr="007C1DA0" w:rsidRDefault="00C82055" w:rsidP="00C82055">
      <w:pPr>
        <w:pStyle w:val="Heading2"/>
      </w:pPr>
      <w:bookmarkStart w:id="87" w:name="_Toc153809194"/>
      <w:r w:rsidRPr="007C1DA0">
        <w:t xml:space="preserve">How </w:t>
      </w:r>
      <w:r>
        <w:t>the Department</w:t>
      </w:r>
      <w:r w:rsidRPr="007C1DA0">
        <w:t xml:space="preserve"> monitor</w:t>
      </w:r>
      <w:r>
        <w:t>s</w:t>
      </w:r>
      <w:r w:rsidRPr="007C1DA0">
        <w:t xml:space="preserve"> grant activity</w:t>
      </w:r>
      <w:bookmarkEnd w:id="87"/>
    </w:p>
    <w:p w14:paraId="7A6CFADD" w14:textId="77777777" w:rsidR="00C82055" w:rsidRPr="007C1DA0" w:rsidRDefault="00C82055" w:rsidP="00C82055">
      <w:pPr>
        <w:pStyle w:val="Heading3"/>
        <w:ind w:left="567" w:hanging="567"/>
      </w:pPr>
      <w:bookmarkStart w:id="88" w:name="_Toc153809195"/>
      <w:r w:rsidRPr="007C1DA0">
        <w:t>Keeping us informed</w:t>
      </w:r>
      <w:bookmarkEnd w:id="88"/>
    </w:p>
    <w:p w14:paraId="41E0F535" w14:textId="77777777" w:rsidR="00C82055" w:rsidRDefault="00C82055" w:rsidP="00C82055">
      <w:r>
        <w:t xml:space="preserve">Providers should let the Department know if anything is likely to affect your grant activity. </w:t>
      </w:r>
    </w:p>
    <w:p w14:paraId="6E2BD515" w14:textId="77777777" w:rsidR="00C82055" w:rsidRDefault="00C82055" w:rsidP="00C82055">
      <w:r>
        <w:t xml:space="preserve">If a provider becomes aware of a breach of terms and conditions under the grant agreement, it must contact the Department immediately. </w:t>
      </w:r>
    </w:p>
    <w:p w14:paraId="229A76E0" w14:textId="77777777" w:rsidR="00C82055" w:rsidRPr="007C1DA0" w:rsidRDefault="00C82055" w:rsidP="00C82055">
      <w:pPr>
        <w:pStyle w:val="Heading3"/>
        <w:ind w:left="567" w:hanging="567"/>
      </w:pPr>
      <w:bookmarkStart w:id="89" w:name="_Toc153809196"/>
      <w:r w:rsidRPr="007C1DA0">
        <w:t>Reporting</w:t>
      </w:r>
      <w:bookmarkEnd w:id="89"/>
      <w:r w:rsidRPr="007C1DA0">
        <w:t xml:space="preserve"> </w:t>
      </w:r>
    </w:p>
    <w:p w14:paraId="1ACF26C0" w14:textId="77777777" w:rsidR="00C82055" w:rsidRPr="00726710" w:rsidRDefault="00C82055" w:rsidP="00C82055">
      <w:pPr>
        <w:rPr>
          <w:rFonts w:cstheme="minorBidi"/>
        </w:rPr>
      </w:pPr>
      <w:r w:rsidRPr="4D8B2273">
        <w:rPr>
          <w:rFonts w:cstheme="minorBidi"/>
        </w:rPr>
        <w:t>Providers must submit reports and student enrolment data</w:t>
      </w:r>
      <w:r w:rsidRPr="4D8B2273">
        <w:rPr>
          <w:rFonts w:cstheme="minorBidi"/>
          <w:b/>
        </w:rPr>
        <w:t xml:space="preserve"> </w:t>
      </w:r>
      <w:r w:rsidRPr="4D8B2273">
        <w:rPr>
          <w:rFonts w:cstheme="minorBidi"/>
        </w:rPr>
        <w:t>in line with the</w:t>
      </w:r>
      <w:r w:rsidRPr="4D8B2273" w:rsidDel="00D505A5">
        <w:rPr>
          <w:rFonts w:cstheme="minorBidi"/>
        </w:rPr>
        <w:t xml:space="preserve"> </w:t>
      </w:r>
      <w:r w:rsidRPr="4D8B2273">
        <w:rPr>
          <w:rFonts w:cstheme="minorBidi"/>
        </w:rPr>
        <w:t xml:space="preserve">Conditions of Grant. </w:t>
      </w:r>
      <w:r>
        <w:t>The Department</w:t>
      </w:r>
      <w:r w:rsidRPr="4D8B2273">
        <w:rPr>
          <w:rFonts w:cstheme="minorBidi"/>
        </w:rPr>
        <w:t xml:space="preserve"> will remind providers of reporting obligations before a report is due. T</w:t>
      </w:r>
      <w:r>
        <w:t>he Department</w:t>
      </w:r>
      <w:r w:rsidRPr="4D8B2273">
        <w:rPr>
          <w:rFonts w:cstheme="minorBidi"/>
        </w:rPr>
        <w:t xml:space="preserve"> will expect providers to report on:</w:t>
      </w:r>
    </w:p>
    <w:p w14:paraId="180E5025" w14:textId="77777777" w:rsidR="00C82055" w:rsidRPr="00726710" w:rsidRDefault="00C82055" w:rsidP="00C82055">
      <w:pPr>
        <w:pStyle w:val="ListBullet"/>
      </w:pPr>
      <w:r w:rsidRPr="00726710">
        <w:t xml:space="preserve">progress against agreed </w:t>
      </w:r>
      <w:r>
        <w:t>grant activity</w:t>
      </w:r>
      <w:r w:rsidRPr="00726710">
        <w:t xml:space="preserve"> milestones</w:t>
      </w:r>
      <w:r>
        <w:t xml:space="preserve"> and outcomes</w:t>
      </w:r>
    </w:p>
    <w:p w14:paraId="78255E59" w14:textId="77777777" w:rsidR="00C82055" w:rsidRDefault="00C82055" w:rsidP="00C82055">
      <w:pPr>
        <w:pStyle w:val="ListBullet"/>
      </w:pPr>
      <w:r>
        <w:t>student enrolments</w:t>
      </w:r>
    </w:p>
    <w:p w14:paraId="4CA18467" w14:textId="77777777" w:rsidR="00C82055" w:rsidRPr="00726710" w:rsidRDefault="00C82055" w:rsidP="00C82055">
      <w:pPr>
        <w:pStyle w:val="ListBullet"/>
      </w:pPr>
      <w:r>
        <w:t>expenditure of the grant</w:t>
      </w:r>
      <w:r w:rsidRPr="00726710">
        <w:t>.</w:t>
      </w:r>
    </w:p>
    <w:p w14:paraId="6B6137DC" w14:textId="77777777" w:rsidR="00C82055" w:rsidRDefault="00C82055" w:rsidP="00C82055">
      <w:r>
        <w:t xml:space="preserve">The Department will monitor progress by assessing reports providers submit and may request records to confirm details of provider reports if necessary. Occasionally the Department may need to re-examine claims, seek further information or request an independent audit of claims and payments. </w:t>
      </w:r>
    </w:p>
    <w:p w14:paraId="0BA8E7F7" w14:textId="77777777" w:rsidR="00C82055" w:rsidRPr="00183EED" w:rsidRDefault="00C82055" w:rsidP="00C82055">
      <w:bookmarkStart w:id="90" w:name="_Toc468693655"/>
      <w:bookmarkStart w:id="91" w:name="_Toc509838910"/>
      <w:r w:rsidRPr="00181A24">
        <w:rPr>
          <w:b/>
        </w:rPr>
        <w:t>Progress reports</w:t>
      </w:r>
      <w:bookmarkEnd w:id="90"/>
      <w:bookmarkEnd w:id="91"/>
    </w:p>
    <w:p w14:paraId="69D797B7" w14:textId="77777777" w:rsidR="00C82055" w:rsidRDefault="00C82055" w:rsidP="00C82055">
      <w:r>
        <w:t>Progress</w:t>
      </w:r>
      <w:r w:rsidRPr="00E162FF">
        <w:t xml:space="preserve"> reports</w:t>
      </w:r>
      <w:r>
        <w:t xml:space="preserve"> may require providers to:</w:t>
      </w:r>
    </w:p>
    <w:p w14:paraId="0EE42F09" w14:textId="77777777" w:rsidR="00C82055" w:rsidRDefault="00C82055" w:rsidP="00C82055">
      <w:pPr>
        <w:pStyle w:val="ListBullet"/>
        <w:spacing w:before="60" w:after="60"/>
        <w:ind w:left="357" w:hanging="357"/>
      </w:pPr>
      <w:r w:rsidRPr="00E162FF">
        <w:t>include evidence</w:t>
      </w:r>
      <w:r>
        <w:t xml:space="preserve"> of progress towards completion of agreed activities and outcomes</w:t>
      </w:r>
    </w:p>
    <w:p w14:paraId="62ED20CB" w14:textId="77777777" w:rsidR="00C82055" w:rsidRDefault="00C82055" w:rsidP="00C82055">
      <w:pPr>
        <w:pStyle w:val="ListBullet"/>
        <w:spacing w:before="60" w:after="60"/>
        <w:ind w:left="357" w:hanging="357"/>
      </w:pPr>
      <w:r>
        <w:t>show</w:t>
      </w:r>
      <w:r w:rsidRPr="00E162FF">
        <w:t xml:space="preserve"> the total </w:t>
      </w:r>
      <w:r>
        <w:t>e</w:t>
      </w:r>
      <w:r w:rsidRPr="00E162FF">
        <w:t xml:space="preserve">ligible </w:t>
      </w:r>
      <w:r>
        <w:t>e</w:t>
      </w:r>
      <w:r w:rsidRPr="00E162FF">
        <w:t xml:space="preserve">xpenditure </w:t>
      </w:r>
      <w:r>
        <w:t>incurred</w:t>
      </w:r>
      <w:r w:rsidRPr="00E162FF">
        <w:t xml:space="preserve"> </w:t>
      </w:r>
      <w:r>
        <w:t>to date</w:t>
      </w:r>
    </w:p>
    <w:p w14:paraId="3E0FF240" w14:textId="77777777" w:rsidR="00C82055" w:rsidRDefault="00C82055" w:rsidP="00C82055">
      <w:pPr>
        <w:pStyle w:val="ListBullet"/>
        <w:spacing w:before="60" w:after="60"/>
        <w:ind w:left="357" w:hanging="357"/>
      </w:pPr>
      <w:r>
        <w:t>include evidence of expenditure, if sought</w:t>
      </w:r>
    </w:p>
    <w:p w14:paraId="04CD4750" w14:textId="77777777" w:rsidR="00C82055" w:rsidRDefault="00C82055" w:rsidP="00C82055">
      <w:pPr>
        <w:pStyle w:val="ListBullet"/>
        <w:spacing w:before="60" w:after="60"/>
        <w:ind w:left="357" w:hanging="357"/>
      </w:pPr>
      <w:r>
        <w:t>be submitted by the report due date (reports can be submitted ahead of time if all relevant activities have been completed).</w:t>
      </w:r>
    </w:p>
    <w:p w14:paraId="5235752B" w14:textId="77777777" w:rsidR="00C82055" w:rsidRDefault="00C82055" w:rsidP="00C82055">
      <w:r>
        <w:t>Providers must discuss any reporting delays with the Department as soon as becoming aware of them.</w:t>
      </w:r>
    </w:p>
    <w:p w14:paraId="67DCD9CC" w14:textId="77777777" w:rsidR="00C82055" w:rsidRPr="00183EED" w:rsidRDefault="00C82055" w:rsidP="00C82055">
      <w:bookmarkStart w:id="92" w:name="_Toc509838911"/>
      <w:bookmarkStart w:id="93" w:name="_Toc468693656"/>
      <w:r w:rsidRPr="00181A24">
        <w:rPr>
          <w:b/>
        </w:rPr>
        <w:t>Ad-hoc reports</w:t>
      </w:r>
      <w:bookmarkEnd w:id="92"/>
      <w:r w:rsidRPr="00181A24">
        <w:rPr>
          <w:b/>
        </w:rPr>
        <w:t xml:space="preserve">  </w:t>
      </w:r>
    </w:p>
    <w:p w14:paraId="1E9C4585" w14:textId="77777777" w:rsidR="00C82055" w:rsidRDefault="00C82055" w:rsidP="00C82055">
      <w:r>
        <w:t>The Department</w:t>
      </w:r>
      <w:r w:rsidRPr="00A632E3">
        <w:t xml:space="preserve"> </w:t>
      </w:r>
      <w:r>
        <w:t>may ask providers for ad-hoc reports on a grant. This may be to provide an update on progress, or any significant delays or difficulties in completing the grant activity.</w:t>
      </w:r>
    </w:p>
    <w:p w14:paraId="6C23D40F" w14:textId="77777777" w:rsidR="00C82055" w:rsidRPr="00183EED" w:rsidRDefault="00C82055" w:rsidP="00C82055">
      <w:bookmarkStart w:id="94" w:name="_Toc509838912"/>
      <w:r w:rsidRPr="00181A24">
        <w:rPr>
          <w:b/>
        </w:rPr>
        <w:t>Final report</w:t>
      </w:r>
      <w:bookmarkEnd w:id="93"/>
      <w:r w:rsidRPr="00181A24">
        <w:rPr>
          <w:b/>
        </w:rPr>
        <w:t xml:space="preserve"> </w:t>
      </w:r>
      <w:bookmarkEnd w:id="94"/>
    </w:p>
    <w:p w14:paraId="358B2E00" w14:textId="77777777" w:rsidR="00C82055" w:rsidRDefault="00C82055" w:rsidP="00C82055">
      <w:r>
        <w:t>When a provider completes the grant activity, a final report must be submitted.</w:t>
      </w:r>
    </w:p>
    <w:p w14:paraId="377074DE" w14:textId="77777777" w:rsidR="00C82055" w:rsidRDefault="00C82055" w:rsidP="00C82055">
      <w:r>
        <w:t>Final reports must:</w:t>
      </w:r>
    </w:p>
    <w:p w14:paraId="70402B55" w14:textId="77777777" w:rsidR="00C82055" w:rsidRDefault="00C82055" w:rsidP="00C82055">
      <w:pPr>
        <w:pStyle w:val="ListBullet"/>
        <w:spacing w:before="60" w:after="60"/>
        <w:ind w:left="357" w:hanging="357"/>
      </w:pPr>
      <w:r>
        <w:t>identify if and how outcomes have been achieved</w:t>
      </w:r>
    </w:p>
    <w:p w14:paraId="68CB4F0B" w14:textId="77777777" w:rsidR="00C82055" w:rsidRDefault="00C82055" w:rsidP="00C82055">
      <w:pPr>
        <w:pStyle w:val="ListBullet"/>
        <w:spacing w:before="60" w:after="60"/>
        <w:ind w:left="357" w:hanging="357"/>
      </w:pPr>
      <w:r w:rsidRPr="00E162FF">
        <w:t>include the agreed evidence</w:t>
      </w:r>
      <w:r>
        <w:t xml:space="preserve"> as specified in the grant agreement</w:t>
      </w:r>
    </w:p>
    <w:p w14:paraId="5AA439E1" w14:textId="77777777" w:rsidR="00C82055" w:rsidRDefault="00C82055" w:rsidP="00C82055">
      <w:pPr>
        <w:pStyle w:val="ListBullet"/>
        <w:spacing w:before="60" w:after="60"/>
        <w:ind w:left="357" w:hanging="357"/>
      </w:pPr>
      <w:r w:rsidRPr="00E162FF">
        <w:t xml:space="preserve">identify the total </w:t>
      </w:r>
      <w:r>
        <w:t>e</w:t>
      </w:r>
      <w:r w:rsidRPr="00E162FF">
        <w:t xml:space="preserve">ligible </w:t>
      </w:r>
      <w:r>
        <w:t>e</w:t>
      </w:r>
      <w:r w:rsidRPr="00E162FF">
        <w:t xml:space="preserve">xpenditure </w:t>
      </w:r>
      <w:r>
        <w:t>incurred</w:t>
      </w:r>
    </w:p>
    <w:p w14:paraId="694D4141" w14:textId="77777777" w:rsidR="00C82055" w:rsidRDefault="00C82055" w:rsidP="00C82055">
      <w:pPr>
        <w:pStyle w:val="ListBullet"/>
        <w:spacing w:before="60" w:after="60"/>
        <w:ind w:left="357" w:hanging="357"/>
      </w:pPr>
      <w:r>
        <w:lastRenderedPageBreak/>
        <w:t>be submitted in the format provided by the Department of Education and within the required deadline.</w:t>
      </w:r>
    </w:p>
    <w:p w14:paraId="53CD569E" w14:textId="77777777" w:rsidR="00C82055" w:rsidRPr="007C1DA0" w:rsidRDefault="00C82055" w:rsidP="00C82055">
      <w:pPr>
        <w:pStyle w:val="Heading3"/>
        <w:ind w:left="567" w:hanging="567"/>
      </w:pPr>
      <w:bookmarkStart w:id="95" w:name="_Toc509572409"/>
      <w:bookmarkStart w:id="96" w:name="_Toc509572410"/>
      <w:bookmarkStart w:id="97" w:name="_Toc509572411"/>
      <w:bookmarkStart w:id="98" w:name="_Toc153809197"/>
      <w:bookmarkEnd w:id="95"/>
      <w:bookmarkEnd w:id="96"/>
      <w:bookmarkEnd w:id="97"/>
      <w:r w:rsidRPr="007C1DA0">
        <w:t>Audited financial acquittal report</w:t>
      </w:r>
      <w:bookmarkEnd w:id="98"/>
    </w:p>
    <w:p w14:paraId="0780DCD8" w14:textId="77777777" w:rsidR="00C82055" w:rsidRDefault="00C82055" w:rsidP="00C82055">
      <w:r>
        <w:t xml:space="preserve">The Conditions of Grant may require providers to give </w:t>
      </w:r>
      <w:r w:rsidRPr="004800A3">
        <w:t>a</w:t>
      </w:r>
      <w:r>
        <w:t xml:space="preserve">n </w:t>
      </w:r>
      <w:r w:rsidRPr="005757A8">
        <w:t>independently audited financial acquittal report</w:t>
      </w:r>
      <w:r>
        <w:t>.</w:t>
      </w:r>
      <w:r w:rsidRPr="004800A3">
        <w:t xml:space="preserve"> A</w:t>
      </w:r>
      <w:r>
        <w:t xml:space="preserve"> </w:t>
      </w:r>
      <w:r w:rsidRPr="005757A8">
        <w:t>financial acquittal report</w:t>
      </w:r>
      <w:r>
        <w:t xml:space="preserve"> </w:t>
      </w:r>
      <w:r w:rsidRPr="004800A3">
        <w:t xml:space="preserve">will verify that </w:t>
      </w:r>
      <w:r>
        <w:t xml:space="preserve">the provider spent the grant in accordance with </w:t>
      </w:r>
      <w:r w:rsidRPr="004800A3">
        <w:t xml:space="preserve">the </w:t>
      </w:r>
      <w:r>
        <w:t>g</w:t>
      </w:r>
      <w:r w:rsidRPr="004800A3">
        <w:t xml:space="preserve">rant </w:t>
      </w:r>
      <w:r>
        <w:t>a</w:t>
      </w:r>
      <w:r w:rsidRPr="004800A3">
        <w:t>greement.</w:t>
      </w:r>
    </w:p>
    <w:p w14:paraId="75A4FE17" w14:textId="77777777" w:rsidR="00C82055" w:rsidRPr="007C1DA0" w:rsidRDefault="00C82055" w:rsidP="00C82055">
      <w:pPr>
        <w:pStyle w:val="Heading3"/>
        <w:ind w:left="567" w:hanging="567"/>
      </w:pPr>
      <w:bookmarkStart w:id="99" w:name="_Toc153809198"/>
      <w:bookmarkStart w:id="100" w:name="_Toc468693659"/>
      <w:r w:rsidRPr="007C1DA0">
        <w:t>Grant agreement variations</w:t>
      </w:r>
      <w:bookmarkEnd w:id="99"/>
    </w:p>
    <w:p w14:paraId="55B4BE54" w14:textId="77777777" w:rsidR="00C82055" w:rsidRPr="00AD6169" w:rsidRDefault="00C82055" w:rsidP="00C82055">
      <w:pPr>
        <w:tabs>
          <w:tab w:val="left" w:pos="0"/>
        </w:tabs>
        <w:rPr>
          <w:bCs/>
          <w:lang w:eastAsia="en-AU"/>
        </w:rPr>
      </w:pPr>
      <w:r>
        <w:t>The Department</w:t>
      </w:r>
      <w:r w:rsidRPr="00795673">
        <w:rPr>
          <w:bCs/>
          <w:lang w:eastAsia="en-AU"/>
        </w:rPr>
        <w:t xml:space="preserve"> recognise</w:t>
      </w:r>
      <w:r>
        <w:rPr>
          <w:bCs/>
          <w:lang w:eastAsia="en-AU"/>
        </w:rPr>
        <w:t>s</w:t>
      </w:r>
      <w:r w:rsidRPr="00795673">
        <w:rPr>
          <w:bCs/>
          <w:lang w:eastAsia="en-AU"/>
        </w:rPr>
        <w:t xml:space="preserve"> that unexpected events may affect </w:t>
      </w:r>
      <w:r>
        <w:rPr>
          <w:bCs/>
          <w:lang w:eastAsia="en-AU"/>
        </w:rPr>
        <w:t xml:space="preserve">provider </w:t>
      </w:r>
      <w:r w:rsidRPr="00795673">
        <w:rPr>
          <w:bCs/>
          <w:lang w:eastAsia="en-AU"/>
        </w:rPr>
        <w:t xml:space="preserve">progress. In these circumstances, </w:t>
      </w:r>
      <w:r>
        <w:rPr>
          <w:bCs/>
          <w:lang w:eastAsia="en-AU"/>
        </w:rPr>
        <w:t>providers</w:t>
      </w:r>
      <w:r w:rsidRPr="00795673">
        <w:rPr>
          <w:bCs/>
          <w:lang w:eastAsia="en-AU"/>
        </w:rPr>
        <w:t xml:space="preserve"> can request a variation to </w:t>
      </w:r>
      <w:r>
        <w:rPr>
          <w:bCs/>
          <w:lang w:eastAsia="en-AU"/>
        </w:rPr>
        <w:t>the</w:t>
      </w:r>
      <w:r w:rsidRPr="00795673">
        <w:rPr>
          <w:bCs/>
          <w:lang w:eastAsia="en-AU"/>
        </w:rPr>
        <w:t xml:space="preserve"> grant agreement</w:t>
      </w:r>
      <w:r>
        <w:rPr>
          <w:bCs/>
          <w:lang w:eastAsia="en-AU"/>
        </w:rPr>
        <w:t xml:space="preserve">. Providers can request a variation via email to the Program Delegate at </w:t>
      </w:r>
      <w:hyperlink r:id="rId57" w:history="1">
        <w:r w:rsidRPr="006B79B5">
          <w:rPr>
            <w:rStyle w:val="Hyperlink"/>
            <w:bCs/>
            <w:lang w:eastAsia="en-AU"/>
          </w:rPr>
          <w:t>HEMicrocredentials@education.gov.au</w:t>
        </w:r>
      </w:hyperlink>
      <w:r>
        <w:rPr>
          <w:bCs/>
          <w:lang w:eastAsia="en-AU"/>
        </w:rPr>
        <w:t>.</w:t>
      </w:r>
    </w:p>
    <w:p w14:paraId="11F66DAB" w14:textId="77777777" w:rsidR="00C82055" w:rsidRDefault="00C82055" w:rsidP="00C82055">
      <w:r>
        <w:t xml:space="preserve">Providers </w:t>
      </w:r>
      <w:r w:rsidRPr="00164671">
        <w:t xml:space="preserve">should not assume that a variation request will be successful. </w:t>
      </w:r>
      <w:r>
        <w:t>The Department</w:t>
      </w:r>
      <w:r w:rsidRPr="00A632E3">
        <w:t xml:space="preserve"> </w:t>
      </w:r>
      <w:r w:rsidRPr="00164671">
        <w:t xml:space="preserve">will consider </w:t>
      </w:r>
      <w:r>
        <w:t>a provider’s</w:t>
      </w:r>
      <w:r w:rsidRPr="00164671">
        <w:t xml:space="preserve"> request based on </w:t>
      </w:r>
      <w:r>
        <w:t>provisions in the grant agreement and the likely impact on achieving outcomes.</w:t>
      </w:r>
    </w:p>
    <w:p w14:paraId="35D9E1BC" w14:textId="77777777" w:rsidR="00C82055" w:rsidRPr="007C1DA0" w:rsidRDefault="00C82055" w:rsidP="00C82055">
      <w:pPr>
        <w:pStyle w:val="Heading3"/>
        <w:ind w:left="567" w:hanging="567"/>
      </w:pPr>
      <w:bookmarkStart w:id="101" w:name="_Toc153809199"/>
      <w:bookmarkEnd w:id="100"/>
      <w:r w:rsidRPr="007C1DA0">
        <w:t>Evaluation</w:t>
      </w:r>
      <w:bookmarkEnd w:id="101"/>
    </w:p>
    <w:p w14:paraId="02B5AE03" w14:textId="77777777" w:rsidR="00C82055" w:rsidRPr="00BE141A" w:rsidRDefault="00C82055" w:rsidP="00C82055">
      <w:pPr>
        <w:tabs>
          <w:tab w:val="left" w:pos="0"/>
        </w:tabs>
        <w:rPr>
          <w:bCs/>
          <w:lang w:eastAsia="en-AU"/>
        </w:rPr>
      </w:pPr>
      <w:r w:rsidRPr="009B4FBB">
        <w:rPr>
          <w:rFonts w:cs="Arial"/>
          <w:lang w:eastAsia="en-AU"/>
        </w:rPr>
        <w:t xml:space="preserve">An evaluation of the </w:t>
      </w:r>
      <w:r>
        <w:rPr>
          <w:rFonts w:cs="Arial"/>
          <w:lang w:eastAsia="en-AU"/>
        </w:rPr>
        <w:t>Pilot</w:t>
      </w:r>
      <w:r w:rsidRPr="009B4FBB">
        <w:rPr>
          <w:rFonts w:cs="Arial"/>
          <w:lang w:eastAsia="en-AU"/>
        </w:rPr>
        <w:t xml:space="preserve"> is planned for 2025. The evaluation aims to strengthen understanding of how microcredential courses can be used to </w:t>
      </w:r>
      <w:r>
        <w:rPr>
          <w:rFonts w:cs="Arial"/>
          <w:lang w:eastAsia="en-AU"/>
        </w:rPr>
        <w:t>address</w:t>
      </w:r>
      <w:r w:rsidRPr="009B4FBB">
        <w:rPr>
          <w:rFonts w:cs="Arial"/>
          <w:lang w:eastAsia="en-AU"/>
        </w:rPr>
        <w:t xml:space="preserve"> skills shortages, </w:t>
      </w:r>
      <w:r>
        <w:rPr>
          <w:rFonts w:cs="Arial"/>
          <w:lang w:eastAsia="en-AU"/>
        </w:rPr>
        <w:t xml:space="preserve">support </w:t>
      </w:r>
      <w:r w:rsidRPr="009B4FBB">
        <w:rPr>
          <w:rFonts w:cs="Arial"/>
          <w:lang w:eastAsia="en-AU"/>
        </w:rPr>
        <w:t>partner</w:t>
      </w:r>
      <w:r>
        <w:rPr>
          <w:rFonts w:cs="Arial"/>
          <w:lang w:eastAsia="en-AU"/>
        </w:rPr>
        <w:t>ships</w:t>
      </w:r>
      <w:r w:rsidRPr="009B4FBB">
        <w:rPr>
          <w:rFonts w:cs="Arial"/>
          <w:lang w:eastAsia="en-AU"/>
        </w:rPr>
        <w:t xml:space="preserve"> with industry</w:t>
      </w:r>
      <w:r>
        <w:rPr>
          <w:rFonts w:cs="Arial"/>
          <w:lang w:eastAsia="en-AU"/>
        </w:rPr>
        <w:t xml:space="preserve"> and employers,</w:t>
      </w:r>
      <w:r w:rsidRPr="009B4FBB">
        <w:rPr>
          <w:rFonts w:cs="Arial"/>
          <w:lang w:eastAsia="en-AU"/>
        </w:rPr>
        <w:t xml:space="preserve"> </w:t>
      </w:r>
      <w:r>
        <w:rPr>
          <w:rFonts w:cs="Arial"/>
          <w:bCs/>
          <w:lang w:eastAsia="en-AU"/>
        </w:rPr>
        <w:t xml:space="preserve">improve </w:t>
      </w:r>
      <w:r w:rsidRPr="00BE141A">
        <w:rPr>
          <w:rFonts w:cs="Arial"/>
          <w:bCs/>
          <w:lang w:eastAsia="en-AU"/>
        </w:rPr>
        <w:t>access and equity</w:t>
      </w:r>
      <w:r>
        <w:rPr>
          <w:rFonts w:cs="Arial"/>
          <w:bCs/>
          <w:lang w:eastAsia="en-AU"/>
        </w:rPr>
        <w:t>;</w:t>
      </w:r>
      <w:r w:rsidRPr="00BE141A">
        <w:rPr>
          <w:rFonts w:cs="Arial"/>
          <w:bCs/>
          <w:lang w:eastAsia="en-AU"/>
        </w:rPr>
        <w:t xml:space="preserve"> and provide pathways </w:t>
      </w:r>
      <w:r>
        <w:rPr>
          <w:rFonts w:cs="Arial"/>
          <w:bCs/>
          <w:lang w:eastAsia="en-AU"/>
        </w:rPr>
        <w:t xml:space="preserve">towards further </w:t>
      </w:r>
      <w:r w:rsidRPr="00BE141A">
        <w:rPr>
          <w:rFonts w:cs="Arial"/>
          <w:bCs/>
          <w:lang w:eastAsia="en-AU"/>
        </w:rPr>
        <w:t>higher education</w:t>
      </w:r>
      <w:r w:rsidRPr="00BE141A">
        <w:rPr>
          <w:bCs/>
          <w:lang w:eastAsia="en-AU"/>
        </w:rPr>
        <w:t xml:space="preserve">. </w:t>
      </w:r>
    </w:p>
    <w:p w14:paraId="0EE14BDC" w14:textId="77777777" w:rsidR="00C82055" w:rsidRPr="009B4FBB" w:rsidRDefault="00C82055" w:rsidP="00C82055">
      <w:pPr>
        <w:tabs>
          <w:tab w:val="left" w:pos="0"/>
        </w:tabs>
        <w:rPr>
          <w:rFonts w:cs="Arial"/>
          <w:lang w:eastAsia="en-AU"/>
        </w:rPr>
      </w:pPr>
      <w:r w:rsidRPr="00B20F12">
        <w:rPr>
          <w:rFonts w:cs="Arial"/>
          <w:bCs/>
          <w:lang w:eastAsia="en-AU"/>
        </w:rPr>
        <w:t>The government will test the benefits of extending FEE-HELP to students undertaking</w:t>
      </w:r>
      <w:r w:rsidRPr="009B4FBB">
        <w:rPr>
          <w:rFonts w:cs="Arial"/>
          <w:lang w:eastAsia="en-AU"/>
        </w:rPr>
        <w:t xml:space="preserve"> microcredentials, including whether it increases the participation of historically underrepresented groups in higher education.</w:t>
      </w:r>
    </w:p>
    <w:p w14:paraId="7427F530" w14:textId="77777777" w:rsidR="00C82055" w:rsidRPr="00B20F12" w:rsidRDefault="00C82055" w:rsidP="00C82055">
      <w:pPr>
        <w:spacing w:after="0"/>
        <w:textAlignment w:val="baseline"/>
        <w:rPr>
          <w:rStyle w:val="normaltextrun"/>
          <w:rFonts w:cs="Arial"/>
          <w:color w:val="000000"/>
          <w:shd w:val="clear" w:color="auto" w:fill="FFFFFF"/>
        </w:rPr>
      </w:pPr>
      <w:r w:rsidRPr="00B20F12">
        <w:rPr>
          <w:rStyle w:val="normaltextrun"/>
          <w:rFonts w:cs="Arial"/>
          <w:color w:val="000000"/>
          <w:shd w:val="clear" w:color="auto" w:fill="FFFFFF"/>
        </w:rPr>
        <w:t xml:space="preserve">The criteria for the evaluation </w:t>
      </w:r>
      <w:r>
        <w:rPr>
          <w:rStyle w:val="normaltextrun"/>
          <w:rFonts w:cs="Arial"/>
          <w:color w:val="000000"/>
          <w:shd w:val="clear" w:color="auto" w:fill="FFFFFF"/>
        </w:rPr>
        <w:t>are</w:t>
      </w:r>
      <w:r w:rsidRPr="00B20F12">
        <w:rPr>
          <w:rStyle w:val="normaltextrun"/>
          <w:rFonts w:cs="Arial"/>
          <w:color w:val="000000"/>
          <w:shd w:val="clear" w:color="auto" w:fill="FFFFFF"/>
        </w:rPr>
        <w:t>:</w:t>
      </w:r>
    </w:p>
    <w:p w14:paraId="3BF6211B" w14:textId="77777777" w:rsidR="00C82055" w:rsidRPr="00B20F12" w:rsidRDefault="00C82055" w:rsidP="00C82055">
      <w:pPr>
        <w:pStyle w:val="ListParagraph"/>
        <w:numPr>
          <w:ilvl w:val="0"/>
          <w:numId w:val="21"/>
        </w:numPr>
        <w:spacing w:before="0" w:after="0"/>
        <w:ind w:left="777" w:hanging="357"/>
        <w:contextualSpacing w:val="0"/>
        <w:textAlignment w:val="baseline"/>
        <w:rPr>
          <w:rStyle w:val="normaltextrun"/>
          <w:rFonts w:cs="Arial"/>
          <w:color w:val="000000"/>
          <w:shd w:val="clear" w:color="auto" w:fill="FFFFFF"/>
        </w:rPr>
      </w:pPr>
      <w:r w:rsidRPr="00B20F12">
        <w:rPr>
          <w:rStyle w:val="normaltextrun"/>
          <w:rFonts w:cs="Arial"/>
          <w:color w:val="000000"/>
          <w:shd w:val="clear" w:color="auto" w:fill="FFFFFF"/>
        </w:rPr>
        <w:t>Appropriateness of need for government intervention</w:t>
      </w:r>
    </w:p>
    <w:p w14:paraId="6C60ED96" w14:textId="77777777" w:rsidR="00C82055" w:rsidRPr="00B20F12" w:rsidRDefault="00C82055" w:rsidP="00C82055">
      <w:pPr>
        <w:pStyle w:val="ListParagraph"/>
        <w:numPr>
          <w:ilvl w:val="0"/>
          <w:numId w:val="21"/>
        </w:numPr>
        <w:spacing w:before="100" w:beforeAutospacing="1" w:after="100" w:afterAutospacing="1"/>
        <w:ind w:left="777" w:hanging="357"/>
        <w:contextualSpacing w:val="0"/>
        <w:textAlignment w:val="baseline"/>
        <w:rPr>
          <w:rStyle w:val="normaltextrun"/>
          <w:rFonts w:cs="Arial"/>
          <w:color w:val="000000"/>
          <w:shd w:val="clear" w:color="auto" w:fill="FFFFFF"/>
        </w:rPr>
      </w:pPr>
      <w:r w:rsidRPr="00B20F12">
        <w:rPr>
          <w:rStyle w:val="normaltextrun"/>
          <w:rFonts w:cs="Arial"/>
          <w:color w:val="000000"/>
          <w:shd w:val="clear" w:color="auto" w:fill="FFFFFF"/>
        </w:rPr>
        <w:t>Effectiveness of achievement of policy intent and objectives</w:t>
      </w:r>
    </w:p>
    <w:p w14:paraId="5D877918" w14:textId="77777777" w:rsidR="00C82055" w:rsidRPr="00B20F12" w:rsidRDefault="00C82055" w:rsidP="00C82055">
      <w:pPr>
        <w:pStyle w:val="ListParagraph"/>
        <w:numPr>
          <w:ilvl w:val="0"/>
          <w:numId w:val="21"/>
        </w:numPr>
        <w:spacing w:before="100" w:beforeAutospacing="1" w:after="100" w:afterAutospacing="1"/>
        <w:ind w:left="777" w:hanging="357"/>
        <w:contextualSpacing w:val="0"/>
        <w:textAlignment w:val="baseline"/>
        <w:rPr>
          <w:rStyle w:val="normaltextrun"/>
          <w:rFonts w:cs="Arial"/>
          <w:color w:val="000000"/>
          <w:shd w:val="clear" w:color="auto" w:fill="FFFFFF"/>
        </w:rPr>
      </w:pPr>
      <w:r w:rsidRPr="00B20F12">
        <w:rPr>
          <w:rStyle w:val="normaltextrun"/>
          <w:rFonts w:cs="Arial"/>
          <w:color w:val="000000"/>
          <w:shd w:val="clear" w:color="auto" w:fill="FFFFFF"/>
        </w:rPr>
        <w:t>Efficiency through value for money</w:t>
      </w:r>
    </w:p>
    <w:p w14:paraId="313D733F" w14:textId="77777777" w:rsidR="00C82055" w:rsidRPr="009B4FBB" w:rsidRDefault="00C82055" w:rsidP="00C82055">
      <w:pPr>
        <w:spacing w:after="0" w:line="240" w:lineRule="auto"/>
        <w:textAlignment w:val="baseline"/>
        <w:rPr>
          <w:rFonts w:cs="Arial"/>
          <w:lang w:eastAsia="en-AU"/>
        </w:rPr>
      </w:pPr>
      <w:r w:rsidRPr="009B4FBB">
        <w:rPr>
          <w:rFonts w:cs="Arial"/>
          <w:lang w:eastAsia="en-AU"/>
        </w:rPr>
        <w:t>An evaluation framework has been developed including data tools in preparation for 2025. Current activities that will inform the evaluation include, student pre-entry and exit surveys, design and progress reports, and collection of enrolment data from courses.</w:t>
      </w:r>
    </w:p>
    <w:p w14:paraId="1D7B1673" w14:textId="77777777" w:rsidR="00C82055" w:rsidRPr="007C1DA0" w:rsidRDefault="00C82055" w:rsidP="00C82055">
      <w:pPr>
        <w:pStyle w:val="Heading3"/>
        <w:ind w:left="567" w:hanging="567"/>
      </w:pPr>
      <w:bookmarkStart w:id="102" w:name="_Toc153809200"/>
      <w:r w:rsidRPr="007C1DA0">
        <w:t>Acknowledgement</w:t>
      </w:r>
      <w:bookmarkEnd w:id="102"/>
    </w:p>
    <w:p w14:paraId="1618F619" w14:textId="77777777" w:rsidR="00C82055" w:rsidRDefault="00C82055" w:rsidP="00C82055">
      <w:pPr>
        <w:rPr>
          <w:rFonts w:eastAsiaTheme="minorHAnsi"/>
        </w:rPr>
      </w:pPr>
      <w:r>
        <w:t>If a provider makes a public statement or publish information about a grant activity funded under the program, it is required to acknowledge the grant by using the following:</w:t>
      </w:r>
    </w:p>
    <w:p w14:paraId="56A5D906" w14:textId="77777777" w:rsidR="00C82055" w:rsidRPr="00B72EE8" w:rsidRDefault="00C82055" w:rsidP="00C82055">
      <w:pPr>
        <w:spacing w:after="0"/>
      </w:pPr>
      <w:r>
        <w:t>‘</w:t>
      </w:r>
      <w:r w:rsidRPr="008B782D">
        <w:t>This</w:t>
      </w:r>
      <w:r>
        <w:t xml:space="preserve"> microcredential course</w:t>
      </w:r>
      <w:r w:rsidRPr="008B782D">
        <w:t xml:space="preserve"> received grant funding from the Australian Government</w:t>
      </w:r>
      <w:r>
        <w:t>, Department of Education as part of the Microcredentials Pilot in Higher Education</w:t>
      </w:r>
      <w:r w:rsidRPr="008B782D">
        <w:t>.</w:t>
      </w:r>
      <w:r>
        <w:t>’</w:t>
      </w:r>
    </w:p>
    <w:p w14:paraId="3383A102" w14:textId="77777777" w:rsidR="00C82055" w:rsidRPr="007C1DA0" w:rsidRDefault="00C82055" w:rsidP="00C82055">
      <w:pPr>
        <w:pStyle w:val="Heading2"/>
      </w:pPr>
      <w:bookmarkStart w:id="103" w:name="_Toc153809201"/>
      <w:r w:rsidRPr="007C1DA0">
        <w:t>Probity</w:t>
      </w:r>
      <w:bookmarkEnd w:id="103"/>
    </w:p>
    <w:p w14:paraId="5BC49DCB" w14:textId="77777777" w:rsidR="00C82055" w:rsidRPr="00726710" w:rsidRDefault="00C82055" w:rsidP="00C82055">
      <w:r w:rsidRPr="00B72EE8">
        <w:t xml:space="preserve">The Australian Government </w:t>
      </w:r>
      <w:r>
        <w:t xml:space="preserve">will make sure that </w:t>
      </w:r>
      <w:r w:rsidRPr="00B72EE8">
        <w:t>the</w:t>
      </w:r>
      <w:r>
        <w:t xml:space="preserve"> grant opportunity </w:t>
      </w:r>
      <w:r w:rsidRPr="00B72EE8">
        <w:t>process is fai</w:t>
      </w:r>
      <w:r>
        <w:t xml:space="preserve">r, </w:t>
      </w:r>
      <w:r w:rsidRPr="00B72EE8">
        <w:t>accord</w:t>
      </w:r>
      <w:r>
        <w:t>ing to</w:t>
      </w:r>
      <w:r w:rsidRPr="00B72EE8">
        <w:t xml:space="preserve"> the </w:t>
      </w:r>
      <w:r w:rsidRPr="00726710">
        <w:t>published guidelines, incorporates appropriate safeguards against fraud, unlawful activities and other inappropriate conduct.</w:t>
      </w:r>
    </w:p>
    <w:p w14:paraId="20E66D4F" w14:textId="77777777" w:rsidR="00C82055" w:rsidRPr="00122DEC" w:rsidRDefault="00C82055" w:rsidP="00C82055">
      <w:r w:rsidRPr="00726710">
        <w:t xml:space="preserve">These guidelines may be changed from time-to-time </w:t>
      </w:r>
      <w:r w:rsidRPr="00122DEC">
        <w:t>by</w:t>
      </w:r>
      <w:r>
        <w:t xml:space="preserve"> the Department of Education</w:t>
      </w:r>
      <w:r w:rsidRPr="00122DEC">
        <w:t>. When this happens, the revised guidelines will be</w:t>
      </w:r>
      <w:r>
        <w:t xml:space="preserve"> sent by email to eligible providers.</w:t>
      </w:r>
    </w:p>
    <w:p w14:paraId="42FC2D24" w14:textId="77777777" w:rsidR="00C82055" w:rsidRPr="007C1DA0" w:rsidRDefault="00C82055" w:rsidP="00C82055">
      <w:pPr>
        <w:pStyle w:val="Heading3"/>
        <w:ind w:left="567" w:hanging="567"/>
      </w:pPr>
      <w:bookmarkStart w:id="104" w:name="_Toc153809202"/>
      <w:r w:rsidRPr="007C1DA0">
        <w:lastRenderedPageBreak/>
        <w:t>Conflicts of interest</w:t>
      </w:r>
      <w:bookmarkEnd w:id="104"/>
    </w:p>
    <w:p w14:paraId="5F5C95D1" w14:textId="77777777" w:rsidR="00C82055" w:rsidRPr="00F1475D" w:rsidRDefault="00C82055" w:rsidP="00C82055">
      <w:r w:rsidRPr="00122DEC">
        <w:t>Any conflicts of interest could affect the performance of the grant</w:t>
      </w:r>
      <w:r>
        <w:t xml:space="preserve"> opportunity or program</w:t>
      </w:r>
      <w:r w:rsidRPr="00122DEC">
        <w:t xml:space="preserve">.  There may be a </w:t>
      </w:r>
      <w:hyperlink r:id="rId58" w:history="1">
        <w:r w:rsidRPr="00122DEC">
          <w:t>conflict of interest</w:t>
        </w:r>
      </w:hyperlink>
      <w:r w:rsidRPr="00122DEC">
        <w:t>, or perceived conflict of interest, if</w:t>
      </w:r>
      <w:r w:rsidRPr="00F1475D">
        <w:t xml:space="preserve"> </w:t>
      </w:r>
      <w:r>
        <w:t>Department of Education</w:t>
      </w:r>
      <w:r w:rsidRPr="00516E21">
        <w:t xml:space="preserve"> </w:t>
      </w:r>
      <w:r w:rsidRPr="00122DEC">
        <w:t>staff, any member of a committee or advisor</w:t>
      </w:r>
      <w:r w:rsidRPr="00F1475D">
        <w:t xml:space="preserve"> and/or </w:t>
      </w:r>
      <w:r>
        <w:t xml:space="preserve">provider </w:t>
      </w:r>
      <w:r w:rsidRPr="00F1475D">
        <w:t xml:space="preserve">or any of </w:t>
      </w:r>
      <w:r>
        <w:t>its</w:t>
      </w:r>
      <w:r w:rsidRPr="00F1475D">
        <w:t xml:space="preserve"> personnel:</w:t>
      </w:r>
    </w:p>
    <w:p w14:paraId="7DEC67A9" w14:textId="77777777" w:rsidR="00C82055" w:rsidRPr="00F1475D" w:rsidRDefault="00C82055" w:rsidP="00C82055">
      <w:pPr>
        <w:pStyle w:val="ListBullet"/>
      </w:pPr>
      <w:r w:rsidRPr="00F1475D">
        <w:t>has a professional, commercial or personal relationship with a party who is able to influence the application selection process, such as an Australian Government officer</w:t>
      </w:r>
    </w:p>
    <w:p w14:paraId="7151BE72" w14:textId="77777777" w:rsidR="00C82055" w:rsidRPr="00F1475D" w:rsidRDefault="00C82055" w:rsidP="00C82055">
      <w:pPr>
        <w:pStyle w:val="ListBullet"/>
      </w:pPr>
      <w:r w:rsidRPr="00F1475D">
        <w:t xml:space="preserve">has a relationship with </w:t>
      </w:r>
      <w:r>
        <w:t>or interest in</w:t>
      </w:r>
      <w:r w:rsidRPr="00F1475D">
        <w:t>, an organisation, which is likely to interfere with or restrict the applicants from carrying out the proposed activities fairly and independently or</w:t>
      </w:r>
    </w:p>
    <w:p w14:paraId="68040596" w14:textId="77777777" w:rsidR="00C82055" w:rsidRPr="00F1475D" w:rsidRDefault="00C82055" w:rsidP="00C82055">
      <w:pPr>
        <w:pStyle w:val="ListBullet"/>
      </w:pPr>
      <w:r w:rsidRPr="00F1475D">
        <w:t xml:space="preserve">has a relationship with, or interest in, an organisation from which they will receive personal gain because the organisation receives </w:t>
      </w:r>
      <w:r>
        <w:t>a grant under the grant program/ grant opportunity</w:t>
      </w:r>
      <w:r w:rsidRPr="00F1475D">
        <w:t>.</w:t>
      </w:r>
    </w:p>
    <w:p w14:paraId="7D57342A" w14:textId="77777777" w:rsidR="00C82055" w:rsidRPr="00F1475D" w:rsidRDefault="00C82055" w:rsidP="00C82055">
      <w:r>
        <w:t>Providers</w:t>
      </w:r>
      <w:r w:rsidRPr="00F1475D">
        <w:t xml:space="preserve"> will be asked to declare, as part of </w:t>
      </w:r>
      <w:r>
        <w:t>their</w:t>
      </w:r>
      <w:r w:rsidRPr="00F1475D">
        <w:t xml:space="preserve"> application, any perceived or existing conflicts of interests or that, to the best of </w:t>
      </w:r>
      <w:r>
        <w:t>its</w:t>
      </w:r>
      <w:r w:rsidRPr="00F1475D">
        <w:t xml:space="preserve"> knowledge, there is no conflict of interest.</w:t>
      </w:r>
    </w:p>
    <w:p w14:paraId="157925F2" w14:textId="77777777" w:rsidR="00C82055" w:rsidRDefault="00C82055" w:rsidP="00C82055">
      <w:r w:rsidRPr="00F1475D">
        <w:t xml:space="preserve">If </w:t>
      </w:r>
      <w:r>
        <w:t>a provider</w:t>
      </w:r>
      <w:r w:rsidRPr="00F1475D">
        <w:t xml:space="preserve"> later identify an actual, apparent, or </w:t>
      </w:r>
      <w:r>
        <w:t xml:space="preserve">perceived </w:t>
      </w:r>
      <w:r w:rsidRPr="00F1475D">
        <w:t xml:space="preserve">conflict of interest, </w:t>
      </w:r>
      <w:r>
        <w:t>it</w:t>
      </w:r>
      <w:r w:rsidRPr="00F1475D">
        <w:t xml:space="preserve"> must inform the</w:t>
      </w:r>
      <w:r>
        <w:t xml:space="preserve"> Department of Education in</w:t>
      </w:r>
      <w:r w:rsidRPr="00B72EE8">
        <w:t xml:space="preserve"> writing immediately. </w:t>
      </w:r>
    </w:p>
    <w:p w14:paraId="63B183F6" w14:textId="77777777" w:rsidR="00C82055" w:rsidRDefault="00C82055" w:rsidP="00C82055">
      <w:r w:rsidRPr="00B72EE8">
        <w:t xml:space="preserve">Conflicts of interest for </w:t>
      </w:r>
      <w:r>
        <w:t xml:space="preserve">Australian Government </w:t>
      </w:r>
      <w:r w:rsidRPr="00B72EE8">
        <w:t xml:space="preserve">staff will be handled </w:t>
      </w:r>
      <w:r>
        <w:t xml:space="preserve">as set out in </w:t>
      </w:r>
      <w:r w:rsidRPr="00B72EE8">
        <w:t xml:space="preserve">the </w:t>
      </w:r>
      <w:r>
        <w:t xml:space="preserve">Australian </w:t>
      </w:r>
      <w:hyperlink r:id="rId59" w:history="1">
        <w:r w:rsidRPr="009C7586">
          <w:rPr>
            <w:rStyle w:val="Hyperlink"/>
          </w:rPr>
          <w:t>Public Service Code of Conduct (Section 13(7))</w:t>
        </w:r>
      </w:hyperlink>
      <w:r>
        <w:t xml:space="preserve"> of the </w:t>
      </w:r>
      <w:hyperlink r:id="rId60" w:history="1">
        <w:r w:rsidRPr="00132512">
          <w:rPr>
            <w:rStyle w:val="Hyperlink"/>
            <w:i/>
          </w:rPr>
          <w:t>Public Service Act 1999</w:t>
        </w:r>
      </w:hyperlink>
      <w:r>
        <w:t>. Committee members and other officials including the decision maker must also declare any conflicts of interest.</w:t>
      </w:r>
    </w:p>
    <w:p w14:paraId="2C206669" w14:textId="77777777" w:rsidR="00C82055" w:rsidRPr="00B72EE8" w:rsidRDefault="00C82055" w:rsidP="00C82055">
      <w:r>
        <w:t>The</w:t>
      </w:r>
      <w:r w:rsidRPr="00726710">
        <w:rPr>
          <w:b/>
          <w:color w:val="4F6228" w:themeColor="accent3" w:themeShade="80"/>
        </w:rPr>
        <w:t xml:space="preserve"> </w:t>
      </w:r>
      <w:r w:rsidRPr="000F7FC4">
        <w:t>Department of Education</w:t>
      </w:r>
      <w:r>
        <w:t xml:space="preserve"> Conflict of Interest is available upon request. </w:t>
      </w:r>
    </w:p>
    <w:p w14:paraId="72058F27" w14:textId="77777777" w:rsidR="00C82055" w:rsidRPr="007C1DA0" w:rsidRDefault="00C82055" w:rsidP="00C82055">
      <w:pPr>
        <w:pStyle w:val="Heading3"/>
        <w:ind w:left="567" w:hanging="567"/>
      </w:pPr>
      <w:bookmarkStart w:id="105" w:name="_Toc153809203"/>
      <w:r w:rsidRPr="007C1DA0">
        <w:t>Privacy</w:t>
      </w:r>
      <w:bookmarkEnd w:id="105"/>
    </w:p>
    <w:p w14:paraId="5A51B02C" w14:textId="77777777" w:rsidR="00C82055" w:rsidRPr="000D1F02" w:rsidRDefault="00C82055" w:rsidP="00C82055">
      <w:r>
        <w:t>The Department</w:t>
      </w:r>
      <w:r w:rsidRPr="00164671">
        <w:t xml:space="preserve"> treat personal information according to the </w:t>
      </w:r>
      <w:hyperlink r:id="rId61" w:history="1">
        <w:r w:rsidRPr="001420AF">
          <w:rPr>
            <w:rStyle w:val="Hyperlink"/>
            <w:i/>
          </w:rPr>
          <w:t>Privacy Act 1988</w:t>
        </w:r>
      </w:hyperlink>
      <w:r>
        <w:rPr>
          <w:i/>
        </w:rPr>
        <w:t xml:space="preserve"> </w:t>
      </w:r>
      <w:r w:rsidRPr="00B368D9">
        <w:t>and the</w:t>
      </w:r>
      <w:r>
        <w:rPr>
          <w:i/>
        </w:rPr>
        <w:t xml:space="preserve"> </w:t>
      </w:r>
      <w:hyperlink r:id="rId62" w:history="1">
        <w:r w:rsidRPr="009D794C">
          <w:rPr>
            <w:rStyle w:val="Hyperlink"/>
          </w:rPr>
          <w:t>Australian Privacy Principles</w:t>
        </w:r>
      </w:hyperlink>
      <w:r w:rsidRPr="00164671">
        <w:t xml:space="preserve">. This includes letting </w:t>
      </w:r>
      <w:r>
        <w:t>providers</w:t>
      </w:r>
      <w:r w:rsidRPr="00164671">
        <w:t xml:space="preserve"> know:</w:t>
      </w:r>
      <w:r w:rsidRPr="000D1F02">
        <w:t xml:space="preserve"> </w:t>
      </w:r>
    </w:p>
    <w:p w14:paraId="0AE05C22" w14:textId="77777777" w:rsidR="00C82055" w:rsidRPr="00E86A67" w:rsidRDefault="00C82055" w:rsidP="00C82055">
      <w:pPr>
        <w:pStyle w:val="ListBullet"/>
      </w:pPr>
      <w:r w:rsidRPr="00E86A67">
        <w:t xml:space="preserve">what personal information </w:t>
      </w:r>
      <w:r>
        <w:t>it</w:t>
      </w:r>
      <w:r w:rsidRPr="00E86A67">
        <w:t xml:space="preserve"> collect</w:t>
      </w:r>
      <w:r>
        <w:t>s</w:t>
      </w:r>
    </w:p>
    <w:p w14:paraId="5C3B3727" w14:textId="77777777" w:rsidR="00C82055" w:rsidRPr="00E86A67" w:rsidRDefault="00C82055" w:rsidP="00C82055">
      <w:pPr>
        <w:pStyle w:val="ListBullet"/>
      </w:pPr>
      <w:r w:rsidRPr="00E86A67">
        <w:t xml:space="preserve">why </w:t>
      </w:r>
      <w:r>
        <w:t xml:space="preserve">it </w:t>
      </w:r>
      <w:r w:rsidRPr="00E86A67">
        <w:t>co</w:t>
      </w:r>
      <w:r>
        <w:t>llects personal information</w:t>
      </w:r>
    </w:p>
    <w:p w14:paraId="66BFB2D9" w14:textId="77777777" w:rsidR="00C82055" w:rsidRDefault="00C82055" w:rsidP="00C82055">
      <w:pPr>
        <w:pStyle w:val="ListBullet"/>
      </w:pPr>
      <w:r w:rsidRPr="00E86A67">
        <w:t xml:space="preserve">who </w:t>
      </w:r>
      <w:r>
        <w:t>it</w:t>
      </w:r>
      <w:r w:rsidRPr="00E86A67">
        <w:t xml:space="preserve"> gi</w:t>
      </w:r>
      <w:r>
        <w:t>ves personal information to.</w:t>
      </w:r>
    </w:p>
    <w:p w14:paraId="633D2D4F" w14:textId="77777777" w:rsidR="00C82055" w:rsidRDefault="00C82055" w:rsidP="00C82055">
      <w:r>
        <w:t>Providers personal information can only be disclosed to someone else for the primary purpose for which it was collected, unless an exemption applies.</w:t>
      </w:r>
    </w:p>
    <w:p w14:paraId="3D0020EB" w14:textId="77777777" w:rsidR="00C82055" w:rsidRDefault="00C82055" w:rsidP="00C82055">
      <w:r w:rsidRPr="00763129">
        <w:t xml:space="preserve">The </w:t>
      </w:r>
      <w:r w:rsidRPr="00B12804">
        <w:t xml:space="preserve">Australian Government </w:t>
      </w:r>
      <w:r w:rsidRPr="00763129">
        <w:t xml:space="preserve">may also use and disclose information </w:t>
      </w:r>
      <w:r>
        <w:t>about grant</w:t>
      </w:r>
      <w:r w:rsidRPr="00763129">
        <w:t xml:space="preserve"> applicants and </w:t>
      </w:r>
      <w:r>
        <w:t xml:space="preserve">grant recipients under this grant opportunity </w:t>
      </w:r>
      <w:r w:rsidRPr="00763129">
        <w:t>in any other Australian Government business or function</w:t>
      </w:r>
      <w:r>
        <w:t xml:space="preserve">. This includes disclosing grant information on the Department of Education website as required for reporting purposes and giving </w:t>
      </w:r>
      <w:r w:rsidRPr="00763129">
        <w:t>information to the Australian Taxation Office for compliance purposes.</w:t>
      </w:r>
    </w:p>
    <w:p w14:paraId="48FB9C74" w14:textId="77777777" w:rsidR="00C82055" w:rsidRDefault="00C82055" w:rsidP="00C82055">
      <w:r>
        <w:t>The Department may share the information a provider gives us with other Commonwealth entities for purposes including government administration, research or service delivery, according to Australian laws.</w:t>
      </w:r>
    </w:p>
    <w:p w14:paraId="77ADFA1C" w14:textId="77777777" w:rsidR="00C82055" w:rsidRPr="00763129" w:rsidRDefault="00C82055" w:rsidP="00C82055">
      <w:r>
        <w:t xml:space="preserve">As part of your application, a provider declares its ability to comply with the </w:t>
      </w:r>
      <w:r w:rsidRPr="00B368D9">
        <w:rPr>
          <w:i/>
        </w:rPr>
        <w:t>Privacy Act 1988</w:t>
      </w:r>
      <w:r>
        <w:t xml:space="preserve"> and the Australian Privacy Principles and impose the same privacy obligations on officers, employees, agents and subcontractors that it engages to assist with the activity, in respect of personal information it collects, uses, stores, or discloses in connection with the activity. Accordingly, a provider must not do anything, which if done by the Department of Education would breach an Australian Privacy Principle as defined in the Act.</w:t>
      </w:r>
    </w:p>
    <w:p w14:paraId="6860FA8E" w14:textId="77777777" w:rsidR="00C82055" w:rsidRPr="007C1DA0" w:rsidRDefault="00C82055" w:rsidP="00C82055">
      <w:pPr>
        <w:pStyle w:val="Heading3"/>
        <w:ind w:left="567" w:hanging="567"/>
      </w:pPr>
      <w:bookmarkStart w:id="106" w:name="_Toc153809204"/>
      <w:r w:rsidRPr="007C1DA0">
        <w:lastRenderedPageBreak/>
        <w:t>Confidential Information</w:t>
      </w:r>
      <w:bookmarkEnd w:id="106"/>
    </w:p>
    <w:p w14:paraId="6B79197C" w14:textId="77777777" w:rsidR="00C82055" w:rsidRDefault="00C82055" w:rsidP="00C82055">
      <w:pPr>
        <w:rPr>
          <w:lang w:eastAsia="en-AU"/>
        </w:rPr>
      </w:pPr>
      <w:bookmarkStart w:id="107" w:name="_Toc164844284"/>
      <w:r>
        <w:rPr>
          <w:lang w:eastAsia="en-AU"/>
        </w:rPr>
        <w:t>Other than information available in the public domain, a provider agrees not to disclose to any person, other than the Department, any confidential information relating to the grant application and/or agreement, without the Department’s prior written approval. The obligation will not be breached where you are required by law, Parliament or a stock exchange to disclose the relevant information or where the relevant information is publicly available (other than through breach of a confidentiality or non-disclosure obligation).</w:t>
      </w:r>
    </w:p>
    <w:p w14:paraId="1FD3AC93" w14:textId="77777777" w:rsidR="00C82055" w:rsidRDefault="00C82055" w:rsidP="00C82055">
      <w:pPr>
        <w:rPr>
          <w:lang w:eastAsia="en-AU"/>
        </w:rPr>
      </w:pPr>
      <w:r>
        <w:t>The Department</w:t>
      </w:r>
      <w:r>
        <w:rPr>
          <w:lang w:eastAsia="en-AU"/>
        </w:rPr>
        <w:t xml:space="preserve"> may at any time, require a provider to arrange for itself; or its employees, agents or subcontractors to give a written undertaking relating to nondisclosure of the Department’s confidential information in a form the Department considers acceptable. </w:t>
      </w:r>
    </w:p>
    <w:p w14:paraId="16904711" w14:textId="77777777" w:rsidR="00C82055" w:rsidRDefault="00C82055" w:rsidP="00C82055">
      <w:pPr>
        <w:rPr>
          <w:lang w:eastAsia="en-AU"/>
        </w:rPr>
      </w:pPr>
      <w:r>
        <w:t>The Department</w:t>
      </w:r>
      <w:r>
        <w:rPr>
          <w:lang w:eastAsia="en-AU"/>
        </w:rPr>
        <w:t xml:space="preserve"> will keep any information in connection with the grant agreement confidential to the extent that it meets all of the three conditions below:</w:t>
      </w:r>
    </w:p>
    <w:p w14:paraId="38030B7A" w14:textId="77777777" w:rsidR="00C82055" w:rsidRPr="00AB0818" w:rsidRDefault="00C82055" w:rsidP="00C82055">
      <w:pPr>
        <w:pStyle w:val="ListNumber"/>
        <w:numPr>
          <w:ilvl w:val="0"/>
          <w:numId w:val="17"/>
        </w:numPr>
      </w:pPr>
      <w:r>
        <w:t>a provider</w:t>
      </w:r>
      <w:r w:rsidRPr="00AB0818">
        <w:t xml:space="preserve"> clearly identif</w:t>
      </w:r>
      <w:r>
        <w:t>ies</w:t>
      </w:r>
      <w:r w:rsidRPr="00AB0818">
        <w:t xml:space="preserve"> the information as confidential and explain why </w:t>
      </w:r>
      <w:r>
        <w:t>the Department</w:t>
      </w:r>
      <w:r w:rsidRPr="00AB0818">
        <w:t xml:space="preserve"> should treat it as conf</w:t>
      </w:r>
      <w:r>
        <w:t>idential</w:t>
      </w:r>
    </w:p>
    <w:p w14:paraId="67DC18EA" w14:textId="77777777" w:rsidR="00C82055" w:rsidRPr="00AB0818" w:rsidRDefault="00C82055" w:rsidP="00C82055">
      <w:pPr>
        <w:pStyle w:val="ListNumber"/>
      </w:pPr>
      <w:r>
        <w:t>t</w:t>
      </w:r>
      <w:r w:rsidRPr="00AB0818">
        <w:t>he inform</w:t>
      </w:r>
      <w:r>
        <w:t>ation is commercially sensitive</w:t>
      </w:r>
    </w:p>
    <w:p w14:paraId="01B4C1CC" w14:textId="77777777" w:rsidR="00C82055" w:rsidRPr="00AB0818" w:rsidRDefault="00C82055" w:rsidP="00C82055">
      <w:pPr>
        <w:pStyle w:val="ListNumber"/>
      </w:pPr>
      <w:r>
        <w:t>r</w:t>
      </w:r>
      <w:r w:rsidRPr="00AB0818">
        <w:t>evealing the information would cause unreasona</w:t>
      </w:r>
      <w:r>
        <w:t>ble harm to the provider or someone else.</w:t>
      </w:r>
    </w:p>
    <w:p w14:paraId="0E7B5B18" w14:textId="77777777" w:rsidR="00C82055" w:rsidRPr="0033741C" w:rsidRDefault="00C82055" w:rsidP="00C82055">
      <w:pPr>
        <w:rPr>
          <w:lang w:eastAsia="en-AU"/>
        </w:rPr>
      </w:pPr>
      <w:r>
        <w:t>The Department</w:t>
      </w:r>
      <w:r>
        <w:rPr>
          <w:lang w:eastAsia="en-AU"/>
        </w:rPr>
        <w:t xml:space="preserve"> will not be in breach of any confidentiality agreement if the information is disclosed to: </w:t>
      </w:r>
    </w:p>
    <w:p w14:paraId="2D62731A" w14:textId="77777777" w:rsidR="00C82055" w:rsidRPr="0033741C" w:rsidRDefault="00C82055" w:rsidP="00C82055">
      <w:pPr>
        <w:pStyle w:val="ListBullet"/>
      </w:pPr>
      <w:r w:rsidRPr="0033741C">
        <w:t>the</w:t>
      </w:r>
      <w:r>
        <w:t xml:space="preserve"> assessment panel</w:t>
      </w:r>
      <w:r w:rsidRPr="0033741C">
        <w:t xml:space="preserve"> and other Commonwealth employees and contractors </w:t>
      </w:r>
      <w:r>
        <w:t>to help the Department manage the program effectively</w:t>
      </w:r>
    </w:p>
    <w:p w14:paraId="34E66C96" w14:textId="77777777" w:rsidR="00C82055" w:rsidRDefault="00C82055" w:rsidP="00C82055">
      <w:pPr>
        <w:pStyle w:val="ListBullet"/>
      </w:pPr>
      <w:r w:rsidRPr="0033741C">
        <w:t xml:space="preserve">employees and contractors of </w:t>
      </w:r>
      <w:r>
        <w:t>our</w:t>
      </w:r>
      <w:r w:rsidRPr="0033741C">
        <w:t xml:space="preserve"> </w:t>
      </w:r>
      <w:r>
        <w:t>d</w:t>
      </w:r>
      <w:r w:rsidRPr="0033741C">
        <w:t xml:space="preserve">epartment </w:t>
      </w:r>
      <w:r>
        <w:t xml:space="preserve">so the Department can </w:t>
      </w:r>
      <w:r w:rsidRPr="0033741C">
        <w:t xml:space="preserve">research, </w:t>
      </w:r>
      <w:r>
        <w:t>assess</w:t>
      </w:r>
      <w:r w:rsidRPr="0033741C">
        <w:t>, monitor and</w:t>
      </w:r>
      <w:r w:rsidRPr="00763129">
        <w:t xml:space="preserve"> analyse</w:t>
      </w:r>
      <w:r w:rsidRPr="0033741C">
        <w:t xml:space="preserve"> programs and activities</w:t>
      </w:r>
    </w:p>
    <w:p w14:paraId="06E07C8E" w14:textId="77777777" w:rsidR="00C82055" w:rsidRDefault="00C82055" w:rsidP="00C82055">
      <w:pPr>
        <w:pStyle w:val="ListBullet"/>
      </w:pPr>
      <w:r>
        <w:t>employees and contractors of other Commonwealth agencies for any purposes, including government administration, research or service delivery</w:t>
      </w:r>
    </w:p>
    <w:p w14:paraId="6D1700B1" w14:textId="77777777" w:rsidR="00C82055" w:rsidRPr="0033741C" w:rsidRDefault="00C82055" w:rsidP="00C82055">
      <w:pPr>
        <w:pStyle w:val="ListBullet"/>
      </w:pPr>
      <w:r>
        <w:t>other Commonwealth, State, Territory or local government agencies in program reports and consultations</w:t>
      </w:r>
    </w:p>
    <w:p w14:paraId="26826D7B" w14:textId="77777777" w:rsidR="00C82055" w:rsidRPr="0033741C" w:rsidRDefault="00C82055" w:rsidP="00C82055">
      <w:pPr>
        <w:pStyle w:val="ListBullet"/>
      </w:pPr>
      <w:r w:rsidRPr="0033741C">
        <w:t>the Auditor-General, Ombudsman or Privacy Commissioner</w:t>
      </w:r>
    </w:p>
    <w:p w14:paraId="74AEBFCD" w14:textId="77777777" w:rsidR="00C82055" w:rsidRPr="00BA6D16" w:rsidRDefault="00C82055" w:rsidP="00C82055">
      <w:pPr>
        <w:pStyle w:val="ListBullet"/>
      </w:pPr>
      <w:r w:rsidRPr="00BA6D16">
        <w:t>the responsible Minister or Parliamentary Secretary</w:t>
      </w:r>
      <w:r>
        <w:t>, and</w:t>
      </w:r>
    </w:p>
    <w:p w14:paraId="6F011D8C" w14:textId="77777777" w:rsidR="00C82055" w:rsidRPr="0033741C" w:rsidRDefault="00C82055" w:rsidP="00C82055">
      <w:pPr>
        <w:pStyle w:val="ListBullet"/>
      </w:pPr>
      <w:r w:rsidRPr="0033741C">
        <w:t xml:space="preserve">a House or a Committee of the </w:t>
      </w:r>
      <w:r>
        <w:t xml:space="preserve">Australian </w:t>
      </w:r>
      <w:r w:rsidRPr="0033741C">
        <w:t>Parliament</w:t>
      </w:r>
      <w:r>
        <w:t>.</w:t>
      </w:r>
    </w:p>
    <w:p w14:paraId="18D76A4A" w14:textId="77777777" w:rsidR="00C82055" w:rsidRPr="00E86A67" w:rsidRDefault="00C82055" w:rsidP="00C82055">
      <w:r w:rsidRPr="00E86A67">
        <w:t xml:space="preserve">The </w:t>
      </w:r>
      <w:r>
        <w:t xml:space="preserve">grant </w:t>
      </w:r>
      <w:r w:rsidRPr="00E86A67">
        <w:t xml:space="preserve">agreement </w:t>
      </w:r>
      <w:r>
        <w:t>may also</w:t>
      </w:r>
      <w:r w:rsidRPr="00E86A67">
        <w:t xml:space="preserve"> include any specific requirements about special categories of information collected, created or held under the </w:t>
      </w:r>
      <w:r>
        <w:t xml:space="preserve">grant </w:t>
      </w:r>
      <w:r w:rsidRPr="00E86A67">
        <w:t xml:space="preserve">agreement. </w:t>
      </w:r>
    </w:p>
    <w:p w14:paraId="1B15580D" w14:textId="77777777" w:rsidR="00C82055" w:rsidRPr="007C1DA0" w:rsidRDefault="00C82055" w:rsidP="00C82055">
      <w:pPr>
        <w:pStyle w:val="Heading2"/>
      </w:pPr>
      <w:bookmarkStart w:id="108" w:name="_Toc153784913"/>
      <w:bookmarkStart w:id="109" w:name="_Toc153809205"/>
      <w:r w:rsidRPr="007C1DA0">
        <w:t>Consultation</w:t>
      </w:r>
      <w:bookmarkEnd w:id="108"/>
      <w:bookmarkEnd w:id="109"/>
    </w:p>
    <w:p w14:paraId="1CDFA2EC" w14:textId="77777777" w:rsidR="00C82055" w:rsidRDefault="00C82055" w:rsidP="00C82055">
      <w:pPr>
        <w:pStyle w:val="ListBullet"/>
        <w:numPr>
          <w:ilvl w:val="0"/>
          <w:numId w:val="0"/>
        </w:numPr>
      </w:pPr>
      <w:r>
        <w:rPr>
          <w:iCs w:val="0"/>
        </w:rPr>
        <w:t xml:space="preserve">In August 2022, the Department of Education invited </w:t>
      </w:r>
      <w:r w:rsidRPr="001E16EA">
        <w:rPr>
          <w:iCs w:val="0"/>
        </w:rPr>
        <w:t xml:space="preserve">comments </w:t>
      </w:r>
      <w:r>
        <w:rPr>
          <w:iCs w:val="0"/>
        </w:rPr>
        <w:t xml:space="preserve">from the higher education sector and peak organisations </w:t>
      </w:r>
      <w:r w:rsidRPr="001E16EA">
        <w:rPr>
          <w:iCs w:val="0"/>
        </w:rPr>
        <w:t xml:space="preserve">on the </w:t>
      </w:r>
      <w:r>
        <w:rPr>
          <w:iCs w:val="0"/>
        </w:rPr>
        <w:t>Microcredentials Pilot in Higher Education: C</w:t>
      </w:r>
      <w:r w:rsidRPr="001E16EA">
        <w:rPr>
          <w:iCs w:val="0"/>
        </w:rPr>
        <w:t xml:space="preserve">onsultation </w:t>
      </w:r>
      <w:r>
        <w:rPr>
          <w:iCs w:val="0"/>
        </w:rPr>
        <w:t>P</w:t>
      </w:r>
      <w:r w:rsidRPr="001E16EA">
        <w:rPr>
          <w:iCs w:val="0"/>
        </w:rPr>
        <w:t xml:space="preserve">aper </w:t>
      </w:r>
      <w:r>
        <w:rPr>
          <w:iCs w:val="0"/>
        </w:rPr>
        <w:t xml:space="preserve">that included design of the Pilot, characteristics of courses, national priorities, licensing of course material, eligibility, </w:t>
      </w:r>
      <w:r w:rsidRPr="001E16EA">
        <w:rPr>
          <w:iCs w:val="0"/>
        </w:rPr>
        <w:t>and draft amendments</w:t>
      </w:r>
      <w:r>
        <w:rPr>
          <w:iCs w:val="0"/>
        </w:rPr>
        <w:t xml:space="preserve"> to legislative instruments</w:t>
      </w:r>
      <w:r w:rsidRPr="001E16EA">
        <w:rPr>
          <w:iCs w:val="0"/>
        </w:rPr>
        <w:t xml:space="preserve">. </w:t>
      </w:r>
      <w:r>
        <w:br w:type="page"/>
      </w:r>
    </w:p>
    <w:p w14:paraId="4A79F40D" w14:textId="77777777" w:rsidR="00C82055" w:rsidRPr="007C1DA0" w:rsidRDefault="00C82055" w:rsidP="00C82055">
      <w:pPr>
        <w:pStyle w:val="Heading2"/>
      </w:pPr>
      <w:bookmarkStart w:id="110" w:name="_Toc153784914"/>
      <w:bookmarkStart w:id="111" w:name="_Toc153809206"/>
      <w:bookmarkEnd w:id="107"/>
      <w:r w:rsidRPr="007C1DA0">
        <w:lastRenderedPageBreak/>
        <w:t>Glossary</w:t>
      </w:r>
      <w:bookmarkEnd w:id="110"/>
      <w:bookmarkEnd w:id="111"/>
    </w:p>
    <w:p w14:paraId="43947907" w14:textId="77777777" w:rsidR="00C82055" w:rsidRPr="007B576A" w:rsidRDefault="00C82055" w:rsidP="00C82055"/>
    <w:tbl>
      <w:tblPr>
        <w:tblStyle w:val="TableGrid"/>
        <w:tblW w:w="5000" w:type="pct"/>
        <w:tblBorders>
          <w:top w:val="single" w:sz="2" w:space="0" w:color="A6A6A6" w:themeColor="background1" w:themeShade="A6"/>
          <w:left w:val="single" w:sz="2" w:space="0" w:color="A6A6A6" w:themeColor="background1" w:themeShade="A6"/>
          <w:bottom w:val="single" w:sz="2" w:space="0" w:color="A6A6A6" w:themeColor="background1" w:themeShade="A6"/>
          <w:right w:val="single" w:sz="2" w:space="0" w:color="A6A6A6" w:themeColor="background1" w:themeShade="A6"/>
          <w:insideH w:val="single" w:sz="2" w:space="0" w:color="A6A6A6" w:themeColor="background1" w:themeShade="A6"/>
          <w:insideV w:val="single" w:sz="2" w:space="0" w:color="A6A6A6" w:themeColor="background1" w:themeShade="A6"/>
        </w:tblBorders>
        <w:tblLook w:val="04A0" w:firstRow="1" w:lastRow="0" w:firstColumn="1" w:lastColumn="0" w:noHBand="0" w:noVBand="1"/>
        <w:tblCaption w:val="Glossary of terms"/>
        <w:tblDescription w:val="Glossary of terms used in this document."/>
      </w:tblPr>
      <w:tblGrid>
        <w:gridCol w:w="3237"/>
        <w:gridCol w:w="5545"/>
      </w:tblGrid>
      <w:tr w:rsidR="00C82055" w:rsidRPr="009E3949" w14:paraId="1B635554" w14:textId="77777777" w:rsidTr="007E0629">
        <w:trPr>
          <w:cantSplit/>
          <w:tblHeader/>
        </w:trPr>
        <w:tc>
          <w:tcPr>
            <w:tcW w:w="1843" w:type="pct"/>
            <w:shd w:val="clear" w:color="auto" w:fill="264F90"/>
          </w:tcPr>
          <w:p w14:paraId="31F3E75F" w14:textId="77777777" w:rsidR="00C82055" w:rsidRPr="004D41A5" w:rsidRDefault="00C82055" w:rsidP="007E0629">
            <w:pPr>
              <w:pStyle w:val="TableHeadingNumbered"/>
            </w:pPr>
            <w:r w:rsidRPr="004D41A5">
              <w:t>Term</w:t>
            </w:r>
          </w:p>
        </w:tc>
        <w:tc>
          <w:tcPr>
            <w:tcW w:w="3157" w:type="pct"/>
            <w:shd w:val="clear" w:color="auto" w:fill="264F90"/>
          </w:tcPr>
          <w:p w14:paraId="74FFFB94" w14:textId="77777777" w:rsidR="00C82055" w:rsidRPr="004D41A5" w:rsidRDefault="00C82055" w:rsidP="007E0629">
            <w:pPr>
              <w:pStyle w:val="TableHeadingNumbered"/>
            </w:pPr>
            <w:r w:rsidRPr="004D41A5">
              <w:t>Definition</w:t>
            </w:r>
          </w:p>
        </w:tc>
      </w:tr>
      <w:tr w:rsidR="00C82055" w:rsidRPr="00274AE2" w14:paraId="5E0641A7" w14:textId="77777777" w:rsidTr="007E0629">
        <w:trPr>
          <w:cantSplit/>
        </w:trPr>
        <w:tc>
          <w:tcPr>
            <w:tcW w:w="1843" w:type="pct"/>
          </w:tcPr>
          <w:p w14:paraId="4CCD3508" w14:textId="77777777" w:rsidR="00C82055" w:rsidRPr="00274AE2" w:rsidRDefault="00C82055" w:rsidP="007E0629">
            <w:r w:rsidRPr="00274AE2">
              <w:t>accountable authority</w:t>
            </w:r>
          </w:p>
        </w:tc>
        <w:tc>
          <w:tcPr>
            <w:tcW w:w="3157" w:type="pct"/>
          </w:tcPr>
          <w:p w14:paraId="7778529D" w14:textId="77777777" w:rsidR="00C82055" w:rsidRPr="00274AE2" w:rsidRDefault="00C82055" w:rsidP="007E0629">
            <w:pPr>
              <w:rPr>
                <w:rFonts w:cs="Arial"/>
                <w:lang w:eastAsia="en-AU"/>
              </w:rPr>
            </w:pPr>
            <w:r>
              <w:rPr>
                <w:rFonts w:cs="Arial"/>
                <w:lang w:eastAsia="en-AU"/>
              </w:rPr>
              <w:t>s</w:t>
            </w:r>
            <w:r w:rsidRPr="00A77F5D">
              <w:rPr>
                <w:rFonts w:cs="Arial"/>
                <w:lang w:eastAsia="en-AU"/>
              </w:rPr>
              <w:t xml:space="preserve">ee subsection 12(2) of the </w:t>
            </w:r>
            <w:hyperlink r:id="rId63" w:history="1">
              <w:r w:rsidRPr="00676247">
                <w:rPr>
                  <w:rStyle w:val="Hyperlink"/>
                  <w:i/>
                </w:rPr>
                <w:t>Public Governance, Performance and Accountability Act 2013</w:t>
              </w:r>
            </w:hyperlink>
          </w:p>
        </w:tc>
      </w:tr>
      <w:tr w:rsidR="00C82055" w:rsidRPr="009E3949" w14:paraId="2D50B982" w14:textId="77777777" w:rsidTr="007E0629">
        <w:trPr>
          <w:cantSplit/>
        </w:trPr>
        <w:tc>
          <w:tcPr>
            <w:tcW w:w="1843" w:type="pct"/>
          </w:tcPr>
          <w:p w14:paraId="31117DCF" w14:textId="77777777" w:rsidR="00C82055" w:rsidRDefault="00C82055" w:rsidP="007E0629">
            <w:r w:rsidRPr="001B21A4">
              <w:t>assessment criteria</w:t>
            </w:r>
          </w:p>
        </w:tc>
        <w:tc>
          <w:tcPr>
            <w:tcW w:w="3157" w:type="pct"/>
          </w:tcPr>
          <w:p w14:paraId="07143563" w14:textId="77777777" w:rsidR="00C82055" w:rsidRPr="006C4678" w:rsidRDefault="00C82055" w:rsidP="007E0629">
            <w:r>
              <w:rPr>
                <w:rFonts w:cs="Arial"/>
                <w:lang w:eastAsia="en-AU"/>
              </w:rPr>
              <w:t>a</w:t>
            </w:r>
            <w:r w:rsidRPr="00932BB0">
              <w:rPr>
                <w:rFonts w:cs="Arial"/>
                <w:lang w:eastAsia="en-AU"/>
              </w:rPr>
              <w:t>re the specified principles or standards, against which applications will be judged. These criteria are also used to assess the merits of proposals and, in the case of a competitive grant opportunity, to determine application rankings</w:t>
            </w:r>
            <w:r>
              <w:rPr>
                <w:rFonts w:cs="Arial"/>
                <w:lang w:eastAsia="en-AU"/>
              </w:rPr>
              <w:t>.</w:t>
            </w:r>
          </w:p>
        </w:tc>
      </w:tr>
      <w:tr w:rsidR="00C82055" w:rsidRPr="009E3949" w14:paraId="14ADA9FC" w14:textId="77777777" w:rsidTr="007E0629">
        <w:trPr>
          <w:cantSplit/>
        </w:trPr>
        <w:tc>
          <w:tcPr>
            <w:tcW w:w="1843" w:type="pct"/>
          </w:tcPr>
          <w:p w14:paraId="0CE97FF4" w14:textId="77777777" w:rsidR="00C82055" w:rsidRDefault="00C82055" w:rsidP="007E0629">
            <w:r>
              <w:t>c</w:t>
            </w:r>
            <w:r w:rsidRPr="00463AB3">
              <w:t>ommencement date</w:t>
            </w:r>
          </w:p>
        </w:tc>
        <w:tc>
          <w:tcPr>
            <w:tcW w:w="3157" w:type="pct"/>
          </w:tcPr>
          <w:p w14:paraId="74DE714E" w14:textId="77777777" w:rsidR="00C82055" w:rsidRPr="006C4678" w:rsidRDefault="00C82055" w:rsidP="007E0629">
            <w:r>
              <w:t>t</w:t>
            </w:r>
            <w:r w:rsidRPr="00463AB3">
              <w:t xml:space="preserve">he expected start date for the grant activity </w:t>
            </w:r>
          </w:p>
        </w:tc>
      </w:tr>
      <w:tr w:rsidR="00C82055" w:rsidRPr="009E3949" w14:paraId="2A22CE28" w14:textId="77777777" w:rsidTr="007E0629">
        <w:trPr>
          <w:cantSplit/>
        </w:trPr>
        <w:tc>
          <w:tcPr>
            <w:tcW w:w="1843" w:type="pct"/>
          </w:tcPr>
          <w:p w14:paraId="655EEAB5" w14:textId="77777777" w:rsidR="00C82055" w:rsidRDefault="00C82055" w:rsidP="007E0629">
            <w:r>
              <w:t>c</w:t>
            </w:r>
            <w:r w:rsidRPr="00463AB3">
              <w:t>ompletion date</w:t>
            </w:r>
          </w:p>
        </w:tc>
        <w:tc>
          <w:tcPr>
            <w:tcW w:w="3157" w:type="pct"/>
          </w:tcPr>
          <w:p w14:paraId="055F0A82" w14:textId="77777777" w:rsidR="00C82055" w:rsidRPr="006C4678" w:rsidRDefault="00C82055" w:rsidP="007E0629">
            <w:r>
              <w:t>t</w:t>
            </w:r>
            <w:r w:rsidRPr="00463AB3">
              <w:t xml:space="preserve">he expected date that the grant activity must be completed and the grant spent by </w:t>
            </w:r>
          </w:p>
        </w:tc>
      </w:tr>
      <w:tr w:rsidR="00C82055" w:rsidRPr="009E3949" w14:paraId="60214838" w14:textId="77777777" w:rsidTr="007E0629">
        <w:trPr>
          <w:cantSplit/>
        </w:trPr>
        <w:tc>
          <w:tcPr>
            <w:tcW w:w="1843" w:type="pct"/>
          </w:tcPr>
          <w:p w14:paraId="144B9F76" w14:textId="77777777" w:rsidR="00C82055" w:rsidRDefault="00C82055" w:rsidP="007E0629">
            <w:r>
              <w:t>date of effect</w:t>
            </w:r>
          </w:p>
        </w:tc>
        <w:tc>
          <w:tcPr>
            <w:tcW w:w="3157" w:type="pct"/>
          </w:tcPr>
          <w:p w14:paraId="34313DEC" w14:textId="77777777" w:rsidR="00C82055" w:rsidRPr="006C4678" w:rsidRDefault="00C82055" w:rsidP="007E0629">
            <w:pPr>
              <w:rPr>
                <w:i/>
              </w:rPr>
            </w:pPr>
            <w:r w:rsidRPr="00164671">
              <w:rPr>
                <w:rFonts w:cs="Arial"/>
                <w:lang w:eastAsia="en-AU"/>
              </w:rPr>
              <w:t xml:space="preserve">can be the date </w:t>
            </w:r>
            <w:r>
              <w:rPr>
                <w:rFonts w:cs="Arial"/>
                <w:lang w:eastAsia="en-AU"/>
              </w:rPr>
              <w:t>o</w:t>
            </w:r>
            <w:r w:rsidRPr="00164671">
              <w:rPr>
                <w:rFonts w:cs="Arial"/>
                <w:lang w:eastAsia="en-AU"/>
              </w:rPr>
              <w:t>n which a grant agreement is signed or a specified starting date.</w:t>
            </w:r>
            <w:r w:rsidRPr="00AA1B96">
              <w:rPr>
                <w:rFonts w:cs="Arial"/>
                <w:lang w:eastAsia="en-AU"/>
              </w:rPr>
              <w:t xml:space="preserve"> Where there is no grant agreement, entities must publish information on individual grants as soon as practicable. </w:t>
            </w:r>
          </w:p>
        </w:tc>
      </w:tr>
      <w:tr w:rsidR="00C82055" w:rsidRPr="009E3949" w14:paraId="178E2493" w14:textId="77777777" w:rsidTr="007E0629">
        <w:trPr>
          <w:cantSplit/>
        </w:trPr>
        <w:tc>
          <w:tcPr>
            <w:tcW w:w="1843" w:type="pct"/>
          </w:tcPr>
          <w:p w14:paraId="77DC831A" w14:textId="77777777" w:rsidR="00C82055" w:rsidRDefault="00C82055" w:rsidP="007E0629">
            <w:r>
              <w:t>Department/department</w:t>
            </w:r>
          </w:p>
        </w:tc>
        <w:tc>
          <w:tcPr>
            <w:tcW w:w="3157" w:type="pct"/>
          </w:tcPr>
          <w:p w14:paraId="619E78D3" w14:textId="77777777" w:rsidR="00C82055" w:rsidRPr="00164671" w:rsidRDefault="00C82055" w:rsidP="007E0629">
            <w:pPr>
              <w:rPr>
                <w:rFonts w:cs="Arial"/>
                <w:lang w:eastAsia="en-AU"/>
              </w:rPr>
            </w:pPr>
            <w:r>
              <w:rPr>
                <w:rFonts w:cs="Arial"/>
                <w:lang w:eastAsia="en-AU"/>
              </w:rPr>
              <w:t>Australian Government Department of Education</w:t>
            </w:r>
          </w:p>
        </w:tc>
      </w:tr>
      <w:tr w:rsidR="00C82055" w:rsidRPr="009E3949" w14:paraId="3C93F467" w14:textId="77777777" w:rsidTr="007E0629">
        <w:trPr>
          <w:cantSplit/>
        </w:trPr>
        <w:tc>
          <w:tcPr>
            <w:tcW w:w="1843" w:type="pct"/>
          </w:tcPr>
          <w:p w14:paraId="431DE0C9" w14:textId="77777777" w:rsidR="00C82055" w:rsidRDefault="00C82055" w:rsidP="007E0629">
            <w:r w:rsidRPr="001B21A4">
              <w:t>eligibility criteria</w:t>
            </w:r>
          </w:p>
        </w:tc>
        <w:tc>
          <w:tcPr>
            <w:tcW w:w="3157" w:type="pct"/>
          </w:tcPr>
          <w:p w14:paraId="6C456080" w14:textId="77777777" w:rsidR="00C82055" w:rsidRPr="006C4678" w:rsidRDefault="00C82055" w:rsidP="007E0629">
            <w:pPr>
              <w:rPr>
                <w:bCs/>
              </w:rPr>
            </w:pPr>
            <w:r>
              <w:rPr>
                <w:rFonts w:cs="Arial"/>
                <w:lang w:eastAsia="en-AU"/>
              </w:rPr>
              <w:t>r</w:t>
            </w:r>
            <w:r w:rsidRPr="00932BB0">
              <w:rPr>
                <w:rFonts w:cs="Arial"/>
                <w:lang w:eastAsia="en-AU"/>
              </w:rPr>
              <w:t>efer to the mandatory criteria which must be met to qualify for a grant. Assessment criteria may apply in addition to eligibility criteria</w:t>
            </w:r>
            <w:r>
              <w:rPr>
                <w:rFonts w:cs="Arial"/>
                <w:lang w:eastAsia="en-AU"/>
              </w:rPr>
              <w:t>.</w:t>
            </w:r>
          </w:p>
        </w:tc>
      </w:tr>
      <w:tr w:rsidR="00C82055" w:rsidRPr="009E3949" w14:paraId="39482DF2" w14:textId="77777777" w:rsidTr="007E0629">
        <w:trPr>
          <w:cantSplit/>
        </w:trPr>
        <w:tc>
          <w:tcPr>
            <w:tcW w:w="1843" w:type="pct"/>
          </w:tcPr>
          <w:p w14:paraId="1313EE75" w14:textId="77777777" w:rsidR="00C82055" w:rsidRDefault="00C82055" w:rsidP="007E0629">
            <w:r>
              <w:t xml:space="preserve">Commonwealth </w:t>
            </w:r>
            <w:r w:rsidRPr="001B21A4">
              <w:t>entity</w:t>
            </w:r>
          </w:p>
        </w:tc>
        <w:tc>
          <w:tcPr>
            <w:tcW w:w="3157" w:type="pct"/>
          </w:tcPr>
          <w:p w14:paraId="7EAFCC93" w14:textId="77777777" w:rsidR="00C82055" w:rsidRPr="006C4678" w:rsidRDefault="00C82055" w:rsidP="007E0629">
            <w:r>
              <w:rPr>
                <w:rFonts w:cs="Arial"/>
                <w:lang w:eastAsia="en-AU"/>
              </w:rPr>
              <w:t>a</w:t>
            </w:r>
            <w:r w:rsidRPr="00932BB0">
              <w:rPr>
                <w:rFonts w:cs="Arial"/>
                <w:lang w:eastAsia="en-AU"/>
              </w:rPr>
              <w:t xml:space="preserve"> Department of State, or a Parliamentary Department, or a listed entity or a body corporate established by a law of the Commonwealth. See subsections 10(1) and (2) of the PGPA Act</w:t>
            </w:r>
            <w:r>
              <w:rPr>
                <w:rFonts w:cs="Arial"/>
                <w:lang w:eastAsia="en-AU"/>
              </w:rPr>
              <w:t>.</w:t>
            </w:r>
          </w:p>
        </w:tc>
      </w:tr>
      <w:tr w:rsidR="00C82055" w:rsidRPr="009E3949" w14:paraId="7B65A7F5" w14:textId="77777777" w:rsidTr="007E0629">
        <w:trPr>
          <w:cantSplit/>
        </w:trPr>
        <w:tc>
          <w:tcPr>
            <w:tcW w:w="1843" w:type="pct"/>
          </w:tcPr>
          <w:p w14:paraId="21177136" w14:textId="77777777" w:rsidR="00C82055" w:rsidRPr="0007627E" w:rsidRDefault="00C82055" w:rsidP="007E0629">
            <w:r w:rsidRPr="00463AB3">
              <w:rPr>
                <w:rFonts w:cs="Arial"/>
                <w:lang w:eastAsia="en-AU"/>
              </w:rPr>
              <w:t xml:space="preserve">grant </w:t>
            </w:r>
          </w:p>
        </w:tc>
        <w:tc>
          <w:tcPr>
            <w:tcW w:w="3157" w:type="pct"/>
          </w:tcPr>
          <w:p w14:paraId="1B5EE55C" w14:textId="77777777" w:rsidR="00C82055" w:rsidRPr="006A6E10" w:rsidRDefault="00C82055" w:rsidP="007E0629">
            <w:pPr>
              <w:suppressAutoHyphens/>
              <w:spacing w:before="60"/>
              <w:rPr>
                <w:rFonts w:cs="Arial"/>
              </w:rPr>
            </w:pPr>
            <w:r>
              <w:t xml:space="preserve">for the purposes of the Pilot, a ‘grant’ is an arrangement for the provision of financial assistance by the </w:t>
            </w:r>
            <w:r w:rsidRPr="006A6E10">
              <w:rPr>
                <w:rFonts w:cs="Arial"/>
              </w:rPr>
              <w:t>Commonwealth:</w:t>
            </w:r>
          </w:p>
          <w:p w14:paraId="2291AB81" w14:textId="77777777" w:rsidR="00C82055" w:rsidRPr="00181A24" w:rsidRDefault="00C82055" w:rsidP="00C82055">
            <w:pPr>
              <w:pStyle w:val="NumberedList2"/>
              <w:numPr>
                <w:ilvl w:val="1"/>
                <w:numId w:val="20"/>
              </w:numPr>
              <w:spacing w:before="60"/>
              <w:ind w:left="1134"/>
              <w:rPr>
                <w:rFonts w:ascii="Arial" w:hAnsi="Arial" w:cs="Arial"/>
                <w:sz w:val="20"/>
                <w:szCs w:val="20"/>
              </w:rPr>
            </w:pPr>
            <w:r w:rsidRPr="00181A24">
              <w:rPr>
                <w:rFonts w:ascii="Arial" w:hAnsi="Arial" w:cs="Arial"/>
                <w:sz w:val="20"/>
                <w:szCs w:val="20"/>
              </w:rPr>
              <w:t>under which relevant money</w:t>
            </w:r>
            <w:r w:rsidRPr="00181A24">
              <w:rPr>
                <w:rStyle w:val="FootnoteReference"/>
                <w:rFonts w:ascii="Arial" w:hAnsi="Arial" w:cs="Arial"/>
                <w:sz w:val="20"/>
                <w:szCs w:val="20"/>
              </w:rPr>
              <w:footnoteReference w:id="3"/>
            </w:r>
            <w:r w:rsidRPr="00181A24">
              <w:rPr>
                <w:rFonts w:ascii="Arial" w:hAnsi="Arial" w:cs="Arial"/>
                <w:sz w:val="20"/>
                <w:szCs w:val="20"/>
              </w:rPr>
              <w:t xml:space="preserve"> or other</w:t>
            </w:r>
            <w:r>
              <w:rPr>
                <w:rFonts w:ascii="Arial" w:hAnsi="Arial" w:cs="Arial"/>
                <w:sz w:val="20"/>
                <w:szCs w:val="20"/>
              </w:rPr>
              <w:t xml:space="preserve"> </w:t>
            </w:r>
            <w:hyperlink r:id="rId64" w:history="1">
              <w:r w:rsidRPr="001420AF">
                <w:rPr>
                  <w:rStyle w:val="Hyperlink"/>
                  <w:rFonts w:ascii="Arial" w:hAnsi="Arial" w:cs="Arial"/>
                  <w:sz w:val="20"/>
                  <w:szCs w:val="20"/>
                </w:rPr>
                <w:t>Consolidated Revenue Fund</w:t>
              </w:r>
            </w:hyperlink>
            <w:r w:rsidRPr="00181A24">
              <w:rPr>
                <w:rFonts w:ascii="Arial" w:hAnsi="Arial" w:cs="Arial"/>
                <w:sz w:val="20"/>
                <w:szCs w:val="20"/>
              </w:rPr>
              <w:t xml:space="preserve"> </w:t>
            </w:r>
            <w:r>
              <w:rPr>
                <w:rFonts w:ascii="Arial" w:hAnsi="Arial" w:cs="Arial"/>
                <w:sz w:val="20"/>
                <w:szCs w:val="20"/>
              </w:rPr>
              <w:t>(</w:t>
            </w:r>
            <w:r w:rsidRPr="00181A24">
              <w:rPr>
                <w:rFonts w:ascii="Arial" w:hAnsi="Arial" w:cs="Arial"/>
                <w:sz w:val="20"/>
                <w:szCs w:val="20"/>
              </w:rPr>
              <w:t>CRF</w:t>
            </w:r>
            <w:r>
              <w:rPr>
                <w:rFonts w:ascii="Arial" w:hAnsi="Arial" w:cs="Arial"/>
                <w:sz w:val="20"/>
                <w:szCs w:val="20"/>
              </w:rPr>
              <w:t>)</w:t>
            </w:r>
            <w:r w:rsidRPr="00181A24">
              <w:rPr>
                <w:rFonts w:ascii="Arial" w:hAnsi="Arial" w:cs="Arial"/>
                <w:sz w:val="20"/>
                <w:szCs w:val="20"/>
              </w:rPr>
              <w:t xml:space="preserve"> money</w:t>
            </w:r>
            <w:r w:rsidRPr="00181A24">
              <w:rPr>
                <w:rStyle w:val="FootnoteReference"/>
                <w:rFonts w:ascii="Arial" w:hAnsi="Arial" w:cs="Arial"/>
                <w:sz w:val="20"/>
                <w:szCs w:val="20"/>
              </w:rPr>
              <w:footnoteReference w:id="4"/>
            </w:r>
            <w:r w:rsidRPr="00181A24">
              <w:rPr>
                <w:rFonts w:ascii="Arial" w:hAnsi="Arial" w:cs="Arial"/>
                <w:sz w:val="20"/>
                <w:szCs w:val="20"/>
              </w:rPr>
              <w:t xml:space="preserve"> is to be paid to a grantee other than the Commonwealth; and</w:t>
            </w:r>
          </w:p>
          <w:p w14:paraId="496D265D" w14:textId="77777777" w:rsidR="00C82055" w:rsidRPr="00710FAB" w:rsidRDefault="00C82055" w:rsidP="00C82055">
            <w:pPr>
              <w:pStyle w:val="NumberedList2"/>
              <w:numPr>
                <w:ilvl w:val="1"/>
                <w:numId w:val="19"/>
              </w:numPr>
              <w:spacing w:before="60"/>
              <w:ind w:left="1134"/>
            </w:pPr>
            <w:r w:rsidRPr="00181A24">
              <w:rPr>
                <w:rFonts w:ascii="Arial" w:hAnsi="Arial" w:cs="Arial"/>
                <w:sz w:val="20"/>
                <w:szCs w:val="20"/>
              </w:rPr>
              <w:t>which is intended to help address one or more of the Australian Government’s policy outcomes while assisting the grantee achieve its objectives.</w:t>
            </w:r>
            <w:r w:rsidRPr="003B575D">
              <w:rPr>
                <w:rFonts w:ascii="Arial" w:hAnsi="Arial" w:cs="Arial"/>
              </w:rPr>
              <w:t xml:space="preserve"> </w:t>
            </w:r>
          </w:p>
        </w:tc>
      </w:tr>
      <w:tr w:rsidR="00C82055" w:rsidRPr="009E3949" w14:paraId="657A7DED" w14:textId="77777777" w:rsidTr="007E0629">
        <w:trPr>
          <w:cantSplit/>
        </w:trPr>
        <w:tc>
          <w:tcPr>
            <w:tcW w:w="1843" w:type="pct"/>
          </w:tcPr>
          <w:p w14:paraId="05E94A9C" w14:textId="77777777" w:rsidR="00C82055" w:rsidRPr="00463AB3" w:rsidRDefault="00C82055" w:rsidP="007E0629">
            <w:pPr>
              <w:rPr>
                <w:rFonts w:cs="Arial"/>
                <w:lang w:eastAsia="en-AU"/>
              </w:rPr>
            </w:pPr>
            <w:r>
              <w:t xml:space="preserve">grant </w:t>
            </w:r>
            <w:r w:rsidRPr="001B21A4">
              <w:t>activity</w:t>
            </w:r>
            <w:r>
              <w:t>/activities</w:t>
            </w:r>
          </w:p>
        </w:tc>
        <w:tc>
          <w:tcPr>
            <w:tcW w:w="3157" w:type="pct"/>
          </w:tcPr>
          <w:p w14:paraId="61DFE5A9" w14:textId="77777777" w:rsidR="00C82055" w:rsidRPr="00463AB3" w:rsidRDefault="00C82055" w:rsidP="007E0629">
            <w:pPr>
              <w:rPr>
                <w:rFonts w:cs="Arial"/>
                <w:lang w:eastAsia="en-AU"/>
              </w:rPr>
            </w:pPr>
            <w:r>
              <w:t>r</w:t>
            </w:r>
            <w:r w:rsidRPr="00A77F5D">
              <w:t>efers to the project/tasks/services that the grantee is required to undertake</w:t>
            </w:r>
            <w:r>
              <w:t>.</w:t>
            </w:r>
          </w:p>
        </w:tc>
      </w:tr>
      <w:tr w:rsidR="00C82055" w:rsidRPr="009E3949" w14:paraId="59BC788A" w14:textId="77777777" w:rsidTr="007E0629">
        <w:trPr>
          <w:cantSplit/>
        </w:trPr>
        <w:tc>
          <w:tcPr>
            <w:tcW w:w="1843" w:type="pct"/>
          </w:tcPr>
          <w:p w14:paraId="273DDEC4" w14:textId="77777777" w:rsidR="00C82055" w:rsidRDefault="00C82055" w:rsidP="007E0629">
            <w:r w:rsidRPr="001B21A4">
              <w:lastRenderedPageBreak/>
              <w:t>grant agreement</w:t>
            </w:r>
          </w:p>
        </w:tc>
        <w:tc>
          <w:tcPr>
            <w:tcW w:w="3157" w:type="pct"/>
          </w:tcPr>
          <w:p w14:paraId="0B97CDBD" w14:textId="77777777" w:rsidR="00C82055" w:rsidRPr="00710FAB" w:rsidRDefault="00C82055" w:rsidP="007E0629">
            <w:r>
              <w:t>the Conditions of Grant that s</w:t>
            </w:r>
            <w:r w:rsidRPr="00A77F5D">
              <w:t xml:space="preserve">ets out the </w:t>
            </w:r>
            <w:r>
              <w:t>requirements of the grant</w:t>
            </w:r>
            <w:r w:rsidRPr="00A77F5D">
              <w:t xml:space="preserve"> and specifies the details of the grant</w:t>
            </w:r>
            <w:r>
              <w:t>.</w:t>
            </w:r>
          </w:p>
        </w:tc>
      </w:tr>
      <w:tr w:rsidR="00C82055" w:rsidRPr="009E3949" w14:paraId="25CC7D71" w14:textId="77777777" w:rsidTr="007E0629">
        <w:trPr>
          <w:cantSplit/>
        </w:trPr>
        <w:tc>
          <w:tcPr>
            <w:tcW w:w="1843" w:type="pct"/>
          </w:tcPr>
          <w:p w14:paraId="2E693EC5" w14:textId="77777777" w:rsidR="00C82055" w:rsidRPr="001B21A4" w:rsidRDefault="00C82055" w:rsidP="007E0629">
            <w:r>
              <w:t>grant opportunity</w:t>
            </w:r>
          </w:p>
        </w:tc>
        <w:tc>
          <w:tcPr>
            <w:tcW w:w="3157" w:type="pct"/>
          </w:tcPr>
          <w:p w14:paraId="1699CFFB" w14:textId="77777777" w:rsidR="00C82055" w:rsidRPr="00710FAB" w:rsidRDefault="00C82055" w:rsidP="007E0629">
            <w:r>
              <w:t>r</w:t>
            </w:r>
            <w:r w:rsidRPr="00A77F5D">
              <w:t>efers to the specific grant round or process where a Commonwealth grant is made available to potential grantees. Grant opportunities may be open or targeted and will reflect the relevant grant selection process</w:t>
            </w:r>
            <w:r>
              <w:t>.</w:t>
            </w:r>
          </w:p>
        </w:tc>
      </w:tr>
      <w:tr w:rsidR="00C82055" w:rsidRPr="009E3949" w14:paraId="3894D512" w14:textId="77777777" w:rsidTr="007E0629">
        <w:trPr>
          <w:cantSplit/>
        </w:trPr>
        <w:tc>
          <w:tcPr>
            <w:tcW w:w="1843" w:type="pct"/>
          </w:tcPr>
          <w:p w14:paraId="30F526CD" w14:textId="77777777" w:rsidR="00C82055" w:rsidRDefault="00C82055" w:rsidP="007E0629">
            <w:r>
              <w:t>Program Delegate</w:t>
            </w:r>
          </w:p>
        </w:tc>
        <w:tc>
          <w:tcPr>
            <w:tcW w:w="3157" w:type="pct"/>
          </w:tcPr>
          <w:p w14:paraId="47DE5CA4" w14:textId="77777777" w:rsidR="00C82055" w:rsidRDefault="00C82055" w:rsidP="007E0629">
            <w:r>
              <w:t>the Assistant Secretary of Tertiary Policy, Higher Education Group, Department of Education.</w:t>
            </w:r>
          </w:p>
        </w:tc>
      </w:tr>
      <w:tr w:rsidR="00C82055" w:rsidRPr="009E3949" w14:paraId="32D7E6EE" w14:textId="77777777" w:rsidTr="007E0629">
        <w:trPr>
          <w:cantSplit/>
        </w:trPr>
        <w:tc>
          <w:tcPr>
            <w:tcW w:w="1843" w:type="pct"/>
          </w:tcPr>
          <w:p w14:paraId="40BEF70B" w14:textId="77777777" w:rsidR="00C82055" w:rsidRPr="00463AB3" w:rsidRDefault="00C82055" w:rsidP="007E0629">
            <w:r w:rsidRPr="001B21A4">
              <w:t>selection criteria</w:t>
            </w:r>
          </w:p>
        </w:tc>
        <w:tc>
          <w:tcPr>
            <w:tcW w:w="3157" w:type="pct"/>
          </w:tcPr>
          <w:p w14:paraId="79184339" w14:textId="77777777" w:rsidR="00C82055" w:rsidRPr="00463AB3" w:rsidRDefault="00C82055" w:rsidP="007E0629">
            <w:pPr>
              <w:rPr>
                <w:rFonts w:cs="Arial"/>
              </w:rPr>
            </w:pPr>
            <w:r>
              <w:t>c</w:t>
            </w:r>
            <w:r w:rsidRPr="00710FAB">
              <w:t xml:space="preserve">omprise eligibility criteria </w:t>
            </w:r>
            <w:r>
              <w:t>and assessment criteria.</w:t>
            </w:r>
          </w:p>
        </w:tc>
      </w:tr>
      <w:tr w:rsidR="00C82055" w:rsidRPr="009E3949" w14:paraId="55737E84" w14:textId="77777777" w:rsidTr="007E0629">
        <w:trPr>
          <w:cantSplit/>
        </w:trPr>
        <w:tc>
          <w:tcPr>
            <w:tcW w:w="1843" w:type="pct"/>
          </w:tcPr>
          <w:p w14:paraId="1FC310CE" w14:textId="77777777" w:rsidR="00C82055" w:rsidRPr="001B21A4" w:rsidRDefault="00C82055" w:rsidP="007E0629">
            <w:r w:rsidRPr="001B21A4">
              <w:t>selection process</w:t>
            </w:r>
          </w:p>
        </w:tc>
        <w:tc>
          <w:tcPr>
            <w:tcW w:w="3157" w:type="pct"/>
          </w:tcPr>
          <w:p w14:paraId="1968683C" w14:textId="77777777" w:rsidR="00C82055" w:rsidRPr="00710FAB" w:rsidRDefault="00C82055" w:rsidP="007E0629">
            <w:r>
              <w:t>t</w:t>
            </w:r>
            <w:r w:rsidRPr="00710FAB">
              <w:t xml:space="preserve">he method used to select potential grantees. This process may involve comparative assessment of applications or the assessment of applications against the eligibility criteria and/or </w:t>
            </w:r>
            <w:r>
              <w:t>the assessment criteria.</w:t>
            </w:r>
          </w:p>
        </w:tc>
      </w:tr>
      <w:tr w:rsidR="00C82055" w:rsidRPr="009E3949" w14:paraId="061E0523" w14:textId="77777777" w:rsidTr="007E0629">
        <w:trPr>
          <w:cantSplit/>
        </w:trPr>
        <w:tc>
          <w:tcPr>
            <w:tcW w:w="1843" w:type="pct"/>
          </w:tcPr>
          <w:p w14:paraId="4AC97B0C" w14:textId="77777777" w:rsidR="00C82055" w:rsidRPr="001B21A4" w:rsidRDefault="00C82055" w:rsidP="007E0629">
            <w:r>
              <w:t xml:space="preserve">value for </w:t>
            </w:r>
            <w:r w:rsidRPr="00274AE2">
              <w:t>money</w:t>
            </w:r>
          </w:p>
        </w:tc>
        <w:tc>
          <w:tcPr>
            <w:tcW w:w="3157" w:type="pct"/>
          </w:tcPr>
          <w:p w14:paraId="2E82672F" w14:textId="77777777" w:rsidR="00C82055" w:rsidRDefault="00C82055" w:rsidP="007E0629">
            <w:r>
              <w:t xml:space="preserve">Under the Commonwealth Grants Rules and Guidelines, agencies are required to achieve value for money, meaning that grants should be cost-effective and deliver good outcomes. </w:t>
            </w:r>
          </w:p>
          <w:p w14:paraId="5BBD3829" w14:textId="77777777" w:rsidR="00C82055" w:rsidRPr="00274AE2" w:rsidRDefault="00C82055" w:rsidP="007E0629">
            <w:r>
              <w:t>v</w:t>
            </w:r>
            <w:r w:rsidRPr="00274AE2">
              <w:t xml:space="preserve">alue </w:t>
            </w:r>
            <w:r>
              <w:t>for</w:t>
            </w:r>
            <w:r w:rsidRPr="00274AE2">
              <w:t xml:space="preserve"> </w:t>
            </w:r>
            <w:r>
              <w:t xml:space="preserve">money in this document refers to ‘value for </w:t>
            </w:r>
            <w:r w:rsidRPr="00274AE2">
              <w:t>relevant money</w:t>
            </w:r>
            <w:r>
              <w:t xml:space="preserve">’ which is a </w:t>
            </w:r>
            <w:r w:rsidRPr="00274AE2">
              <w:t xml:space="preserve">judgement based on the grant proposal representing an efficient, effective, economical and ethical use of public resources and </w:t>
            </w:r>
            <w:r>
              <w:t>dete</w:t>
            </w:r>
            <w:r w:rsidRPr="00274AE2">
              <w:t xml:space="preserve">rmined </w:t>
            </w:r>
            <w:r>
              <w:t>from</w:t>
            </w:r>
            <w:r w:rsidRPr="00274AE2">
              <w:t xml:space="preserve"> a variety of considerations.</w:t>
            </w:r>
          </w:p>
          <w:p w14:paraId="05205EAE" w14:textId="77777777" w:rsidR="00C82055" w:rsidRPr="00274AE2" w:rsidRDefault="00C82055" w:rsidP="007E0629">
            <w:pPr>
              <w:spacing w:before="0" w:after="40" w:line="240" w:lineRule="auto"/>
            </w:pPr>
            <w:r w:rsidRPr="00274AE2">
              <w:t>When administering a grant opportunity, an official should consider the relevant financial and non-financial costs and benefits of each proposal including, but not limited to:</w:t>
            </w:r>
          </w:p>
          <w:p w14:paraId="45DCEE43" w14:textId="77777777" w:rsidR="00C82055" w:rsidRPr="00274AE2" w:rsidRDefault="00C82055" w:rsidP="00C82055">
            <w:pPr>
              <w:numPr>
                <w:ilvl w:val="0"/>
                <w:numId w:val="18"/>
              </w:numPr>
              <w:spacing w:before="0" w:after="40" w:line="240" w:lineRule="auto"/>
              <w:ind w:left="342" w:hanging="342"/>
              <w:rPr>
                <w:rFonts w:cs="Arial"/>
                <w:lang w:eastAsia="en-AU"/>
              </w:rPr>
            </w:pPr>
            <w:r w:rsidRPr="00274AE2">
              <w:rPr>
                <w:rFonts w:cs="Arial"/>
                <w:lang w:eastAsia="en-AU"/>
              </w:rPr>
              <w:t>the quality of the project proposal and activities;</w:t>
            </w:r>
          </w:p>
          <w:p w14:paraId="47AD4AE5" w14:textId="77777777" w:rsidR="00C82055" w:rsidRPr="00274AE2" w:rsidRDefault="00C82055" w:rsidP="00C82055">
            <w:pPr>
              <w:numPr>
                <w:ilvl w:val="0"/>
                <w:numId w:val="18"/>
              </w:numPr>
              <w:spacing w:before="0" w:after="40" w:line="240" w:lineRule="auto"/>
              <w:ind w:left="342" w:hanging="342"/>
              <w:rPr>
                <w:rFonts w:cs="Arial"/>
                <w:lang w:eastAsia="en-AU"/>
              </w:rPr>
            </w:pPr>
            <w:r w:rsidRPr="00274AE2">
              <w:rPr>
                <w:rFonts w:cs="Arial"/>
                <w:lang w:eastAsia="en-AU"/>
              </w:rPr>
              <w:t>fitness for purpose of the proposal in contributing to government objectives;</w:t>
            </w:r>
          </w:p>
          <w:p w14:paraId="5E1F02C4" w14:textId="77777777" w:rsidR="00C82055" w:rsidRPr="00D57F95" w:rsidRDefault="00C82055" w:rsidP="00C82055">
            <w:pPr>
              <w:numPr>
                <w:ilvl w:val="0"/>
                <w:numId w:val="18"/>
              </w:numPr>
              <w:spacing w:before="0" w:after="40" w:line="240" w:lineRule="auto"/>
              <w:ind w:left="342" w:hanging="342"/>
            </w:pPr>
            <w:r w:rsidRPr="00274AE2">
              <w:rPr>
                <w:rFonts w:cs="Arial"/>
                <w:lang w:eastAsia="en-AU"/>
              </w:rPr>
              <w:t>that the absence of a grant is likely to prevent the grantee and government’s outcomes being achieved; and</w:t>
            </w:r>
          </w:p>
          <w:p w14:paraId="66B9EF4B" w14:textId="77777777" w:rsidR="00C82055" w:rsidRPr="00710FAB" w:rsidRDefault="00C82055" w:rsidP="00C82055">
            <w:pPr>
              <w:numPr>
                <w:ilvl w:val="0"/>
                <w:numId w:val="18"/>
              </w:numPr>
              <w:spacing w:before="0" w:after="40" w:line="240" w:lineRule="auto"/>
              <w:ind w:left="342" w:hanging="342"/>
            </w:pPr>
            <w:r w:rsidRPr="00274AE2">
              <w:rPr>
                <w:rFonts w:cs="Arial"/>
                <w:lang w:eastAsia="en-AU"/>
              </w:rPr>
              <w:t>the potential grantee’s relevant experience and performance history</w:t>
            </w:r>
            <w:r w:rsidRPr="00274AE2">
              <w:rPr>
                <w:rFonts w:ascii="Times New Roman" w:hAnsi="Times New Roman"/>
                <w:sz w:val="24"/>
                <w:szCs w:val="24"/>
                <w:lang w:val="en" w:eastAsia="en-AU"/>
              </w:rPr>
              <w:t>.</w:t>
            </w:r>
          </w:p>
        </w:tc>
      </w:tr>
    </w:tbl>
    <w:p w14:paraId="48B7D0FA" w14:textId="77777777" w:rsidR="00C82055" w:rsidRDefault="00C82055" w:rsidP="00C82055"/>
    <w:p w14:paraId="4ED8E8AD" w14:textId="77777777" w:rsidR="00C82055" w:rsidRDefault="00C82055" w:rsidP="00C82055"/>
    <w:p w14:paraId="7263173A" w14:textId="77777777" w:rsidR="00C82055" w:rsidRDefault="00C82055" w:rsidP="00C82055">
      <w:pPr>
        <w:sectPr w:rsidR="00C82055" w:rsidSect="0002331D">
          <w:pgSz w:w="11907" w:h="16840" w:code="9"/>
          <w:pgMar w:top="1418" w:right="1418" w:bottom="1276" w:left="1701" w:header="709" w:footer="709" w:gutter="0"/>
          <w:cols w:space="720"/>
          <w:docGrid w:linePitch="360"/>
        </w:sectPr>
      </w:pPr>
    </w:p>
    <w:p w14:paraId="5E7EF8DD" w14:textId="77777777" w:rsidR="00C82055" w:rsidRDefault="00C82055" w:rsidP="00C82055">
      <w:pPr>
        <w:pStyle w:val="Heading2Appendix"/>
      </w:pPr>
      <w:bookmarkStart w:id="112" w:name="_Toc153784915"/>
      <w:bookmarkStart w:id="113" w:name="_Toc153809207"/>
      <w:r>
        <w:lastRenderedPageBreak/>
        <w:t>Appendix A. Eligible higher education providers</w:t>
      </w:r>
      <w:bookmarkEnd w:id="112"/>
      <w:bookmarkEnd w:id="113"/>
    </w:p>
    <w:tbl>
      <w:tblPr>
        <w:tblW w:w="8555" w:type="dxa"/>
        <w:tblLook w:val="04A0" w:firstRow="1" w:lastRow="0" w:firstColumn="1" w:lastColumn="0" w:noHBand="0" w:noVBand="1"/>
      </w:tblPr>
      <w:tblGrid>
        <w:gridCol w:w="1993"/>
        <w:gridCol w:w="6562"/>
      </w:tblGrid>
      <w:tr w:rsidR="00C82055" w:rsidRPr="00306FBF" w14:paraId="7FBC0472" w14:textId="77777777" w:rsidTr="007E0629">
        <w:trPr>
          <w:trHeight w:val="337"/>
        </w:trPr>
        <w:tc>
          <w:tcPr>
            <w:tcW w:w="1993" w:type="dxa"/>
            <w:tcBorders>
              <w:top w:val="single" w:sz="4" w:space="0" w:color="auto"/>
              <w:left w:val="single" w:sz="4" w:space="0" w:color="auto"/>
              <w:bottom w:val="single" w:sz="4" w:space="0" w:color="auto"/>
              <w:right w:val="single" w:sz="4" w:space="0" w:color="auto"/>
            </w:tcBorders>
            <w:shd w:val="clear" w:color="auto" w:fill="BDD7EE"/>
            <w:hideMark/>
          </w:tcPr>
          <w:p w14:paraId="481E2C99" w14:textId="77777777" w:rsidR="00C82055" w:rsidRPr="00306FBF" w:rsidRDefault="00C82055" w:rsidP="007E0629">
            <w:pPr>
              <w:spacing w:before="0" w:after="0" w:line="240" w:lineRule="auto"/>
              <w:rPr>
                <w:rFonts w:ascii="Calibri" w:hAnsi="Calibri" w:cs="Calibri"/>
                <w:b/>
                <w:bCs/>
                <w:color w:val="000000"/>
                <w:sz w:val="22"/>
                <w:szCs w:val="22"/>
                <w:lang w:eastAsia="en-AU"/>
              </w:rPr>
            </w:pPr>
            <w:r w:rsidRPr="00306FBF">
              <w:rPr>
                <w:rFonts w:ascii="Calibri" w:hAnsi="Calibri" w:cs="Calibri"/>
                <w:b/>
                <w:bCs/>
                <w:color w:val="000000"/>
                <w:sz w:val="22"/>
                <w:szCs w:val="22"/>
                <w:lang w:eastAsia="en-AU"/>
              </w:rPr>
              <w:t>Provider Category</w:t>
            </w:r>
          </w:p>
        </w:tc>
        <w:tc>
          <w:tcPr>
            <w:tcW w:w="6562" w:type="dxa"/>
            <w:tcBorders>
              <w:top w:val="single" w:sz="4" w:space="0" w:color="auto"/>
              <w:left w:val="nil"/>
              <w:bottom w:val="single" w:sz="4" w:space="0" w:color="auto"/>
              <w:right w:val="single" w:sz="4" w:space="0" w:color="auto"/>
            </w:tcBorders>
            <w:shd w:val="clear" w:color="auto" w:fill="BDD7EE"/>
            <w:hideMark/>
          </w:tcPr>
          <w:p w14:paraId="48A1BC27" w14:textId="77777777" w:rsidR="00C82055" w:rsidRPr="00306FBF" w:rsidRDefault="00C82055" w:rsidP="007E0629">
            <w:pPr>
              <w:spacing w:before="0" w:after="0" w:line="240" w:lineRule="auto"/>
              <w:rPr>
                <w:rFonts w:ascii="Calibri" w:hAnsi="Calibri" w:cs="Calibri"/>
                <w:b/>
                <w:bCs/>
                <w:color w:val="000000"/>
                <w:sz w:val="22"/>
                <w:szCs w:val="22"/>
                <w:lang w:eastAsia="en-AU"/>
              </w:rPr>
            </w:pPr>
            <w:r w:rsidRPr="00306FBF">
              <w:rPr>
                <w:rFonts w:ascii="Calibri" w:hAnsi="Calibri" w:cs="Calibri"/>
                <w:b/>
                <w:bCs/>
                <w:color w:val="000000"/>
                <w:sz w:val="22"/>
                <w:szCs w:val="22"/>
                <w:lang w:eastAsia="en-AU"/>
              </w:rPr>
              <w:t>Provider Legal Name</w:t>
            </w:r>
          </w:p>
        </w:tc>
      </w:tr>
      <w:tr w:rsidR="00C82055" w:rsidRPr="00306FBF" w14:paraId="4293B327" w14:textId="77777777" w:rsidTr="007E0629">
        <w:trPr>
          <w:trHeight w:val="260"/>
        </w:trPr>
        <w:tc>
          <w:tcPr>
            <w:tcW w:w="1993" w:type="dxa"/>
            <w:tcBorders>
              <w:top w:val="nil"/>
              <w:left w:val="nil"/>
              <w:bottom w:val="nil"/>
              <w:right w:val="single" w:sz="4" w:space="0" w:color="auto"/>
            </w:tcBorders>
            <w:shd w:val="clear" w:color="auto" w:fill="C6E0B4"/>
            <w:noWrap/>
            <w:hideMark/>
          </w:tcPr>
          <w:p w14:paraId="6B039946" w14:textId="77777777" w:rsidR="00C82055" w:rsidRPr="00306FBF" w:rsidRDefault="00C82055" w:rsidP="007E0629">
            <w:pPr>
              <w:spacing w:before="0" w:after="0" w:line="240" w:lineRule="auto"/>
              <w:rPr>
                <w:rFonts w:ascii="Calibri" w:hAnsi="Calibri" w:cs="Calibri"/>
                <w:b/>
                <w:bCs/>
                <w:color w:val="000000"/>
                <w:sz w:val="22"/>
                <w:szCs w:val="22"/>
                <w:lang w:eastAsia="en-AU"/>
              </w:rPr>
            </w:pPr>
            <w:r w:rsidRPr="00306FBF">
              <w:rPr>
                <w:rFonts w:ascii="Calibri" w:hAnsi="Calibri" w:cs="Calibri"/>
                <w:b/>
                <w:bCs/>
                <w:color w:val="000000"/>
                <w:sz w:val="22"/>
                <w:szCs w:val="22"/>
                <w:lang w:eastAsia="en-AU"/>
              </w:rPr>
              <w:t>TABLE A</w:t>
            </w:r>
          </w:p>
        </w:tc>
        <w:tc>
          <w:tcPr>
            <w:tcW w:w="6562" w:type="dxa"/>
            <w:tcBorders>
              <w:top w:val="nil"/>
              <w:left w:val="nil"/>
              <w:bottom w:val="single" w:sz="4" w:space="0" w:color="auto"/>
              <w:right w:val="single" w:sz="4" w:space="0" w:color="auto"/>
            </w:tcBorders>
            <w:shd w:val="clear" w:color="auto" w:fill="C6E0B4"/>
            <w:hideMark/>
          </w:tcPr>
          <w:p w14:paraId="041C090C"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Australian National University</w:t>
            </w:r>
          </w:p>
        </w:tc>
      </w:tr>
      <w:tr w:rsidR="00C82055" w:rsidRPr="00306FBF" w14:paraId="4EDF53ED" w14:textId="77777777" w:rsidTr="007E0629">
        <w:trPr>
          <w:trHeight w:val="260"/>
        </w:trPr>
        <w:tc>
          <w:tcPr>
            <w:tcW w:w="1993" w:type="dxa"/>
            <w:tcBorders>
              <w:top w:val="nil"/>
              <w:left w:val="nil"/>
              <w:bottom w:val="nil"/>
              <w:right w:val="single" w:sz="4" w:space="0" w:color="auto"/>
            </w:tcBorders>
            <w:shd w:val="clear" w:color="auto" w:fill="C6E0B4"/>
            <w:noWrap/>
            <w:hideMark/>
          </w:tcPr>
          <w:p w14:paraId="374CB5F0"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4EC78B4"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Central Queensland University</w:t>
            </w:r>
          </w:p>
        </w:tc>
      </w:tr>
      <w:tr w:rsidR="00C82055" w:rsidRPr="00306FBF" w14:paraId="103BFCB2" w14:textId="77777777" w:rsidTr="007E0629">
        <w:trPr>
          <w:trHeight w:val="260"/>
        </w:trPr>
        <w:tc>
          <w:tcPr>
            <w:tcW w:w="1993" w:type="dxa"/>
            <w:tcBorders>
              <w:top w:val="nil"/>
              <w:left w:val="nil"/>
              <w:bottom w:val="nil"/>
              <w:right w:val="single" w:sz="4" w:space="0" w:color="auto"/>
            </w:tcBorders>
            <w:shd w:val="clear" w:color="auto" w:fill="C6E0B4"/>
            <w:noWrap/>
            <w:hideMark/>
          </w:tcPr>
          <w:p w14:paraId="68A3905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65E4A933"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Charles Darwin University</w:t>
            </w:r>
          </w:p>
        </w:tc>
      </w:tr>
      <w:tr w:rsidR="00C82055" w:rsidRPr="00306FBF" w14:paraId="1A3600F9" w14:textId="77777777" w:rsidTr="007E0629">
        <w:trPr>
          <w:trHeight w:val="260"/>
        </w:trPr>
        <w:tc>
          <w:tcPr>
            <w:tcW w:w="1993" w:type="dxa"/>
            <w:tcBorders>
              <w:top w:val="nil"/>
              <w:left w:val="nil"/>
              <w:bottom w:val="nil"/>
              <w:right w:val="single" w:sz="4" w:space="0" w:color="auto"/>
            </w:tcBorders>
            <w:shd w:val="clear" w:color="auto" w:fill="C6E0B4"/>
            <w:noWrap/>
            <w:hideMark/>
          </w:tcPr>
          <w:p w14:paraId="6859F31B"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DD046B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Charles Sturt University</w:t>
            </w:r>
          </w:p>
        </w:tc>
      </w:tr>
      <w:tr w:rsidR="00C82055" w:rsidRPr="00306FBF" w14:paraId="73A450A1" w14:textId="77777777" w:rsidTr="007E0629">
        <w:trPr>
          <w:trHeight w:val="260"/>
        </w:trPr>
        <w:tc>
          <w:tcPr>
            <w:tcW w:w="1993" w:type="dxa"/>
            <w:tcBorders>
              <w:top w:val="nil"/>
              <w:left w:val="nil"/>
              <w:bottom w:val="nil"/>
              <w:right w:val="single" w:sz="4" w:space="0" w:color="auto"/>
            </w:tcBorders>
            <w:shd w:val="clear" w:color="auto" w:fill="C6E0B4"/>
            <w:noWrap/>
            <w:hideMark/>
          </w:tcPr>
          <w:p w14:paraId="24D01B2A"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EAED167"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Curtin University</w:t>
            </w:r>
          </w:p>
        </w:tc>
      </w:tr>
      <w:tr w:rsidR="00C82055" w:rsidRPr="00306FBF" w14:paraId="3C1FE202" w14:textId="77777777" w:rsidTr="007E0629">
        <w:trPr>
          <w:trHeight w:val="260"/>
        </w:trPr>
        <w:tc>
          <w:tcPr>
            <w:tcW w:w="1993" w:type="dxa"/>
            <w:tcBorders>
              <w:top w:val="nil"/>
              <w:left w:val="nil"/>
              <w:bottom w:val="nil"/>
              <w:right w:val="single" w:sz="4" w:space="0" w:color="auto"/>
            </w:tcBorders>
            <w:shd w:val="clear" w:color="auto" w:fill="C6E0B4"/>
            <w:noWrap/>
            <w:hideMark/>
          </w:tcPr>
          <w:p w14:paraId="01B62621"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43E17A5C"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Deakin University</w:t>
            </w:r>
          </w:p>
        </w:tc>
      </w:tr>
      <w:tr w:rsidR="00C82055" w:rsidRPr="00306FBF" w14:paraId="3376D63C" w14:textId="77777777" w:rsidTr="007E0629">
        <w:trPr>
          <w:trHeight w:val="260"/>
        </w:trPr>
        <w:tc>
          <w:tcPr>
            <w:tcW w:w="1993" w:type="dxa"/>
            <w:tcBorders>
              <w:top w:val="nil"/>
              <w:left w:val="nil"/>
              <w:bottom w:val="nil"/>
              <w:right w:val="single" w:sz="4" w:space="0" w:color="auto"/>
            </w:tcBorders>
            <w:shd w:val="clear" w:color="auto" w:fill="C6E0B4"/>
            <w:noWrap/>
            <w:hideMark/>
          </w:tcPr>
          <w:p w14:paraId="2E2E3541"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3DBDBFE0"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Edith Cowan University</w:t>
            </w:r>
          </w:p>
        </w:tc>
      </w:tr>
      <w:tr w:rsidR="00C82055" w:rsidRPr="00306FBF" w14:paraId="14D4C060" w14:textId="77777777" w:rsidTr="007E0629">
        <w:trPr>
          <w:trHeight w:val="260"/>
        </w:trPr>
        <w:tc>
          <w:tcPr>
            <w:tcW w:w="1993" w:type="dxa"/>
            <w:tcBorders>
              <w:top w:val="nil"/>
              <w:left w:val="nil"/>
              <w:bottom w:val="nil"/>
              <w:right w:val="single" w:sz="4" w:space="0" w:color="auto"/>
            </w:tcBorders>
            <w:shd w:val="clear" w:color="auto" w:fill="C6E0B4"/>
            <w:noWrap/>
            <w:hideMark/>
          </w:tcPr>
          <w:p w14:paraId="710577D0"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79D2535B"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Federation University Australia</w:t>
            </w:r>
          </w:p>
        </w:tc>
      </w:tr>
      <w:tr w:rsidR="00C82055" w:rsidRPr="00306FBF" w14:paraId="107F960A" w14:textId="77777777" w:rsidTr="007E0629">
        <w:trPr>
          <w:trHeight w:val="260"/>
        </w:trPr>
        <w:tc>
          <w:tcPr>
            <w:tcW w:w="1993" w:type="dxa"/>
            <w:tcBorders>
              <w:top w:val="nil"/>
              <w:left w:val="nil"/>
              <w:bottom w:val="nil"/>
              <w:right w:val="single" w:sz="4" w:space="0" w:color="auto"/>
            </w:tcBorders>
            <w:shd w:val="clear" w:color="auto" w:fill="C6E0B4"/>
            <w:noWrap/>
            <w:hideMark/>
          </w:tcPr>
          <w:p w14:paraId="40E4CF28"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24EC18C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Flinders University</w:t>
            </w:r>
          </w:p>
        </w:tc>
      </w:tr>
      <w:tr w:rsidR="00C82055" w:rsidRPr="00306FBF" w14:paraId="6373674E" w14:textId="77777777" w:rsidTr="007E0629">
        <w:trPr>
          <w:trHeight w:val="260"/>
        </w:trPr>
        <w:tc>
          <w:tcPr>
            <w:tcW w:w="1993" w:type="dxa"/>
            <w:tcBorders>
              <w:top w:val="nil"/>
              <w:left w:val="nil"/>
              <w:bottom w:val="nil"/>
              <w:right w:val="single" w:sz="4" w:space="0" w:color="auto"/>
            </w:tcBorders>
            <w:shd w:val="clear" w:color="auto" w:fill="C6E0B4"/>
            <w:noWrap/>
            <w:hideMark/>
          </w:tcPr>
          <w:p w14:paraId="09ABA7E5"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954C0C1"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Griffith University</w:t>
            </w:r>
          </w:p>
        </w:tc>
      </w:tr>
      <w:tr w:rsidR="00C82055" w:rsidRPr="00306FBF" w14:paraId="1B455670" w14:textId="77777777" w:rsidTr="007E0629">
        <w:trPr>
          <w:trHeight w:val="260"/>
        </w:trPr>
        <w:tc>
          <w:tcPr>
            <w:tcW w:w="1993" w:type="dxa"/>
            <w:tcBorders>
              <w:top w:val="nil"/>
              <w:left w:val="nil"/>
              <w:bottom w:val="nil"/>
              <w:right w:val="single" w:sz="4" w:space="0" w:color="auto"/>
            </w:tcBorders>
            <w:shd w:val="clear" w:color="auto" w:fill="C6E0B4"/>
            <w:noWrap/>
            <w:hideMark/>
          </w:tcPr>
          <w:p w14:paraId="5D4F0835"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3BFAB02C"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James Cook University</w:t>
            </w:r>
          </w:p>
        </w:tc>
      </w:tr>
      <w:tr w:rsidR="00C82055" w:rsidRPr="00306FBF" w14:paraId="228E5DE7" w14:textId="77777777" w:rsidTr="007E0629">
        <w:trPr>
          <w:trHeight w:val="260"/>
        </w:trPr>
        <w:tc>
          <w:tcPr>
            <w:tcW w:w="1993" w:type="dxa"/>
            <w:tcBorders>
              <w:top w:val="nil"/>
              <w:left w:val="nil"/>
              <w:bottom w:val="nil"/>
              <w:right w:val="single" w:sz="4" w:space="0" w:color="auto"/>
            </w:tcBorders>
            <w:shd w:val="clear" w:color="auto" w:fill="C6E0B4"/>
            <w:noWrap/>
            <w:hideMark/>
          </w:tcPr>
          <w:p w14:paraId="4E11C0FB"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A25432A"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La Trobe University</w:t>
            </w:r>
          </w:p>
        </w:tc>
      </w:tr>
      <w:tr w:rsidR="00C82055" w:rsidRPr="00306FBF" w14:paraId="1761EE60" w14:textId="77777777" w:rsidTr="007E0629">
        <w:trPr>
          <w:trHeight w:val="260"/>
        </w:trPr>
        <w:tc>
          <w:tcPr>
            <w:tcW w:w="1993" w:type="dxa"/>
            <w:tcBorders>
              <w:top w:val="nil"/>
              <w:left w:val="nil"/>
              <w:bottom w:val="nil"/>
              <w:right w:val="single" w:sz="4" w:space="0" w:color="auto"/>
            </w:tcBorders>
            <w:shd w:val="clear" w:color="auto" w:fill="C6E0B4"/>
            <w:noWrap/>
            <w:hideMark/>
          </w:tcPr>
          <w:p w14:paraId="4AB530DF"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2420BF91"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Macquarie University</w:t>
            </w:r>
          </w:p>
        </w:tc>
      </w:tr>
      <w:tr w:rsidR="00C82055" w:rsidRPr="00306FBF" w14:paraId="73E3F870" w14:textId="77777777" w:rsidTr="007E0629">
        <w:trPr>
          <w:trHeight w:val="260"/>
        </w:trPr>
        <w:tc>
          <w:tcPr>
            <w:tcW w:w="1993" w:type="dxa"/>
            <w:tcBorders>
              <w:top w:val="nil"/>
              <w:left w:val="nil"/>
              <w:bottom w:val="nil"/>
              <w:right w:val="single" w:sz="4" w:space="0" w:color="auto"/>
            </w:tcBorders>
            <w:shd w:val="clear" w:color="auto" w:fill="C6E0B4"/>
            <w:noWrap/>
            <w:hideMark/>
          </w:tcPr>
          <w:p w14:paraId="2302A468"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3769E0DB"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Monash University</w:t>
            </w:r>
          </w:p>
        </w:tc>
      </w:tr>
      <w:tr w:rsidR="00C82055" w:rsidRPr="00306FBF" w14:paraId="2D32C12A" w14:textId="77777777" w:rsidTr="007E0629">
        <w:trPr>
          <w:trHeight w:val="260"/>
        </w:trPr>
        <w:tc>
          <w:tcPr>
            <w:tcW w:w="1993" w:type="dxa"/>
            <w:tcBorders>
              <w:top w:val="nil"/>
              <w:left w:val="nil"/>
              <w:bottom w:val="nil"/>
              <w:right w:val="single" w:sz="4" w:space="0" w:color="auto"/>
            </w:tcBorders>
            <w:shd w:val="clear" w:color="auto" w:fill="C6E0B4"/>
            <w:noWrap/>
            <w:hideMark/>
          </w:tcPr>
          <w:p w14:paraId="0BBEDA7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33CF27B3"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Murdoch University</w:t>
            </w:r>
          </w:p>
        </w:tc>
      </w:tr>
      <w:tr w:rsidR="00C82055" w:rsidRPr="00306FBF" w14:paraId="5D77F57F" w14:textId="77777777" w:rsidTr="007E0629">
        <w:trPr>
          <w:trHeight w:val="260"/>
        </w:trPr>
        <w:tc>
          <w:tcPr>
            <w:tcW w:w="1993" w:type="dxa"/>
            <w:tcBorders>
              <w:top w:val="nil"/>
              <w:left w:val="nil"/>
              <w:bottom w:val="nil"/>
              <w:right w:val="single" w:sz="4" w:space="0" w:color="auto"/>
            </w:tcBorders>
            <w:shd w:val="clear" w:color="auto" w:fill="C6E0B4"/>
            <w:noWrap/>
            <w:hideMark/>
          </w:tcPr>
          <w:p w14:paraId="0F293882"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3B699B4F"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Queensland University of Technology</w:t>
            </w:r>
          </w:p>
        </w:tc>
      </w:tr>
      <w:tr w:rsidR="00C82055" w:rsidRPr="00306FBF" w14:paraId="45F50E20" w14:textId="77777777" w:rsidTr="007E0629">
        <w:trPr>
          <w:trHeight w:val="260"/>
        </w:trPr>
        <w:tc>
          <w:tcPr>
            <w:tcW w:w="1993" w:type="dxa"/>
            <w:tcBorders>
              <w:top w:val="nil"/>
              <w:left w:val="nil"/>
              <w:bottom w:val="nil"/>
              <w:right w:val="single" w:sz="4" w:space="0" w:color="auto"/>
            </w:tcBorders>
            <w:shd w:val="clear" w:color="auto" w:fill="C6E0B4"/>
            <w:noWrap/>
            <w:hideMark/>
          </w:tcPr>
          <w:p w14:paraId="5E11F422"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71CFA4E0"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Royal Melbourne Institute of Technology</w:t>
            </w:r>
          </w:p>
        </w:tc>
      </w:tr>
      <w:tr w:rsidR="00C82055" w:rsidRPr="00306FBF" w14:paraId="768D5BCE" w14:textId="77777777" w:rsidTr="007E0629">
        <w:trPr>
          <w:trHeight w:val="260"/>
        </w:trPr>
        <w:tc>
          <w:tcPr>
            <w:tcW w:w="1993" w:type="dxa"/>
            <w:tcBorders>
              <w:top w:val="nil"/>
              <w:left w:val="nil"/>
              <w:bottom w:val="nil"/>
              <w:right w:val="single" w:sz="4" w:space="0" w:color="auto"/>
            </w:tcBorders>
            <w:shd w:val="clear" w:color="auto" w:fill="C6E0B4"/>
            <w:noWrap/>
            <w:hideMark/>
          </w:tcPr>
          <w:p w14:paraId="652BB910"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9679A0A"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Southern Cross University</w:t>
            </w:r>
          </w:p>
        </w:tc>
      </w:tr>
      <w:tr w:rsidR="00C82055" w:rsidRPr="00306FBF" w14:paraId="399D892B" w14:textId="77777777" w:rsidTr="007E0629">
        <w:trPr>
          <w:trHeight w:val="260"/>
        </w:trPr>
        <w:tc>
          <w:tcPr>
            <w:tcW w:w="1993" w:type="dxa"/>
            <w:tcBorders>
              <w:top w:val="nil"/>
              <w:left w:val="nil"/>
              <w:bottom w:val="nil"/>
              <w:right w:val="single" w:sz="4" w:space="0" w:color="auto"/>
            </w:tcBorders>
            <w:shd w:val="clear" w:color="auto" w:fill="C6E0B4"/>
            <w:noWrap/>
            <w:hideMark/>
          </w:tcPr>
          <w:p w14:paraId="2807D670"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4FBA500B"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Swinburne University of Technology</w:t>
            </w:r>
          </w:p>
        </w:tc>
      </w:tr>
      <w:tr w:rsidR="00C82055" w:rsidRPr="00306FBF" w14:paraId="7E7A58BB" w14:textId="77777777" w:rsidTr="007E0629">
        <w:trPr>
          <w:trHeight w:val="260"/>
        </w:trPr>
        <w:tc>
          <w:tcPr>
            <w:tcW w:w="1993" w:type="dxa"/>
            <w:tcBorders>
              <w:top w:val="nil"/>
              <w:left w:val="nil"/>
              <w:bottom w:val="nil"/>
              <w:right w:val="single" w:sz="4" w:space="0" w:color="auto"/>
            </w:tcBorders>
            <w:shd w:val="clear" w:color="auto" w:fill="C6E0B4"/>
            <w:noWrap/>
            <w:hideMark/>
          </w:tcPr>
          <w:p w14:paraId="6BA401EC"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0DEAA9A2"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Adelaide</w:t>
            </w:r>
          </w:p>
        </w:tc>
      </w:tr>
      <w:tr w:rsidR="00C82055" w:rsidRPr="00306FBF" w14:paraId="4910E623" w14:textId="77777777" w:rsidTr="007E0629">
        <w:trPr>
          <w:trHeight w:val="260"/>
        </w:trPr>
        <w:tc>
          <w:tcPr>
            <w:tcW w:w="1993" w:type="dxa"/>
            <w:tcBorders>
              <w:top w:val="nil"/>
              <w:left w:val="nil"/>
              <w:bottom w:val="nil"/>
              <w:right w:val="single" w:sz="4" w:space="0" w:color="auto"/>
            </w:tcBorders>
            <w:shd w:val="clear" w:color="auto" w:fill="C6E0B4"/>
            <w:noWrap/>
            <w:hideMark/>
          </w:tcPr>
          <w:p w14:paraId="36AAF692"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7C2039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Melbourne</w:t>
            </w:r>
          </w:p>
        </w:tc>
      </w:tr>
      <w:tr w:rsidR="00C82055" w:rsidRPr="00306FBF" w14:paraId="27FE3899" w14:textId="77777777" w:rsidTr="007E0629">
        <w:trPr>
          <w:trHeight w:val="260"/>
        </w:trPr>
        <w:tc>
          <w:tcPr>
            <w:tcW w:w="1993" w:type="dxa"/>
            <w:tcBorders>
              <w:top w:val="nil"/>
              <w:left w:val="nil"/>
              <w:bottom w:val="nil"/>
              <w:right w:val="single" w:sz="4" w:space="0" w:color="auto"/>
            </w:tcBorders>
            <w:shd w:val="clear" w:color="auto" w:fill="C6E0B4"/>
            <w:noWrap/>
            <w:hideMark/>
          </w:tcPr>
          <w:p w14:paraId="2859B996"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531866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Notre Dame Australia</w:t>
            </w:r>
          </w:p>
        </w:tc>
      </w:tr>
      <w:tr w:rsidR="00C82055" w:rsidRPr="00306FBF" w14:paraId="26A5D0B4" w14:textId="77777777" w:rsidTr="007E0629">
        <w:trPr>
          <w:trHeight w:val="260"/>
        </w:trPr>
        <w:tc>
          <w:tcPr>
            <w:tcW w:w="1993" w:type="dxa"/>
            <w:tcBorders>
              <w:top w:val="nil"/>
              <w:left w:val="nil"/>
              <w:bottom w:val="nil"/>
              <w:right w:val="single" w:sz="4" w:space="0" w:color="auto"/>
            </w:tcBorders>
            <w:shd w:val="clear" w:color="auto" w:fill="C6E0B4"/>
            <w:noWrap/>
            <w:hideMark/>
          </w:tcPr>
          <w:p w14:paraId="5ECDFFE0"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FDE1A5B"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Queensland</w:t>
            </w:r>
          </w:p>
        </w:tc>
      </w:tr>
      <w:tr w:rsidR="00C82055" w:rsidRPr="00306FBF" w14:paraId="387E5461" w14:textId="77777777" w:rsidTr="007E0629">
        <w:trPr>
          <w:trHeight w:val="260"/>
        </w:trPr>
        <w:tc>
          <w:tcPr>
            <w:tcW w:w="1993" w:type="dxa"/>
            <w:tcBorders>
              <w:top w:val="nil"/>
              <w:left w:val="nil"/>
              <w:bottom w:val="nil"/>
              <w:right w:val="single" w:sz="4" w:space="0" w:color="auto"/>
            </w:tcBorders>
            <w:shd w:val="clear" w:color="auto" w:fill="C6E0B4"/>
            <w:noWrap/>
            <w:hideMark/>
          </w:tcPr>
          <w:p w14:paraId="42445358"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23E3B86"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Sydney</w:t>
            </w:r>
          </w:p>
        </w:tc>
      </w:tr>
      <w:tr w:rsidR="00C82055" w:rsidRPr="00306FBF" w14:paraId="67F5BE75" w14:textId="77777777" w:rsidTr="007E0629">
        <w:trPr>
          <w:trHeight w:val="260"/>
        </w:trPr>
        <w:tc>
          <w:tcPr>
            <w:tcW w:w="1993" w:type="dxa"/>
            <w:tcBorders>
              <w:top w:val="nil"/>
              <w:left w:val="nil"/>
              <w:bottom w:val="nil"/>
              <w:right w:val="single" w:sz="4" w:space="0" w:color="auto"/>
            </w:tcBorders>
            <w:shd w:val="clear" w:color="auto" w:fill="C6E0B4"/>
            <w:noWrap/>
            <w:hideMark/>
          </w:tcPr>
          <w:p w14:paraId="6177D8C4"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4DC3B4A3"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The University of Western Australia</w:t>
            </w:r>
          </w:p>
        </w:tc>
      </w:tr>
      <w:tr w:rsidR="00C82055" w:rsidRPr="00306FBF" w14:paraId="465BA764" w14:textId="77777777" w:rsidTr="007E0629">
        <w:trPr>
          <w:trHeight w:val="260"/>
        </w:trPr>
        <w:tc>
          <w:tcPr>
            <w:tcW w:w="1993" w:type="dxa"/>
            <w:tcBorders>
              <w:top w:val="nil"/>
              <w:left w:val="nil"/>
              <w:bottom w:val="nil"/>
              <w:right w:val="single" w:sz="4" w:space="0" w:color="auto"/>
            </w:tcBorders>
            <w:shd w:val="clear" w:color="auto" w:fill="C6E0B4"/>
            <w:noWrap/>
            <w:hideMark/>
          </w:tcPr>
          <w:p w14:paraId="5998884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4BB0528C"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Canberra</w:t>
            </w:r>
          </w:p>
        </w:tc>
      </w:tr>
      <w:tr w:rsidR="00C82055" w:rsidRPr="00306FBF" w14:paraId="7A10849D" w14:textId="77777777" w:rsidTr="007E0629">
        <w:trPr>
          <w:trHeight w:val="260"/>
        </w:trPr>
        <w:tc>
          <w:tcPr>
            <w:tcW w:w="1993" w:type="dxa"/>
            <w:tcBorders>
              <w:top w:val="nil"/>
              <w:left w:val="nil"/>
              <w:bottom w:val="nil"/>
              <w:right w:val="single" w:sz="4" w:space="0" w:color="auto"/>
            </w:tcBorders>
            <w:shd w:val="clear" w:color="auto" w:fill="C6E0B4"/>
            <w:noWrap/>
            <w:hideMark/>
          </w:tcPr>
          <w:p w14:paraId="45317BB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66349BD"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Newcastle</w:t>
            </w:r>
          </w:p>
        </w:tc>
      </w:tr>
      <w:tr w:rsidR="00C82055" w:rsidRPr="00306FBF" w14:paraId="581FE983" w14:textId="77777777" w:rsidTr="007E0629">
        <w:trPr>
          <w:trHeight w:val="260"/>
        </w:trPr>
        <w:tc>
          <w:tcPr>
            <w:tcW w:w="1993" w:type="dxa"/>
            <w:tcBorders>
              <w:top w:val="nil"/>
              <w:left w:val="nil"/>
              <w:bottom w:val="nil"/>
              <w:right w:val="single" w:sz="4" w:space="0" w:color="auto"/>
            </w:tcBorders>
            <w:shd w:val="clear" w:color="auto" w:fill="C6E0B4"/>
            <w:noWrap/>
            <w:hideMark/>
          </w:tcPr>
          <w:p w14:paraId="66BC7AA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67B9A5F0"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New England</w:t>
            </w:r>
          </w:p>
        </w:tc>
      </w:tr>
      <w:tr w:rsidR="00C82055" w:rsidRPr="00306FBF" w14:paraId="683F9898" w14:textId="77777777" w:rsidTr="007E0629">
        <w:trPr>
          <w:trHeight w:val="260"/>
        </w:trPr>
        <w:tc>
          <w:tcPr>
            <w:tcW w:w="1993" w:type="dxa"/>
            <w:tcBorders>
              <w:top w:val="nil"/>
              <w:left w:val="nil"/>
              <w:bottom w:val="nil"/>
              <w:right w:val="single" w:sz="4" w:space="0" w:color="auto"/>
            </w:tcBorders>
            <w:shd w:val="clear" w:color="auto" w:fill="C6E0B4"/>
            <w:noWrap/>
            <w:hideMark/>
          </w:tcPr>
          <w:p w14:paraId="5B4E340F"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62300BBF"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New South Wales</w:t>
            </w:r>
          </w:p>
        </w:tc>
      </w:tr>
      <w:tr w:rsidR="00C82055" w:rsidRPr="00306FBF" w14:paraId="55ED3C67" w14:textId="77777777" w:rsidTr="007E0629">
        <w:trPr>
          <w:trHeight w:val="260"/>
        </w:trPr>
        <w:tc>
          <w:tcPr>
            <w:tcW w:w="1993" w:type="dxa"/>
            <w:tcBorders>
              <w:top w:val="nil"/>
              <w:left w:val="nil"/>
              <w:bottom w:val="nil"/>
              <w:right w:val="single" w:sz="4" w:space="0" w:color="auto"/>
            </w:tcBorders>
            <w:shd w:val="clear" w:color="auto" w:fill="C6E0B4"/>
            <w:noWrap/>
            <w:hideMark/>
          </w:tcPr>
          <w:p w14:paraId="6ACDE2DF"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7785752D"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South Australia</w:t>
            </w:r>
          </w:p>
        </w:tc>
      </w:tr>
      <w:tr w:rsidR="00C82055" w:rsidRPr="00306FBF" w14:paraId="3E6DE2BB" w14:textId="77777777" w:rsidTr="007E0629">
        <w:trPr>
          <w:trHeight w:val="260"/>
        </w:trPr>
        <w:tc>
          <w:tcPr>
            <w:tcW w:w="1993" w:type="dxa"/>
            <w:tcBorders>
              <w:top w:val="nil"/>
              <w:left w:val="nil"/>
              <w:bottom w:val="nil"/>
              <w:right w:val="single" w:sz="4" w:space="0" w:color="auto"/>
            </w:tcBorders>
            <w:shd w:val="clear" w:color="auto" w:fill="C6E0B4"/>
            <w:noWrap/>
            <w:hideMark/>
          </w:tcPr>
          <w:p w14:paraId="09331B68"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08AF0C0C"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Southern Queensland</w:t>
            </w:r>
          </w:p>
        </w:tc>
      </w:tr>
      <w:tr w:rsidR="00C82055" w:rsidRPr="00306FBF" w14:paraId="4AE0896F" w14:textId="77777777" w:rsidTr="007E0629">
        <w:trPr>
          <w:trHeight w:val="260"/>
        </w:trPr>
        <w:tc>
          <w:tcPr>
            <w:tcW w:w="1993" w:type="dxa"/>
            <w:tcBorders>
              <w:top w:val="nil"/>
              <w:left w:val="nil"/>
              <w:bottom w:val="nil"/>
              <w:right w:val="single" w:sz="4" w:space="0" w:color="auto"/>
            </w:tcBorders>
            <w:shd w:val="clear" w:color="auto" w:fill="C6E0B4"/>
            <w:noWrap/>
            <w:hideMark/>
          </w:tcPr>
          <w:p w14:paraId="189FE685"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495B33D7"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Tasmania</w:t>
            </w:r>
          </w:p>
        </w:tc>
      </w:tr>
      <w:tr w:rsidR="00C82055" w:rsidRPr="00306FBF" w14:paraId="00CE6E5C" w14:textId="77777777" w:rsidTr="007E0629">
        <w:trPr>
          <w:trHeight w:val="260"/>
        </w:trPr>
        <w:tc>
          <w:tcPr>
            <w:tcW w:w="1993" w:type="dxa"/>
            <w:tcBorders>
              <w:top w:val="nil"/>
              <w:left w:val="nil"/>
              <w:bottom w:val="nil"/>
              <w:right w:val="single" w:sz="4" w:space="0" w:color="auto"/>
            </w:tcBorders>
            <w:shd w:val="clear" w:color="auto" w:fill="C6E0B4"/>
            <w:noWrap/>
            <w:hideMark/>
          </w:tcPr>
          <w:p w14:paraId="2305485C"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CB5AD84"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Technology Sydney</w:t>
            </w:r>
          </w:p>
        </w:tc>
      </w:tr>
      <w:tr w:rsidR="00C82055" w:rsidRPr="00306FBF" w14:paraId="3FF94368" w14:textId="77777777" w:rsidTr="007E0629">
        <w:trPr>
          <w:trHeight w:val="260"/>
        </w:trPr>
        <w:tc>
          <w:tcPr>
            <w:tcW w:w="1993" w:type="dxa"/>
            <w:tcBorders>
              <w:top w:val="nil"/>
              <w:left w:val="nil"/>
              <w:bottom w:val="nil"/>
              <w:right w:val="single" w:sz="4" w:space="0" w:color="auto"/>
            </w:tcBorders>
            <w:shd w:val="clear" w:color="auto" w:fill="C6E0B4"/>
            <w:noWrap/>
            <w:hideMark/>
          </w:tcPr>
          <w:p w14:paraId="0A6C64E4"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7B672B6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the Sunshine Coast</w:t>
            </w:r>
          </w:p>
        </w:tc>
      </w:tr>
      <w:tr w:rsidR="00C82055" w:rsidRPr="00306FBF" w14:paraId="3529A880" w14:textId="77777777" w:rsidTr="007E0629">
        <w:trPr>
          <w:trHeight w:val="260"/>
        </w:trPr>
        <w:tc>
          <w:tcPr>
            <w:tcW w:w="1993" w:type="dxa"/>
            <w:tcBorders>
              <w:top w:val="nil"/>
              <w:left w:val="nil"/>
              <w:bottom w:val="nil"/>
              <w:right w:val="single" w:sz="4" w:space="0" w:color="auto"/>
            </w:tcBorders>
            <w:shd w:val="clear" w:color="auto" w:fill="C6E0B4"/>
            <w:noWrap/>
            <w:hideMark/>
          </w:tcPr>
          <w:p w14:paraId="589BD05C"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6C95429E"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Wollongong</w:t>
            </w:r>
          </w:p>
        </w:tc>
      </w:tr>
      <w:tr w:rsidR="00C82055" w:rsidRPr="00306FBF" w14:paraId="5CB5FDEE" w14:textId="77777777" w:rsidTr="007E0629">
        <w:trPr>
          <w:trHeight w:val="260"/>
        </w:trPr>
        <w:tc>
          <w:tcPr>
            <w:tcW w:w="1993" w:type="dxa"/>
            <w:tcBorders>
              <w:top w:val="nil"/>
              <w:left w:val="nil"/>
              <w:bottom w:val="nil"/>
              <w:right w:val="single" w:sz="4" w:space="0" w:color="auto"/>
            </w:tcBorders>
            <w:shd w:val="clear" w:color="auto" w:fill="C6E0B4"/>
            <w:noWrap/>
            <w:hideMark/>
          </w:tcPr>
          <w:p w14:paraId="1A320F25"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0D7BAD5A"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Victoria University</w:t>
            </w:r>
          </w:p>
        </w:tc>
      </w:tr>
      <w:tr w:rsidR="00C82055" w:rsidRPr="00306FBF" w14:paraId="0D72CB0C" w14:textId="77777777" w:rsidTr="007E0629">
        <w:trPr>
          <w:trHeight w:val="260"/>
        </w:trPr>
        <w:tc>
          <w:tcPr>
            <w:tcW w:w="1993" w:type="dxa"/>
            <w:tcBorders>
              <w:top w:val="nil"/>
              <w:left w:val="nil"/>
              <w:bottom w:val="nil"/>
              <w:right w:val="single" w:sz="4" w:space="0" w:color="auto"/>
            </w:tcBorders>
            <w:shd w:val="clear" w:color="auto" w:fill="C6E0B4"/>
            <w:noWrap/>
            <w:hideMark/>
          </w:tcPr>
          <w:p w14:paraId="4CDB820E"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C1930D3"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Western Sydney University</w:t>
            </w:r>
          </w:p>
        </w:tc>
      </w:tr>
      <w:tr w:rsidR="00C82055" w:rsidRPr="00306FBF" w14:paraId="56C1165F" w14:textId="77777777" w:rsidTr="007E0629">
        <w:trPr>
          <w:trHeight w:val="260"/>
        </w:trPr>
        <w:tc>
          <w:tcPr>
            <w:tcW w:w="1993" w:type="dxa"/>
            <w:tcBorders>
              <w:top w:val="nil"/>
              <w:left w:val="nil"/>
              <w:bottom w:val="nil"/>
              <w:right w:val="single" w:sz="4" w:space="0" w:color="auto"/>
            </w:tcBorders>
            <w:shd w:val="clear" w:color="auto" w:fill="C6E0B4"/>
            <w:noWrap/>
            <w:hideMark/>
          </w:tcPr>
          <w:p w14:paraId="07E44E46"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5C9B8EC5"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Australian Catholic University Limited</w:t>
            </w:r>
          </w:p>
        </w:tc>
      </w:tr>
      <w:tr w:rsidR="00C82055" w:rsidRPr="00306FBF" w14:paraId="178D1FDA" w14:textId="77777777" w:rsidTr="007E0629">
        <w:trPr>
          <w:trHeight w:val="260"/>
        </w:trPr>
        <w:tc>
          <w:tcPr>
            <w:tcW w:w="1993" w:type="dxa"/>
            <w:tcBorders>
              <w:top w:val="nil"/>
              <w:left w:val="nil"/>
              <w:bottom w:val="nil"/>
              <w:right w:val="single" w:sz="4" w:space="0" w:color="auto"/>
            </w:tcBorders>
            <w:shd w:val="clear" w:color="auto" w:fill="C6E0B4"/>
            <w:noWrap/>
            <w:hideMark/>
          </w:tcPr>
          <w:p w14:paraId="48842F8D"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C6E0B4"/>
            <w:hideMark/>
          </w:tcPr>
          <w:p w14:paraId="1221036D"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Batchelor Institute of Indigenous Tertiary Education</w:t>
            </w:r>
          </w:p>
        </w:tc>
      </w:tr>
      <w:tr w:rsidR="00C82055" w:rsidRPr="00306FBF" w14:paraId="56C1C35D" w14:textId="77777777" w:rsidTr="007E0629">
        <w:trPr>
          <w:trHeight w:val="260"/>
        </w:trPr>
        <w:tc>
          <w:tcPr>
            <w:tcW w:w="1993" w:type="dxa"/>
            <w:tcBorders>
              <w:top w:val="single" w:sz="4" w:space="0" w:color="auto"/>
              <w:left w:val="nil"/>
              <w:bottom w:val="nil"/>
              <w:right w:val="nil"/>
            </w:tcBorders>
            <w:shd w:val="clear" w:color="auto" w:fill="FFE699"/>
            <w:noWrap/>
            <w:hideMark/>
          </w:tcPr>
          <w:p w14:paraId="1C0BAAF7" w14:textId="77777777" w:rsidR="00C82055" w:rsidRPr="00306FBF" w:rsidRDefault="00C82055" w:rsidP="007E0629">
            <w:pPr>
              <w:spacing w:before="0" w:after="0" w:line="240" w:lineRule="auto"/>
              <w:rPr>
                <w:rFonts w:ascii="Calibri" w:hAnsi="Calibri" w:cs="Calibri"/>
                <w:b/>
                <w:bCs/>
                <w:color w:val="000000"/>
                <w:sz w:val="22"/>
                <w:szCs w:val="22"/>
                <w:lang w:eastAsia="en-AU"/>
              </w:rPr>
            </w:pPr>
            <w:r w:rsidRPr="00306FBF">
              <w:rPr>
                <w:rFonts w:ascii="Calibri" w:hAnsi="Calibri" w:cs="Calibri"/>
                <w:b/>
                <w:bCs/>
                <w:color w:val="000000"/>
                <w:sz w:val="22"/>
                <w:szCs w:val="22"/>
                <w:lang w:eastAsia="en-AU"/>
              </w:rPr>
              <w:t>TABLE B</w:t>
            </w:r>
          </w:p>
        </w:tc>
        <w:tc>
          <w:tcPr>
            <w:tcW w:w="6562" w:type="dxa"/>
            <w:tcBorders>
              <w:top w:val="nil"/>
              <w:left w:val="single" w:sz="4" w:space="0" w:color="auto"/>
              <w:bottom w:val="single" w:sz="4" w:space="0" w:color="auto"/>
              <w:right w:val="single" w:sz="4" w:space="0" w:color="auto"/>
            </w:tcBorders>
            <w:shd w:val="clear" w:color="auto" w:fill="FFE699"/>
            <w:hideMark/>
          </w:tcPr>
          <w:p w14:paraId="06AA8520"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Avondale University</w:t>
            </w:r>
          </w:p>
        </w:tc>
      </w:tr>
      <w:tr w:rsidR="00C82055" w:rsidRPr="00306FBF" w14:paraId="7F4B59A2" w14:textId="77777777" w:rsidTr="007E0629">
        <w:trPr>
          <w:trHeight w:val="260"/>
        </w:trPr>
        <w:tc>
          <w:tcPr>
            <w:tcW w:w="1993" w:type="dxa"/>
            <w:tcBorders>
              <w:top w:val="nil"/>
              <w:left w:val="nil"/>
              <w:bottom w:val="nil"/>
              <w:right w:val="nil"/>
            </w:tcBorders>
            <w:shd w:val="clear" w:color="auto" w:fill="FFE699"/>
            <w:noWrap/>
            <w:hideMark/>
          </w:tcPr>
          <w:p w14:paraId="62709D1A"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single" w:sz="4" w:space="0" w:color="auto"/>
              <w:bottom w:val="single" w:sz="4" w:space="0" w:color="auto"/>
              <w:right w:val="single" w:sz="4" w:space="0" w:color="auto"/>
            </w:tcBorders>
            <w:shd w:val="clear" w:color="auto" w:fill="FFE699"/>
            <w:hideMark/>
          </w:tcPr>
          <w:p w14:paraId="1547D1E1"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Bond University Limited</w:t>
            </w:r>
          </w:p>
        </w:tc>
      </w:tr>
      <w:tr w:rsidR="00C82055" w:rsidRPr="00306FBF" w14:paraId="3792C066" w14:textId="77777777" w:rsidTr="007E0629">
        <w:trPr>
          <w:trHeight w:val="260"/>
        </w:trPr>
        <w:tc>
          <w:tcPr>
            <w:tcW w:w="1993" w:type="dxa"/>
            <w:tcBorders>
              <w:top w:val="nil"/>
              <w:left w:val="nil"/>
              <w:bottom w:val="nil"/>
              <w:right w:val="nil"/>
            </w:tcBorders>
            <w:shd w:val="clear" w:color="auto" w:fill="FFE699"/>
            <w:noWrap/>
            <w:hideMark/>
          </w:tcPr>
          <w:p w14:paraId="08BAA533"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single" w:sz="4" w:space="0" w:color="auto"/>
              <w:bottom w:val="single" w:sz="4" w:space="0" w:color="auto"/>
              <w:right w:val="single" w:sz="4" w:space="0" w:color="auto"/>
            </w:tcBorders>
            <w:shd w:val="clear" w:color="auto" w:fill="FFE699"/>
            <w:hideMark/>
          </w:tcPr>
          <w:p w14:paraId="7B60470D"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University of Divinity</w:t>
            </w:r>
          </w:p>
        </w:tc>
      </w:tr>
      <w:tr w:rsidR="00C82055" w:rsidRPr="00306FBF" w14:paraId="23996FEC" w14:textId="77777777" w:rsidTr="007E0629">
        <w:trPr>
          <w:trHeight w:val="260"/>
        </w:trPr>
        <w:tc>
          <w:tcPr>
            <w:tcW w:w="1993" w:type="dxa"/>
            <w:tcBorders>
              <w:top w:val="nil"/>
              <w:left w:val="nil"/>
              <w:bottom w:val="single" w:sz="4" w:space="0" w:color="auto"/>
              <w:right w:val="single" w:sz="4" w:space="0" w:color="auto"/>
            </w:tcBorders>
            <w:shd w:val="clear" w:color="auto" w:fill="FFE699"/>
            <w:noWrap/>
            <w:hideMark/>
          </w:tcPr>
          <w:p w14:paraId="13EBDA81" w14:textId="77777777" w:rsidR="00C82055" w:rsidRPr="00306FBF" w:rsidRDefault="00C82055" w:rsidP="007E0629">
            <w:pPr>
              <w:spacing w:before="0" w:after="0" w:line="240" w:lineRule="auto"/>
              <w:jc w:val="center"/>
              <w:rPr>
                <w:rFonts w:ascii="Calibri" w:hAnsi="Calibri" w:cs="Calibri"/>
                <w:color w:val="000000"/>
                <w:sz w:val="22"/>
                <w:szCs w:val="22"/>
                <w:lang w:eastAsia="en-AU"/>
              </w:rPr>
            </w:pPr>
            <w:r w:rsidRPr="00306FBF">
              <w:rPr>
                <w:rFonts w:ascii="Calibri" w:hAnsi="Calibri" w:cs="Calibri"/>
                <w:color w:val="000000"/>
                <w:sz w:val="22"/>
                <w:szCs w:val="22"/>
                <w:lang w:eastAsia="en-AU"/>
              </w:rPr>
              <w:t> </w:t>
            </w:r>
          </w:p>
        </w:tc>
        <w:tc>
          <w:tcPr>
            <w:tcW w:w="6562" w:type="dxa"/>
            <w:tcBorders>
              <w:top w:val="nil"/>
              <w:left w:val="nil"/>
              <w:bottom w:val="single" w:sz="4" w:space="0" w:color="auto"/>
              <w:right w:val="single" w:sz="4" w:space="0" w:color="auto"/>
            </w:tcBorders>
            <w:shd w:val="clear" w:color="auto" w:fill="FFE699"/>
            <w:hideMark/>
          </w:tcPr>
          <w:p w14:paraId="5A2A4B59" w14:textId="77777777" w:rsidR="00C82055" w:rsidRPr="00294099" w:rsidRDefault="00C82055" w:rsidP="007E0629">
            <w:pPr>
              <w:spacing w:before="0" w:after="0" w:line="240" w:lineRule="auto"/>
              <w:contextualSpacing/>
              <w:rPr>
                <w:rFonts w:ascii="Calibri" w:hAnsi="Calibri" w:cs="Calibri"/>
                <w:color w:val="000000"/>
                <w:lang w:eastAsia="en-AU"/>
              </w:rPr>
            </w:pPr>
            <w:r w:rsidRPr="00294099">
              <w:rPr>
                <w:rFonts w:ascii="Calibri" w:hAnsi="Calibri" w:cs="Calibri"/>
                <w:color w:val="000000"/>
                <w:lang w:eastAsia="en-AU"/>
              </w:rPr>
              <w:t>Torrens University Australia Ltd</w:t>
            </w:r>
          </w:p>
        </w:tc>
      </w:tr>
      <w:tr w:rsidR="00C82055" w:rsidRPr="00306FBF" w14:paraId="3945E97D" w14:textId="77777777" w:rsidTr="007E0629">
        <w:trPr>
          <w:trHeight w:val="260"/>
        </w:trPr>
        <w:tc>
          <w:tcPr>
            <w:tcW w:w="1993" w:type="dxa"/>
            <w:vMerge w:val="restart"/>
            <w:tcBorders>
              <w:top w:val="nil"/>
              <w:left w:val="nil"/>
              <w:bottom w:val="nil"/>
              <w:right w:val="single" w:sz="4" w:space="0" w:color="auto"/>
            </w:tcBorders>
            <w:shd w:val="clear" w:color="auto" w:fill="D9E1F2"/>
            <w:noWrap/>
            <w:hideMark/>
          </w:tcPr>
          <w:p w14:paraId="50677B5D" w14:textId="77777777" w:rsidR="00C82055" w:rsidRPr="00306FBF" w:rsidRDefault="00C82055" w:rsidP="007E0629">
            <w:pPr>
              <w:spacing w:before="0" w:after="0" w:line="240" w:lineRule="auto"/>
              <w:rPr>
                <w:rFonts w:ascii="Calibri" w:hAnsi="Calibri" w:cs="Calibri"/>
                <w:b/>
                <w:bCs/>
                <w:color w:val="000000"/>
                <w:sz w:val="22"/>
                <w:szCs w:val="22"/>
                <w:lang w:eastAsia="en-AU"/>
              </w:rPr>
            </w:pPr>
            <w:r w:rsidRPr="00306FBF">
              <w:rPr>
                <w:rFonts w:ascii="Calibri" w:hAnsi="Calibri" w:cs="Calibri"/>
                <w:b/>
                <w:bCs/>
                <w:color w:val="000000"/>
                <w:sz w:val="22"/>
                <w:szCs w:val="22"/>
                <w:lang w:eastAsia="en-AU"/>
              </w:rPr>
              <w:t>NUHEP</w:t>
            </w:r>
          </w:p>
        </w:tc>
        <w:tc>
          <w:tcPr>
            <w:tcW w:w="6562" w:type="dxa"/>
            <w:tcBorders>
              <w:top w:val="nil"/>
              <w:left w:val="nil"/>
              <w:bottom w:val="single" w:sz="4" w:space="0" w:color="auto"/>
              <w:right w:val="single" w:sz="4" w:space="0" w:color="auto"/>
            </w:tcBorders>
            <w:shd w:val="clear" w:color="auto" w:fill="D9E1F2"/>
            <w:hideMark/>
          </w:tcPr>
          <w:p w14:paraId="2CF4755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Academy of Information Technology Pty Ltd</w:t>
            </w:r>
          </w:p>
        </w:tc>
      </w:tr>
      <w:tr w:rsidR="00C82055" w:rsidRPr="00306FBF" w14:paraId="70CE2516" w14:textId="77777777" w:rsidTr="007E0629">
        <w:trPr>
          <w:trHeight w:val="260"/>
        </w:trPr>
        <w:tc>
          <w:tcPr>
            <w:tcW w:w="1993" w:type="dxa"/>
            <w:vMerge/>
            <w:vAlign w:val="center"/>
            <w:hideMark/>
          </w:tcPr>
          <w:p w14:paraId="4A1B2F4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FF2CDC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Acknowledge Education Pty Ltd</w:t>
            </w:r>
          </w:p>
        </w:tc>
      </w:tr>
      <w:tr w:rsidR="00C82055" w:rsidRPr="00306FBF" w14:paraId="048B79A9" w14:textId="77777777" w:rsidTr="007E0629">
        <w:trPr>
          <w:trHeight w:val="260"/>
        </w:trPr>
        <w:tc>
          <w:tcPr>
            <w:tcW w:w="1993" w:type="dxa"/>
            <w:vMerge/>
            <w:vAlign w:val="center"/>
            <w:hideMark/>
          </w:tcPr>
          <w:p w14:paraId="2F71A13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543C93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ACPE Limited</w:t>
            </w:r>
          </w:p>
        </w:tc>
      </w:tr>
      <w:tr w:rsidR="00C82055" w:rsidRPr="00306FBF" w14:paraId="2AD706EE" w14:textId="77777777" w:rsidTr="007E0629">
        <w:trPr>
          <w:trHeight w:val="260"/>
        </w:trPr>
        <w:tc>
          <w:tcPr>
            <w:tcW w:w="1993" w:type="dxa"/>
            <w:vMerge/>
            <w:vAlign w:val="center"/>
            <w:hideMark/>
          </w:tcPr>
          <w:p w14:paraId="75C6F5B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CCDB64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Adelaide Central School of Art Incorporated</w:t>
            </w:r>
          </w:p>
        </w:tc>
      </w:tr>
      <w:tr w:rsidR="00C82055" w:rsidRPr="00306FBF" w14:paraId="15A1E205" w14:textId="77777777" w:rsidTr="007E0629">
        <w:trPr>
          <w:trHeight w:val="260"/>
        </w:trPr>
        <w:tc>
          <w:tcPr>
            <w:tcW w:w="1993" w:type="dxa"/>
            <w:vMerge/>
            <w:vAlign w:val="center"/>
            <w:hideMark/>
          </w:tcPr>
          <w:p w14:paraId="1631AE6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AFC8C5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Adelaide College of Divinity Inc</w:t>
            </w:r>
          </w:p>
        </w:tc>
      </w:tr>
      <w:tr w:rsidR="00C82055" w:rsidRPr="00306FBF" w14:paraId="70DEFB3A" w14:textId="77777777" w:rsidTr="007E0629">
        <w:trPr>
          <w:trHeight w:val="260"/>
        </w:trPr>
        <w:tc>
          <w:tcPr>
            <w:tcW w:w="1993" w:type="dxa"/>
            <w:vMerge/>
            <w:vAlign w:val="center"/>
            <w:hideMark/>
          </w:tcPr>
          <w:p w14:paraId="7E68948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D181B6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AIE Institute Limited</w:t>
            </w:r>
          </w:p>
        </w:tc>
      </w:tr>
      <w:tr w:rsidR="00C82055" w:rsidRPr="00306FBF" w14:paraId="31F5414F" w14:textId="77777777" w:rsidTr="007E0629">
        <w:trPr>
          <w:trHeight w:val="260"/>
        </w:trPr>
        <w:tc>
          <w:tcPr>
            <w:tcW w:w="1993" w:type="dxa"/>
            <w:vMerge/>
            <w:vAlign w:val="center"/>
            <w:hideMark/>
          </w:tcPr>
          <w:p w14:paraId="3558D99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CA0DAC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Alphacrucis College Limited</w:t>
            </w:r>
          </w:p>
        </w:tc>
      </w:tr>
      <w:tr w:rsidR="00C82055" w:rsidRPr="00306FBF" w14:paraId="1C9F69E0" w14:textId="77777777" w:rsidTr="007E0629">
        <w:trPr>
          <w:trHeight w:val="260"/>
        </w:trPr>
        <w:tc>
          <w:tcPr>
            <w:tcW w:w="1993" w:type="dxa"/>
            <w:vMerge/>
            <w:vAlign w:val="center"/>
            <w:hideMark/>
          </w:tcPr>
          <w:p w14:paraId="28D73EB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48D526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Asia Pacific International College Pty Ltd</w:t>
            </w:r>
          </w:p>
        </w:tc>
      </w:tr>
      <w:tr w:rsidR="00C82055" w:rsidRPr="00306FBF" w14:paraId="0854564A" w14:textId="77777777" w:rsidTr="007E0629">
        <w:trPr>
          <w:trHeight w:val="260"/>
        </w:trPr>
        <w:tc>
          <w:tcPr>
            <w:tcW w:w="1993" w:type="dxa"/>
            <w:vMerge/>
            <w:vAlign w:val="center"/>
            <w:hideMark/>
          </w:tcPr>
          <w:p w14:paraId="2AAD872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E268F4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Australasian College of Health and Wellness</w:t>
            </w:r>
          </w:p>
        </w:tc>
      </w:tr>
      <w:tr w:rsidR="00C82055" w:rsidRPr="00306FBF" w14:paraId="19FF3C3F" w14:textId="77777777" w:rsidTr="007E0629">
        <w:trPr>
          <w:trHeight w:val="260"/>
        </w:trPr>
        <w:tc>
          <w:tcPr>
            <w:tcW w:w="1993" w:type="dxa"/>
            <w:vMerge/>
            <w:vAlign w:val="center"/>
            <w:hideMark/>
          </w:tcPr>
          <w:p w14:paraId="267F1C2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56760F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Academy of Music and Performing Arts</w:t>
            </w:r>
          </w:p>
        </w:tc>
      </w:tr>
      <w:tr w:rsidR="00C82055" w:rsidRPr="00306FBF" w14:paraId="6D5DAB5D" w14:textId="77777777" w:rsidTr="007E0629">
        <w:trPr>
          <w:trHeight w:val="260"/>
        </w:trPr>
        <w:tc>
          <w:tcPr>
            <w:tcW w:w="1993" w:type="dxa"/>
            <w:vMerge/>
            <w:vAlign w:val="center"/>
            <w:hideMark/>
          </w:tcPr>
          <w:p w14:paraId="6FB6FB0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9C81F1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Campus Management Pty Ltd</w:t>
            </w:r>
          </w:p>
        </w:tc>
      </w:tr>
      <w:tr w:rsidR="00C82055" w:rsidRPr="00306FBF" w14:paraId="4731A38F" w14:textId="77777777" w:rsidTr="007E0629">
        <w:trPr>
          <w:trHeight w:val="260"/>
        </w:trPr>
        <w:tc>
          <w:tcPr>
            <w:tcW w:w="1993" w:type="dxa"/>
            <w:vMerge/>
            <w:vAlign w:val="center"/>
            <w:hideMark/>
          </w:tcPr>
          <w:p w14:paraId="3D84123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EBB6C2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Chiropractic College Limited</w:t>
            </w:r>
          </w:p>
        </w:tc>
      </w:tr>
      <w:tr w:rsidR="00C82055" w:rsidRPr="00306FBF" w14:paraId="6F048CF1" w14:textId="77777777" w:rsidTr="007E0629">
        <w:trPr>
          <w:trHeight w:val="260"/>
        </w:trPr>
        <w:tc>
          <w:tcPr>
            <w:tcW w:w="1993" w:type="dxa"/>
            <w:vMerge/>
            <w:vAlign w:val="center"/>
            <w:hideMark/>
          </w:tcPr>
          <w:p w14:paraId="565C7B0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4E9238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College of Christian Studies Ltd</w:t>
            </w:r>
          </w:p>
        </w:tc>
      </w:tr>
      <w:tr w:rsidR="00C82055" w:rsidRPr="00306FBF" w14:paraId="11725C6F" w14:textId="77777777" w:rsidTr="007E0629">
        <w:trPr>
          <w:trHeight w:val="260"/>
        </w:trPr>
        <w:tc>
          <w:tcPr>
            <w:tcW w:w="1993" w:type="dxa"/>
            <w:vMerge/>
            <w:vAlign w:val="center"/>
            <w:hideMark/>
          </w:tcPr>
          <w:p w14:paraId="1C9FDB6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BB1075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College of Natural Medicine Pty Ltd</w:t>
            </w:r>
          </w:p>
        </w:tc>
      </w:tr>
      <w:tr w:rsidR="00C82055" w:rsidRPr="00306FBF" w14:paraId="1E87BE50" w14:textId="77777777" w:rsidTr="007E0629">
        <w:trPr>
          <w:trHeight w:val="260"/>
        </w:trPr>
        <w:tc>
          <w:tcPr>
            <w:tcW w:w="1993" w:type="dxa"/>
            <w:vMerge/>
            <w:vAlign w:val="center"/>
            <w:hideMark/>
          </w:tcPr>
          <w:p w14:paraId="6B50D607"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72FC43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College of Nursing Ltd</w:t>
            </w:r>
          </w:p>
        </w:tc>
      </w:tr>
      <w:tr w:rsidR="00C82055" w:rsidRPr="00306FBF" w14:paraId="27A27C88" w14:textId="77777777" w:rsidTr="007E0629">
        <w:trPr>
          <w:trHeight w:val="260"/>
        </w:trPr>
        <w:tc>
          <w:tcPr>
            <w:tcW w:w="1993" w:type="dxa"/>
            <w:vMerge/>
            <w:vAlign w:val="center"/>
            <w:hideMark/>
          </w:tcPr>
          <w:p w14:paraId="589CC35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0FF27B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College of the Arts Pty Ltd</w:t>
            </w:r>
          </w:p>
        </w:tc>
      </w:tr>
      <w:tr w:rsidR="00C82055" w:rsidRPr="00306FBF" w14:paraId="7498FBC3" w14:textId="77777777" w:rsidTr="007E0629">
        <w:trPr>
          <w:trHeight w:val="260"/>
        </w:trPr>
        <w:tc>
          <w:tcPr>
            <w:tcW w:w="1993" w:type="dxa"/>
            <w:vMerge/>
            <w:vAlign w:val="center"/>
            <w:hideMark/>
          </w:tcPr>
          <w:p w14:paraId="1F902EF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966B775"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College of Theology Limited</w:t>
            </w:r>
          </w:p>
        </w:tc>
      </w:tr>
      <w:tr w:rsidR="00C82055" w:rsidRPr="00306FBF" w14:paraId="42EECA67" w14:textId="77777777" w:rsidTr="007E0629">
        <w:trPr>
          <w:trHeight w:val="260"/>
        </w:trPr>
        <w:tc>
          <w:tcPr>
            <w:tcW w:w="1993" w:type="dxa"/>
            <w:vMerge/>
            <w:vAlign w:val="center"/>
            <w:hideMark/>
          </w:tcPr>
          <w:p w14:paraId="2BFF563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D9B1E85"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Film, Television and Radio School</w:t>
            </w:r>
          </w:p>
        </w:tc>
      </w:tr>
      <w:tr w:rsidR="00C82055" w:rsidRPr="00306FBF" w14:paraId="633FFED3" w14:textId="77777777" w:rsidTr="007E0629">
        <w:trPr>
          <w:trHeight w:val="260"/>
        </w:trPr>
        <w:tc>
          <w:tcPr>
            <w:tcW w:w="1993" w:type="dxa"/>
            <w:vMerge/>
            <w:vAlign w:val="center"/>
            <w:hideMark/>
          </w:tcPr>
          <w:p w14:paraId="5DD7B57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758C31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Guild of Music Education Inc.</w:t>
            </w:r>
          </w:p>
        </w:tc>
      </w:tr>
      <w:tr w:rsidR="00C82055" w:rsidRPr="00306FBF" w14:paraId="3EF98462" w14:textId="77777777" w:rsidTr="007E0629">
        <w:trPr>
          <w:trHeight w:val="260"/>
        </w:trPr>
        <w:tc>
          <w:tcPr>
            <w:tcW w:w="1993" w:type="dxa"/>
            <w:vMerge/>
            <w:vAlign w:val="center"/>
            <w:hideMark/>
          </w:tcPr>
          <w:p w14:paraId="291FBF7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20117C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Institute of Business and Management Pty Ltd</w:t>
            </w:r>
          </w:p>
        </w:tc>
      </w:tr>
      <w:tr w:rsidR="00C82055" w:rsidRPr="00306FBF" w14:paraId="64793D6F" w14:textId="77777777" w:rsidTr="007E0629">
        <w:trPr>
          <w:trHeight w:val="260"/>
        </w:trPr>
        <w:tc>
          <w:tcPr>
            <w:tcW w:w="1993" w:type="dxa"/>
            <w:vMerge/>
            <w:vAlign w:val="center"/>
            <w:hideMark/>
          </w:tcPr>
          <w:p w14:paraId="055876B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DCE755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Institute of Business Intelligence Pty Ltd</w:t>
            </w:r>
          </w:p>
        </w:tc>
      </w:tr>
      <w:tr w:rsidR="00C82055" w:rsidRPr="00306FBF" w14:paraId="4C418D0A" w14:textId="77777777" w:rsidTr="007E0629">
        <w:trPr>
          <w:trHeight w:val="260"/>
        </w:trPr>
        <w:tc>
          <w:tcPr>
            <w:tcW w:w="1993" w:type="dxa"/>
            <w:vMerge/>
            <w:vAlign w:val="center"/>
            <w:hideMark/>
          </w:tcPr>
          <w:p w14:paraId="1A36C49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21F77BE"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Institute of Business Pty Ltd</w:t>
            </w:r>
          </w:p>
        </w:tc>
      </w:tr>
      <w:tr w:rsidR="00C82055" w:rsidRPr="00306FBF" w14:paraId="2F2936B0" w14:textId="77777777" w:rsidTr="007E0629">
        <w:trPr>
          <w:trHeight w:val="287"/>
        </w:trPr>
        <w:tc>
          <w:tcPr>
            <w:tcW w:w="1993" w:type="dxa"/>
            <w:vMerge/>
            <w:vAlign w:val="center"/>
            <w:hideMark/>
          </w:tcPr>
          <w:p w14:paraId="09CC8A6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6E58B9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Australian Institute of Management Education and Training Pty Limited</w:t>
            </w:r>
          </w:p>
        </w:tc>
      </w:tr>
      <w:tr w:rsidR="00C82055" w:rsidRPr="00306FBF" w14:paraId="676A3120" w14:textId="77777777" w:rsidTr="007E0629">
        <w:trPr>
          <w:trHeight w:val="260"/>
        </w:trPr>
        <w:tc>
          <w:tcPr>
            <w:tcW w:w="1993" w:type="dxa"/>
            <w:vMerge/>
            <w:vAlign w:val="center"/>
            <w:hideMark/>
          </w:tcPr>
          <w:p w14:paraId="5B23CA1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70BB6A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BBI - The Australian Institute of Theological Education</w:t>
            </w:r>
          </w:p>
        </w:tc>
      </w:tr>
      <w:tr w:rsidR="00C82055" w:rsidRPr="00306FBF" w14:paraId="7F29085A" w14:textId="77777777" w:rsidTr="007E0629">
        <w:trPr>
          <w:trHeight w:val="260"/>
        </w:trPr>
        <w:tc>
          <w:tcPr>
            <w:tcW w:w="1993" w:type="dxa"/>
            <w:vMerge/>
            <w:vAlign w:val="center"/>
            <w:hideMark/>
          </w:tcPr>
          <w:p w14:paraId="6FEB956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BCE94A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Box Hill Institute</w:t>
            </w:r>
          </w:p>
        </w:tc>
      </w:tr>
      <w:tr w:rsidR="00C82055" w:rsidRPr="00306FBF" w14:paraId="3071DB51" w14:textId="77777777" w:rsidTr="007E0629">
        <w:trPr>
          <w:trHeight w:val="260"/>
        </w:trPr>
        <w:tc>
          <w:tcPr>
            <w:tcW w:w="1993" w:type="dxa"/>
            <w:vMerge/>
            <w:vAlign w:val="center"/>
            <w:hideMark/>
          </w:tcPr>
          <w:p w14:paraId="64326E6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DC2ACF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Campion Institute Limited</w:t>
            </w:r>
          </w:p>
        </w:tc>
      </w:tr>
      <w:tr w:rsidR="00C82055" w:rsidRPr="00306FBF" w14:paraId="70F9F992" w14:textId="77777777" w:rsidTr="007E0629">
        <w:trPr>
          <w:trHeight w:val="260"/>
        </w:trPr>
        <w:tc>
          <w:tcPr>
            <w:tcW w:w="1993" w:type="dxa"/>
            <w:vMerge/>
            <w:vAlign w:val="center"/>
            <w:hideMark/>
          </w:tcPr>
          <w:p w14:paraId="1AF781C7"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43A707C"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Canberra Institute of Technology</w:t>
            </w:r>
          </w:p>
        </w:tc>
      </w:tr>
      <w:tr w:rsidR="00C82055" w:rsidRPr="00306FBF" w14:paraId="21D6290F" w14:textId="77777777" w:rsidTr="007E0629">
        <w:trPr>
          <w:trHeight w:val="260"/>
        </w:trPr>
        <w:tc>
          <w:tcPr>
            <w:tcW w:w="1993" w:type="dxa"/>
            <w:vMerge/>
            <w:vAlign w:val="center"/>
            <w:hideMark/>
          </w:tcPr>
          <w:p w14:paraId="40E83C8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867668E"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CG Spectrum Institute Pty Ltd</w:t>
            </w:r>
          </w:p>
        </w:tc>
      </w:tr>
      <w:tr w:rsidR="00C82055" w:rsidRPr="00306FBF" w14:paraId="6EE9AF7E" w14:textId="77777777" w:rsidTr="007E0629">
        <w:trPr>
          <w:trHeight w:val="260"/>
        </w:trPr>
        <w:tc>
          <w:tcPr>
            <w:tcW w:w="1993" w:type="dxa"/>
            <w:vMerge/>
            <w:vAlign w:val="center"/>
            <w:hideMark/>
          </w:tcPr>
          <w:p w14:paraId="2FF1E54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DF519B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Chartered Accountants Australia and New Zealand</w:t>
            </w:r>
          </w:p>
        </w:tc>
      </w:tr>
      <w:tr w:rsidR="00C82055" w:rsidRPr="00306FBF" w14:paraId="104CB687" w14:textId="77777777" w:rsidTr="007E0629">
        <w:trPr>
          <w:trHeight w:val="260"/>
        </w:trPr>
        <w:tc>
          <w:tcPr>
            <w:tcW w:w="1993" w:type="dxa"/>
            <w:vMerge/>
            <w:vAlign w:val="center"/>
            <w:hideMark/>
          </w:tcPr>
          <w:p w14:paraId="15FE5F6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A9E91D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Chisholm Institute of Technical and Further Education</w:t>
            </w:r>
          </w:p>
        </w:tc>
      </w:tr>
      <w:tr w:rsidR="00C82055" w:rsidRPr="00306FBF" w14:paraId="27576AC4" w14:textId="77777777" w:rsidTr="007E0629">
        <w:trPr>
          <w:trHeight w:val="260"/>
        </w:trPr>
        <w:tc>
          <w:tcPr>
            <w:tcW w:w="1993" w:type="dxa"/>
            <w:vMerge/>
            <w:vAlign w:val="center"/>
            <w:hideMark/>
          </w:tcPr>
          <w:p w14:paraId="6A0303F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0BC6ABC"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Christian Heritage College</w:t>
            </w:r>
          </w:p>
        </w:tc>
      </w:tr>
      <w:tr w:rsidR="00C82055" w:rsidRPr="00306FBF" w14:paraId="493C6CCD" w14:textId="77777777" w:rsidTr="007E0629">
        <w:trPr>
          <w:trHeight w:val="260"/>
        </w:trPr>
        <w:tc>
          <w:tcPr>
            <w:tcW w:w="1993" w:type="dxa"/>
            <w:vMerge/>
            <w:vAlign w:val="center"/>
            <w:hideMark/>
          </w:tcPr>
          <w:p w14:paraId="5FA7AB15"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E5B223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Colleges of Business and Technology (WA) Pty Ltd</w:t>
            </w:r>
          </w:p>
        </w:tc>
      </w:tr>
      <w:tr w:rsidR="00C82055" w:rsidRPr="00306FBF" w14:paraId="4864871E" w14:textId="77777777" w:rsidTr="007E0629">
        <w:trPr>
          <w:trHeight w:val="260"/>
        </w:trPr>
        <w:tc>
          <w:tcPr>
            <w:tcW w:w="1993" w:type="dxa"/>
            <w:vMerge/>
            <w:vAlign w:val="center"/>
            <w:hideMark/>
          </w:tcPr>
          <w:p w14:paraId="2E26BFA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F923E1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Crown Institute of Higher Education Pty Ltd</w:t>
            </w:r>
          </w:p>
        </w:tc>
      </w:tr>
      <w:tr w:rsidR="00C82055" w:rsidRPr="00306FBF" w14:paraId="32E07B68" w14:textId="77777777" w:rsidTr="007E0629">
        <w:trPr>
          <w:trHeight w:val="260"/>
        </w:trPr>
        <w:tc>
          <w:tcPr>
            <w:tcW w:w="1993" w:type="dxa"/>
            <w:vMerge/>
            <w:vAlign w:val="center"/>
            <w:hideMark/>
          </w:tcPr>
          <w:p w14:paraId="53A05B6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9E009B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Eastern College Australia Inc.</w:t>
            </w:r>
          </w:p>
        </w:tc>
      </w:tr>
      <w:tr w:rsidR="00C82055" w:rsidRPr="00306FBF" w14:paraId="7536145C" w14:textId="77777777" w:rsidTr="007E0629">
        <w:trPr>
          <w:trHeight w:val="260"/>
        </w:trPr>
        <w:tc>
          <w:tcPr>
            <w:tcW w:w="1993" w:type="dxa"/>
            <w:vMerge/>
            <w:vAlign w:val="center"/>
            <w:hideMark/>
          </w:tcPr>
          <w:p w14:paraId="68EB0FC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CC9650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ECA Higher Education Institute Pty Ltd</w:t>
            </w:r>
          </w:p>
        </w:tc>
      </w:tr>
      <w:tr w:rsidR="00C82055" w:rsidRPr="00306FBF" w14:paraId="59841278" w14:textId="77777777" w:rsidTr="007E0629">
        <w:trPr>
          <w:trHeight w:val="260"/>
        </w:trPr>
        <w:tc>
          <w:tcPr>
            <w:tcW w:w="1993" w:type="dxa"/>
            <w:vMerge/>
            <w:vAlign w:val="center"/>
            <w:hideMark/>
          </w:tcPr>
          <w:p w14:paraId="36B8048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C93B498"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Edith Cowan College Pty Ltd</w:t>
            </w:r>
          </w:p>
        </w:tc>
      </w:tr>
      <w:tr w:rsidR="00C82055" w:rsidRPr="00306FBF" w14:paraId="676E2130" w14:textId="77777777" w:rsidTr="007E0629">
        <w:trPr>
          <w:trHeight w:val="260"/>
        </w:trPr>
        <w:tc>
          <w:tcPr>
            <w:tcW w:w="1993" w:type="dxa"/>
            <w:vMerge/>
            <w:vAlign w:val="center"/>
            <w:hideMark/>
          </w:tcPr>
          <w:p w14:paraId="3AC56AF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2A5A31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Educational Enterprises Australia Pty Ltd</w:t>
            </w:r>
          </w:p>
        </w:tc>
      </w:tr>
      <w:tr w:rsidR="00C82055" w:rsidRPr="00306FBF" w14:paraId="5221125C" w14:textId="77777777" w:rsidTr="007E0629">
        <w:trPr>
          <w:trHeight w:val="260"/>
        </w:trPr>
        <w:tc>
          <w:tcPr>
            <w:tcW w:w="1993" w:type="dxa"/>
            <w:vMerge/>
            <w:vAlign w:val="center"/>
            <w:hideMark/>
          </w:tcPr>
          <w:p w14:paraId="06FC0FF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EFE702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Engineering Institute of Technology Pty Ltd</w:t>
            </w:r>
          </w:p>
        </w:tc>
      </w:tr>
      <w:tr w:rsidR="00C82055" w:rsidRPr="00306FBF" w14:paraId="332AAE19" w14:textId="77777777" w:rsidTr="007E0629">
        <w:trPr>
          <w:trHeight w:val="260"/>
        </w:trPr>
        <w:tc>
          <w:tcPr>
            <w:tcW w:w="1993" w:type="dxa"/>
            <w:vMerge/>
            <w:vAlign w:val="center"/>
            <w:hideMark/>
          </w:tcPr>
          <w:p w14:paraId="59CA21D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A8248A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EQUALS International (Aust) Pty Ltd</w:t>
            </w:r>
          </w:p>
        </w:tc>
      </w:tr>
      <w:tr w:rsidR="00C82055" w:rsidRPr="00306FBF" w14:paraId="40975641" w14:textId="77777777" w:rsidTr="007E0629">
        <w:trPr>
          <w:trHeight w:val="260"/>
        </w:trPr>
        <w:tc>
          <w:tcPr>
            <w:tcW w:w="1993" w:type="dxa"/>
            <w:vMerge/>
            <w:vAlign w:val="center"/>
            <w:hideMark/>
          </w:tcPr>
          <w:p w14:paraId="0765D71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8F9574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Excelsia College</w:t>
            </w:r>
          </w:p>
        </w:tc>
      </w:tr>
      <w:tr w:rsidR="00C82055" w:rsidRPr="00306FBF" w14:paraId="5E84524A" w14:textId="77777777" w:rsidTr="007E0629">
        <w:trPr>
          <w:trHeight w:val="260"/>
        </w:trPr>
        <w:tc>
          <w:tcPr>
            <w:tcW w:w="1993" w:type="dxa"/>
            <w:vMerge/>
            <w:vAlign w:val="center"/>
            <w:hideMark/>
          </w:tcPr>
          <w:p w14:paraId="08D4CC5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6AEE49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Gestalt Therapy Brisbane Pty Ltd</w:t>
            </w:r>
          </w:p>
        </w:tc>
      </w:tr>
      <w:tr w:rsidR="00C82055" w:rsidRPr="00306FBF" w14:paraId="5F42DECF" w14:textId="77777777" w:rsidTr="007E0629">
        <w:trPr>
          <w:trHeight w:val="260"/>
        </w:trPr>
        <w:tc>
          <w:tcPr>
            <w:tcW w:w="1993" w:type="dxa"/>
            <w:vMerge/>
            <w:vAlign w:val="center"/>
            <w:hideMark/>
          </w:tcPr>
          <w:p w14:paraId="1555CE2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7D19B6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Group Colleges Australia Pty Ltd</w:t>
            </w:r>
          </w:p>
        </w:tc>
      </w:tr>
      <w:tr w:rsidR="00C82055" w:rsidRPr="00306FBF" w14:paraId="350D5F0B" w14:textId="77777777" w:rsidTr="007E0629">
        <w:trPr>
          <w:trHeight w:val="260"/>
        </w:trPr>
        <w:tc>
          <w:tcPr>
            <w:tcW w:w="1993" w:type="dxa"/>
            <w:vMerge/>
            <w:vAlign w:val="center"/>
            <w:hideMark/>
          </w:tcPr>
          <w:p w14:paraId="236A8DB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9CC134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Health Education &amp; Training Institute</w:t>
            </w:r>
          </w:p>
        </w:tc>
      </w:tr>
      <w:tr w:rsidR="00C82055" w:rsidRPr="00306FBF" w14:paraId="25CEC869" w14:textId="77777777" w:rsidTr="007E0629">
        <w:trPr>
          <w:trHeight w:val="260"/>
        </w:trPr>
        <w:tc>
          <w:tcPr>
            <w:tcW w:w="1993" w:type="dxa"/>
            <w:vMerge/>
            <w:vAlign w:val="center"/>
            <w:hideMark/>
          </w:tcPr>
          <w:p w14:paraId="5D03FC5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CF388A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Higher Education Leadership Institute Pty Ltd</w:t>
            </w:r>
          </w:p>
        </w:tc>
      </w:tr>
      <w:tr w:rsidR="00C82055" w:rsidRPr="00306FBF" w14:paraId="7167D40A" w14:textId="77777777" w:rsidTr="007E0629">
        <w:trPr>
          <w:trHeight w:val="260"/>
        </w:trPr>
        <w:tc>
          <w:tcPr>
            <w:tcW w:w="1993" w:type="dxa"/>
            <w:vMerge/>
            <w:vAlign w:val="center"/>
            <w:hideMark/>
          </w:tcPr>
          <w:p w14:paraId="08EB384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2DB480C"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Holmesglen Institute of TAFE</w:t>
            </w:r>
          </w:p>
        </w:tc>
      </w:tr>
      <w:tr w:rsidR="00C82055" w:rsidRPr="00306FBF" w14:paraId="7F958A69" w14:textId="77777777" w:rsidTr="007E0629">
        <w:trPr>
          <w:trHeight w:val="260"/>
        </w:trPr>
        <w:tc>
          <w:tcPr>
            <w:tcW w:w="1993" w:type="dxa"/>
            <w:vMerge/>
            <w:vAlign w:val="center"/>
            <w:hideMark/>
          </w:tcPr>
          <w:p w14:paraId="373E821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4125D6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Holmes Institute Pty. Ltd. as Trustee for Holmes Institute Trust</w:t>
            </w:r>
          </w:p>
        </w:tc>
      </w:tr>
      <w:tr w:rsidR="00C82055" w:rsidRPr="00306FBF" w14:paraId="37E0DAED" w14:textId="77777777" w:rsidTr="007E0629">
        <w:trPr>
          <w:trHeight w:val="260"/>
        </w:trPr>
        <w:tc>
          <w:tcPr>
            <w:tcW w:w="1993" w:type="dxa"/>
            <w:vMerge/>
            <w:vAlign w:val="center"/>
            <w:hideMark/>
          </w:tcPr>
          <w:p w14:paraId="26EBCA45"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EBB70B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ICHM Pty Ltd</w:t>
            </w:r>
          </w:p>
        </w:tc>
      </w:tr>
      <w:tr w:rsidR="00C82055" w:rsidRPr="00306FBF" w14:paraId="1212F5D8" w14:textId="77777777" w:rsidTr="007E0629">
        <w:trPr>
          <w:trHeight w:val="260"/>
        </w:trPr>
        <w:tc>
          <w:tcPr>
            <w:tcW w:w="1993" w:type="dxa"/>
            <w:vMerge/>
            <w:vAlign w:val="center"/>
            <w:hideMark/>
          </w:tcPr>
          <w:p w14:paraId="483B8EE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FE57DAC"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INSEARCH Limited</w:t>
            </w:r>
          </w:p>
        </w:tc>
      </w:tr>
      <w:tr w:rsidR="00C82055" w:rsidRPr="00306FBF" w14:paraId="49BCCD94" w14:textId="77777777" w:rsidTr="007E0629">
        <w:trPr>
          <w:trHeight w:val="521"/>
        </w:trPr>
        <w:tc>
          <w:tcPr>
            <w:tcW w:w="1993" w:type="dxa"/>
            <w:vMerge/>
            <w:vAlign w:val="center"/>
            <w:hideMark/>
          </w:tcPr>
          <w:p w14:paraId="7C6E287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9129A7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International College of Management, Sydney Pty. Limited as Trustee for the ICTHM Trust</w:t>
            </w:r>
          </w:p>
        </w:tc>
      </w:tr>
      <w:tr w:rsidR="00C82055" w:rsidRPr="00306FBF" w14:paraId="659A8978" w14:textId="77777777" w:rsidTr="007E0629">
        <w:trPr>
          <w:trHeight w:val="260"/>
        </w:trPr>
        <w:tc>
          <w:tcPr>
            <w:tcW w:w="1993" w:type="dxa"/>
            <w:vMerge/>
            <w:vAlign w:val="center"/>
            <w:hideMark/>
          </w:tcPr>
          <w:p w14:paraId="6B27746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3A9010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ISN Psychology Pty Ltd</w:t>
            </w:r>
          </w:p>
        </w:tc>
      </w:tr>
      <w:tr w:rsidR="00C82055" w:rsidRPr="00306FBF" w14:paraId="41E98F07" w14:textId="77777777" w:rsidTr="007E0629">
        <w:trPr>
          <w:trHeight w:val="260"/>
        </w:trPr>
        <w:tc>
          <w:tcPr>
            <w:tcW w:w="1993" w:type="dxa"/>
            <w:vMerge/>
            <w:vAlign w:val="center"/>
            <w:hideMark/>
          </w:tcPr>
          <w:p w14:paraId="7498A57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F0FF2F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Jazz Music Institute Pty Ltd</w:t>
            </w:r>
          </w:p>
        </w:tc>
      </w:tr>
      <w:tr w:rsidR="00C82055" w:rsidRPr="00306FBF" w14:paraId="1C832D38" w14:textId="77777777" w:rsidTr="007E0629">
        <w:trPr>
          <w:trHeight w:val="260"/>
        </w:trPr>
        <w:tc>
          <w:tcPr>
            <w:tcW w:w="1993" w:type="dxa"/>
            <w:vMerge/>
            <w:vAlign w:val="center"/>
            <w:hideMark/>
          </w:tcPr>
          <w:p w14:paraId="3820E57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10F217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JMC Pty. Limited</w:t>
            </w:r>
          </w:p>
        </w:tc>
      </w:tr>
      <w:tr w:rsidR="00C82055" w:rsidRPr="00306FBF" w14:paraId="1E5540AC" w14:textId="77777777" w:rsidTr="007E0629">
        <w:trPr>
          <w:trHeight w:val="260"/>
        </w:trPr>
        <w:tc>
          <w:tcPr>
            <w:tcW w:w="1993" w:type="dxa"/>
            <w:vMerge/>
            <w:vAlign w:val="center"/>
            <w:hideMark/>
          </w:tcPr>
          <w:p w14:paraId="6F6A7B2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303A81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Kaplan Business School Pty Limited</w:t>
            </w:r>
          </w:p>
        </w:tc>
      </w:tr>
      <w:tr w:rsidR="00C82055" w:rsidRPr="00306FBF" w14:paraId="359CB082" w14:textId="77777777" w:rsidTr="007E0629">
        <w:trPr>
          <w:trHeight w:val="260"/>
        </w:trPr>
        <w:tc>
          <w:tcPr>
            <w:tcW w:w="1993" w:type="dxa"/>
            <w:vMerge/>
            <w:vAlign w:val="center"/>
            <w:hideMark/>
          </w:tcPr>
          <w:p w14:paraId="479EBBA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F93011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Kaplan Higher Education Pty Ltd</w:t>
            </w:r>
          </w:p>
        </w:tc>
      </w:tr>
      <w:tr w:rsidR="00C82055" w:rsidRPr="00306FBF" w14:paraId="1842C899" w14:textId="77777777" w:rsidTr="007E0629">
        <w:trPr>
          <w:trHeight w:val="260"/>
        </w:trPr>
        <w:tc>
          <w:tcPr>
            <w:tcW w:w="1993" w:type="dxa"/>
            <w:vMerge/>
            <w:vAlign w:val="center"/>
            <w:hideMark/>
          </w:tcPr>
          <w:p w14:paraId="572C421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7EF7405"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Kent Institute Australia Pty Ltd</w:t>
            </w:r>
          </w:p>
        </w:tc>
      </w:tr>
      <w:tr w:rsidR="00C82055" w:rsidRPr="00306FBF" w14:paraId="06A3ED7D" w14:textId="77777777" w:rsidTr="007E0629">
        <w:trPr>
          <w:trHeight w:val="260"/>
        </w:trPr>
        <w:tc>
          <w:tcPr>
            <w:tcW w:w="1993" w:type="dxa"/>
            <w:vMerge/>
            <w:vAlign w:val="center"/>
            <w:hideMark/>
          </w:tcPr>
          <w:p w14:paraId="551654D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4C0E1D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LCI MELBOURNE PTY LTD</w:t>
            </w:r>
          </w:p>
        </w:tc>
      </w:tr>
      <w:tr w:rsidR="00C82055" w:rsidRPr="00306FBF" w14:paraId="5E8DA433" w14:textId="77777777" w:rsidTr="007E0629">
        <w:trPr>
          <w:trHeight w:val="260"/>
        </w:trPr>
        <w:tc>
          <w:tcPr>
            <w:tcW w:w="1993" w:type="dxa"/>
            <w:vMerge/>
            <w:vAlign w:val="center"/>
            <w:hideMark/>
          </w:tcPr>
          <w:p w14:paraId="59DA90B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0EF11E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Le Cordon Bleu Australia Pty. Limited</w:t>
            </w:r>
          </w:p>
        </w:tc>
      </w:tr>
      <w:tr w:rsidR="00C82055" w:rsidRPr="00306FBF" w14:paraId="66E34D31" w14:textId="77777777" w:rsidTr="007E0629">
        <w:trPr>
          <w:trHeight w:val="260"/>
        </w:trPr>
        <w:tc>
          <w:tcPr>
            <w:tcW w:w="1993" w:type="dxa"/>
            <w:vMerge/>
            <w:vAlign w:val="center"/>
            <w:hideMark/>
          </w:tcPr>
          <w:p w14:paraId="7AE132F5"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C6CD99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Leo Cussen Institute</w:t>
            </w:r>
          </w:p>
        </w:tc>
      </w:tr>
      <w:tr w:rsidR="00C82055" w:rsidRPr="00306FBF" w14:paraId="4C2AFE88" w14:textId="77777777" w:rsidTr="007E0629">
        <w:trPr>
          <w:trHeight w:val="260"/>
        </w:trPr>
        <w:tc>
          <w:tcPr>
            <w:tcW w:w="1993" w:type="dxa"/>
            <w:vMerge/>
            <w:vAlign w:val="center"/>
            <w:hideMark/>
          </w:tcPr>
          <w:p w14:paraId="39152F8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CCC7ED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Marcus Oldham College</w:t>
            </w:r>
          </w:p>
        </w:tc>
      </w:tr>
      <w:tr w:rsidR="00C82055" w:rsidRPr="00306FBF" w14:paraId="1F40AF89" w14:textId="77777777" w:rsidTr="007E0629">
        <w:trPr>
          <w:trHeight w:val="260"/>
        </w:trPr>
        <w:tc>
          <w:tcPr>
            <w:tcW w:w="1993" w:type="dxa"/>
            <w:vMerge/>
            <w:vAlign w:val="center"/>
            <w:hideMark/>
          </w:tcPr>
          <w:p w14:paraId="28738E2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420895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Melbourne Institute of Business and Technology Pty Ltd</w:t>
            </w:r>
          </w:p>
        </w:tc>
      </w:tr>
      <w:tr w:rsidR="00C82055" w:rsidRPr="00306FBF" w14:paraId="0E023E21" w14:textId="77777777" w:rsidTr="007E0629">
        <w:trPr>
          <w:trHeight w:val="260"/>
        </w:trPr>
        <w:tc>
          <w:tcPr>
            <w:tcW w:w="1993" w:type="dxa"/>
            <w:vMerge/>
            <w:vAlign w:val="center"/>
            <w:hideMark/>
          </w:tcPr>
          <w:p w14:paraId="0F9ADCC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314BF78"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Melbourne Institute of Technology Pty Ltd</w:t>
            </w:r>
          </w:p>
        </w:tc>
      </w:tr>
      <w:tr w:rsidR="00C82055" w:rsidRPr="00306FBF" w14:paraId="0A73DD2F" w14:textId="77777777" w:rsidTr="007E0629">
        <w:trPr>
          <w:trHeight w:val="260"/>
        </w:trPr>
        <w:tc>
          <w:tcPr>
            <w:tcW w:w="1993" w:type="dxa"/>
            <w:vMerge/>
            <w:vAlign w:val="center"/>
            <w:hideMark/>
          </w:tcPr>
          <w:p w14:paraId="0716422C"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BF53EB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Melbourne Polytechnic</w:t>
            </w:r>
          </w:p>
        </w:tc>
      </w:tr>
      <w:tr w:rsidR="00C82055" w:rsidRPr="00306FBF" w14:paraId="27B8C6D3" w14:textId="77777777" w:rsidTr="007E0629">
        <w:trPr>
          <w:trHeight w:val="260"/>
        </w:trPr>
        <w:tc>
          <w:tcPr>
            <w:tcW w:w="1993" w:type="dxa"/>
            <w:vMerge/>
            <w:vAlign w:val="center"/>
            <w:hideMark/>
          </w:tcPr>
          <w:p w14:paraId="19F8FA5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FA994A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Monash College Pty Ltd</w:t>
            </w:r>
          </w:p>
        </w:tc>
      </w:tr>
      <w:tr w:rsidR="00C82055" w:rsidRPr="00306FBF" w14:paraId="6141E8E5" w14:textId="77777777" w:rsidTr="007E0629">
        <w:trPr>
          <w:trHeight w:val="260"/>
        </w:trPr>
        <w:tc>
          <w:tcPr>
            <w:tcW w:w="1993" w:type="dxa"/>
            <w:vMerge/>
            <w:vAlign w:val="center"/>
            <w:hideMark/>
          </w:tcPr>
          <w:p w14:paraId="76B065B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83C02B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Moore Theological College Council</w:t>
            </w:r>
          </w:p>
        </w:tc>
      </w:tr>
      <w:tr w:rsidR="00C82055" w:rsidRPr="00306FBF" w14:paraId="1D94C297" w14:textId="77777777" w:rsidTr="007E0629">
        <w:trPr>
          <w:trHeight w:val="260"/>
        </w:trPr>
        <w:tc>
          <w:tcPr>
            <w:tcW w:w="1993" w:type="dxa"/>
            <w:vMerge/>
            <w:vAlign w:val="center"/>
            <w:hideMark/>
          </w:tcPr>
          <w:p w14:paraId="38908A09"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C0C43E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Morling College Ltd</w:t>
            </w:r>
          </w:p>
        </w:tc>
      </w:tr>
      <w:tr w:rsidR="00C82055" w:rsidRPr="00306FBF" w14:paraId="59A28FD6" w14:textId="77777777" w:rsidTr="007E0629">
        <w:trPr>
          <w:trHeight w:val="260"/>
        </w:trPr>
        <w:tc>
          <w:tcPr>
            <w:tcW w:w="1993" w:type="dxa"/>
            <w:vMerge/>
            <w:vAlign w:val="center"/>
            <w:hideMark/>
          </w:tcPr>
          <w:p w14:paraId="6EF9E90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46CB68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Nan Tien Institute Limited</w:t>
            </w:r>
          </w:p>
        </w:tc>
      </w:tr>
      <w:tr w:rsidR="00C82055" w:rsidRPr="00306FBF" w14:paraId="15BA10CC" w14:textId="77777777" w:rsidTr="007E0629">
        <w:trPr>
          <w:trHeight w:val="260"/>
        </w:trPr>
        <w:tc>
          <w:tcPr>
            <w:tcW w:w="1993" w:type="dxa"/>
            <w:vMerge/>
            <w:vAlign w:val="center"/>
            <w:hideMark/>
          </w:tcPr>
          <w:p w14:paraId="4C74F33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DA2483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National Art School</w:t>
            </w:r>
          </w:p>
        </w:tc>
      </w:tr>
      <w:tr w:rsidR="00C82055" w:rsidRPr="00306FBF" w14:paraId="5D235037" w14:textId="77777777" w:rsidTr="007E0629">
        <w:trPr>
          <w:trHeight w:val="260"/>
        </w:trPr>
        <w:tc>
          <w:tcPr>
            <w:tcW w:w="1993" w:type="dxa"/>
            <w:vMerge/>
            <w:vAlign w:val="center"/>
            <w:hideMark/>
          </w:tcPr>
          <w:p w14:paraId="1E23244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53353D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National Institute of Organisation Dynamics Australia Ltd</w:t>
            </w:r>
          </w:p>
        </w:tc>
      </w:tr>
      <w:tr w:rsidR="00C82055" w:rsidRPr="00306FBF" w14:paraId="37F05289" w14:textId="77777777" w:rsidTr="007E0629">
        <w:trPr>
          <w:trHeight w:val="260"/>
        </w:trPr>
        <w:tc>
          <w:tcPr>
            <w:tcW w:w="1993" w:type="dxa"/>
            <w:vMerge/>
            <w:vAlign w:val="center"/>
            <w:hideMark/>
          </w:tcPr>
          <w:p w14:paraId="2EC93F4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98D2C7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Navitas Bundoora Pty Ltd</w:t>
            </w:r>
          </w:p>
        </w:tc>
      </w:tr>
      <w:tr w:rsidR="00C82055" w:rsidRPr="00306FBF" w14:paraId="2B24ABEB" w14:textId="77777777" w:rsidTr="007E0629">
        <w:trPr>
          <w:trHeight w:val="260"/>
        </w:trPr>
        <w:tc>
          <w:tcPr>
            <w:tcW w:w="1993" w:type="dxa"/>
            <w:vMerge/>
            <w:vAlign w:val="center"/>
            <w:hideMark/>
          </w:tcPr>
          <w:p w14:paraId="199B225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F806161"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Navitas Professional Institute Pty Ltd</w:t>
            </w:r>
          </w:p>
        </w:tc>
      </w:tr>
      <w:tr w:rsidR="00C82055" w:rsidRPr="00306FBF" w14:paraId="22CFE5EC" w14:textId="77777777" w:rsidTr="007E0629">
        <w:trPr>
          <w:trHeight w:val="260"/>
        </w:trPr>
        <w:tc>
          <w:tcPr>
            <w:tcW w:w="1993" w:type="dxa"/>
            <w:vMerge/>
            <w:vAlign w:val="center"/>
            <w:hideMark/>
          </w:tcPr>
          <w:p w14:paraId="38E41C9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2293B2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Open Universities Australia Pty Ltd</w:t>
            </w:r>
          </w:p>
        </w:tc>
      </w:tr>
      <w:tr w:rsidR="00C82055" w:rsidRPr="00306FBF" w14:paraId="7E0FC582" w14:textId="77777777" w:rsidTr="007E0629">
        <w:trPr>
          <w:trHeight w:val="260"/>
        </w:trPr>
        <w:tc>
          <w:tcPr>
            <w:tcW w:w="1993" w:type="dxa"/>
            <w:vMerge/>
            <w:vAlign w:val="center"/>
            <w:hideMark/>
          </w:tcPr>
          <w:p w14:paraId="1CB4478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B28FA1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Ozford Institute of Higher Education Pty Ltd</w:t>
            </w:r>
          </w:p>
        </w:tc>
      </w:tr>
      <w:tr w:rsidR="00C82055" w:rsidRPr="00306FBF" w14:paraId="1BF0573A" w14:textId="77777777" w:rsidTr="007E0629">
        <w:trPr>
          <w:trHeight w:val="260"/>
        </w:trPr>
        <w:tc>
          <w:tcPr>
            <w:tcW w:w="1993" w:type="dxa"/>
            <w:vMerge/>
            <w:vAlign w:val="center"/>
            <w:hideMark/>
          </w:tcPr>
          <w:p w14:paraId="3E18F50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E7DD20E"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Performing Arts Education Pty Ltd</w:t>
            </w:r>
          </w:p>
        </w:tc>
      </w:tr>
      <w:tr w:rsidR="00C82055" w:rsidRPr="00306FBF" w14:paraId="6A708B66" w14:textId="77777777" w:rsidTr="007E0629">
        <w:trPr>
          <w:trHeight w:val="260"/>
        </w:trPr>
        <w:tc>
          <w:tcPr>
            <w:tcW w:w="1993" w:type="dxa"/>
            <w:vMerge/>
            <w:vAlign w:val="center"/>
            <w:hideMark/>
          </w:tcPr>
          <w:p w14:paraId="6E4F146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ACD8B9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Perth Bible College Inc</w:t>
            </w:r>
          </w:p>
        </w:tc>
      </w:tr>
      <w:tr w:rsidR="00C82055" w:rsidRPr="00306FBF" w14:paraId="4AA46BA5" w14:textId="77777777" w:rsidTr="007E0629">
        <w:trPr>
          <w:trHeight w:val="521"/>
        </w:trPr>
        <w:tc>
          <w:tcPr>
            <w:tcW w:w="1993" w:type="dxa"/>
            <w:vMerge/>
            <w:vAlign w:val="center"/>
            <w:hideMark/>
          </w:tcPr>
          <w:p w14:paraId="7AA0B1C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1D1047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Photography Holdings Pty. Ltd. as trustee for Photography Studies College (Melbourne) Unit Trust</w:t>
            </w:r>
          </w:p>
        </w:tc>
      </w:tr>
      <w:tr w:rsidR="00C82055" w:rsidRPr="00306FBF" w14:paraId="085682E1" w14:textId="77777777" w:rsidTr="007E0629">
        <w:trPr>
          <w:trHeight w:val="260"/>
        </w:trPr>
        <w:tc>
          <w:tcPr>
            <w:tcW w:w="1993" w:type="dxa"/>
            <w:vMerge/>
            <w:vAlign w:val="center"/>
            <w:hideMark/>
          </w:tcPr>
          <w:p w14:paraId="20C277CE"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F7AE2A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Proteus Technologies Pty Ltd</w:t>
            </w:r>
          </w:p>
        </w:tc>
      </w:tr>
      <w:tr w:rsidR="00C82055" w:rsidRPr="00306FBF" w14:paraId="2F40E140" w14:textId="77777777" w:rsidTr="007E0629">
        <w:trPr>
          <w:trHeight w:val="260"/>
        </w:trPr>
        <w:tc>
          <w:tcPr>
            <w:tcW w:w="1993" w:type="dxa"/>
            <w:vMerge/>
            <w:vAlign w:val="center"/>
            <w:hideMark/>
          </w:tcPr>
          <w:p w14:paraId="79E7B38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8DF07F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Queensland Institute of Business &amp; Technology Pty Ltd</w:t>
            </w:r>
          </w:p>
        </w:tc>
      </w:tr>
      <w:tr w:rsidR="00C82055" w:rsidRPr="00306FBF" w14:paraId="201E8842" w14:textId="77777777" w:rsidTr="007E0629">
        <w:trPr>
          <w:trHeight w:val="260"/>
        </w:trPr>
        <w:tc>
          <w:tcPr>
            <w:tcW w:w="1993" w:type="dxa"/>
            <w:vMerge/>
            <w:vAlign w:val="center"/>
            <w:hideMark/>
          </w:tcPr>
          <w:p w14:paraId="670E2445"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4926AF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Russo Business School Pty Ltd</w:t>
            </w:r>
          </w:p>
        </w:tc>
      </w:tr>
      <w:tr w:rsidR="00C82055" w:rsidRPr="00306FBF" w14:paraId="4DA3478E" w14:textId="77777777" w:rsidTr="007E0629">
        <w:trPr>
          <w:trHeight w:val="260"/>
        </w:trPr>
        <w:tc>
          <w:tcPr>
            <w:tcW w:w="1993" w:type="dxa"/>
            <w:vMerge/>
            <w:vAlign w:val="center"/>
            <w:hideMark/>
          </w:tcPr>
          <w:p w14:paraId="4E5E0F7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984FB2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SAE Institute Pty Limited</w:t>
            </w:r>
          </w:p>
        </w:tc>
      </w:tr>
      <w:tr w:rsidR="00C82055" w:rsidRPr="00306FBF" w14:paraId="0C4E9161" w14:textId="77777777" w:rsidTr="007E0629">
        <w:trPr>
          <w:trHeight w:val="260"/>
        </w:trPr>
        <w:tc>
          <w:tcPr>
            <w:tcW w:w="1993" w:type="dxa"/>
            <w:vMerge/>
            <w:vAlign w:val="center"/>
            <w:hideMark/>
          </w:tcPr>
          <w:p w14:paraId="0BFCE44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FCD915D"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South Australian Institute of Business &amp; Technology Pty Ltd</w:t>
            </w:r>
          </w:p>
        </w:tc>
      </w:tr>
      <w:tr w:rsidR="00C82055" w:rsidRPr="00306FBF" w14:paraId="3FAE651D" w14:textId="77777777" w:rsidTr="007E0629">
        <w:trPr>
          <w:trHeight w:val="260"/>
        </w:trPr>
        <w:tc>
          <w:tcPr>
            <w:tcW w:w="1993" w:type="dxa"/>
            <w:vMerge/>
            <w:vAlign w:val="center"/>
            <w:hideMark/>
          </w:tcPr>
          <w:p w14:paraId="3D2BDBA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6957B7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Southern Cross Education Institute (Higher Education) Pty Ltd</w:t>
            </w:r>
          </w:p>
        </w:tc>
      </w:tr>
      <w:tr w:rsidR="00C82055" w:rsidRPr="00306FBF" w14:paraId="64EE9503" w14:textId="77777777" w:rsidTr="007E0629">
        <w:trPr>
          <w:trHeight w:val="260"/>
        </w:trPr>
        <w:tc>
          <w:tcPr>
            <w:tcW w:w="1993" w:type="dxa"/>
            <w:vMerge/>
            <w:vAlign w:val="center"/>
            <w:hideMark/>
          </w:tcPr>
          <w:p w14:paraId="2069DE0E"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87894B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 P Jain School of Global Management Pty Limited</w:t>
            </w:r>
          </w:p>
        </w:tc>
      </w:tr>
      <w:tr w:rsidR="00C82055" w:rsidRPr="00306FBF" w14:paraId="79416685" w14:textId="77777777" w:rsidTr="007E0629">
        <w:trPr>
          <w:trHeight w:val="260"/>
        </w:trPr>
        <w:tc>
          <w:tcPr>
            <w:tcW w:w="1993" w:type="dxa"/>
            <w:vMerge/>
            <w:vAlign w:val="center"/>
            <w:hideMark/>
          </w:tcPr>
          <w:p w14:paraId="2FD76E1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6A6D4D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Stanley International College Pty Ltd</w:t>
            </w:r>
          </w:p>
        </w:tc>
      </w:tr>
      <w:tr w:rsidR="00C82055" w:rsidRPr="00306FBF" w14:paraId="016151EB" w14:textId="77777777" w:rsidTr="007E0629">
        <w:trPr>
          <w:trHeight w:val="260"/>
        </w:trPr>
        <w:tc>
          <w:tcPr>
            <w:tcW w:w="1993" w:type="dxa"/>
            <w:vMerge/>
            <w:vAlign w:val="center"/>
            <w:hideMark/>
          </w:tcPr>
          <w:p w14:paraId="5D06F1B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E745EA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Sydney College of Divinity Ltd</w:t>
            </w:r>
          </w:p>
        </w:tc>
      </w:tr>
      <w:tr w:rsidR="00C82055" w:rsidRPr="00306FBF" w14:paraId="2F537C42" w14:textId="77777777" w:rsidTr="007E0629">
        <w:trPr>
          <w:trHeight w:val="260"/>
        </w:trPr>
        <w:tc>
          <w:tcPr>
            <w:tcW w:w="1993" w:type="dxa"/>
            <w:vMerge/>
            <w:vAlign w:val="center"/>
            <w:hideMark/>
          </w:tcPr>
          <w:p w14:paraId="0D905F0B"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69AE51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Sydney Institute of Business and Technology Pty Ltd</w:t>
            </w:r>
          </w:p>
        </w:tc>
      </w:tr>
      <w:tr w:rsidR="00C82055" w:rsidRPr="00306FBF" w14:paraId="410371E1" w14:textId="77777777" w:rsidTr="007E0629">
        <w:trPr>
          <w:trHeight w:val="260"/>
        </w:trPr>
        <w:tc>
          <w:tcPr>
            <w:tcW w:w="1993" w:type="dxa"/>
            <w:vMerge/>
            <w:vAlign w:val="center"/>
            <w:hideMark/>
          </w:tcPr>
          <w:p w14:paraId="30D2CA9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1B1E74E"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Sydney Institute of Health Sciences Pty. Limited</w:t>
            </w:r>
          </w:p>
        </w:tc>
      </w:tr>
      <w:tr w:rsidR="00C82055" w:rsidRPr="00306FBF" w14:paraId="6DC2E48E" w14:textId="77777777" w:rsidTr="007E0629">
        <w:trPr>
          <w:trHeight w:val="260"/>
        </w:trPr>
        <w:tc>
          <w:tcPr>
            <w:tcW w:w="1993" w:type="dxa"/>
            <w:vMerge/>
            <w:vAlign w:val="center"/>
            <w:hideMark/>
          </w:tcPr>
          <w:p w14:paraId="3C3496B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8869304"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Tabor College Inc</w:t>
            </w:r>
          </w:p>
        </w:tc>
      </w:tr>
      <w:tr w:rsidR="00C82055" w:rsidRPr="00306FBF" w14:paraId="6930E2B6" w14:textId="77777777" w:rsidTr="007E0629">
        <w:trPr>
          <w:trHeight w:val="260"/>
        </w:trPr>
        <w:tc>
          <w:tcPr>
            <w:tcW w:w="1993" w:type="dxa"/>
            <w:vMerge/>
            <w:vAlign w:val="center"/>
            <w:hideMark/>
          </w:tcPr>
          <w:p w14:paraId="68C70F33"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79EFBD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TAFE Queensland</w:t>
            </w:r>
          </w:p>
        </w:tc>
      </w:tr>
      <w:tr w:rsidR="00C82055" w:rsidRPr="00306FBF" w14:paraId="46E9F619" w14:textId="77777777" w:rsidTr="007E0629">
        <w:trPr>
          <w:trHeight w:val="260"/>
        </w:trPr>
        <w:tc>
          <w:tcPr>
            <w:tcW w:w="1993" w:type="dxa"/>
            <w:vMerge/>
            <w:vAlign w:val="center"/>
            <w:hideMark/>
          </w:tcPr>
          <w:p w14:paraId="13765E60"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F0F3ED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TAFE SA</w:t>
            </w:r>
          </w:p>
        </w:tc>
      </w:tr>
      <w:tr w:rsidR="00C82055" w:rsidRPr="00306FBF" w14:paraId="40088D5A" w14:textId="77777777" w:rsidTr="007E0629">
        <w:trPr>
          <w:trHeight w:val="260"/>
        </w:trPr>
        <w:tc>
          <w:tcPr>
            <w:tcW w:w="1993" w:type="dxa"/>
            <w:vMerge/>
            <w:vAlign w:val="center"/>
            <w:hideMark/>
          </w:tcPr>
          <w:p w14:paraId="189307EF"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BA4100C"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Technical and Further Education Commission of NSW</w:t>
            </w:r>
          </w:p>
        </w:tc>
      </w:tr>
      <w:tr w:rsidR="00C82055" w:rsidRPr="00306FBF" w14:paraId="7DD5313F" w14:textId="77777777" w:rsidTr="007E0629">
        <w:trPr>
          <w:trHeight w:val="260"/>
        </w:trPr>
        <w:tc>
          <w:tcPr>
            <w:tcW w:w="1993" w:type="dxa"/>
            <w:vMerge/>
            <w:vAlign w:val="center"/>
            <w:hideMark/>
          </w:tcPr>
          <w:p w14:paraId="23238C3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5C7D222"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Australian Institute of Music Ltd</w:t>
            </w:r>
          </w:p>
        </w:tc>
      </w:tr>
      <w:tr w:rsidR="00C82055" w:rsidRPr="00306FBF" w14:paraId="693AF307" w14:textId="77777777" w:rsidTr="007E0629">
        <w:trPr>
          <w:trHeight w:val="260"/>
        </w:trPr>
        <w:tc>
          <w:tcPr>
            <w:tcW w:w="1993" w:type="dxa"/>
            <w:vMerge/>
            <w:vAlign w:val="center"/>
            <w:hideMark/>
          </w:tcPr>
          <w:p w14:paraId="76CF485A"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0917985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Australian Institute of Professional Counsellors Pty Ltd</w:t>
            </w:r>
          </w:p>
        </w:tc>
      </w:tr>
      <w:tr w:rsidR="00C82055" w:rsidRPr="00306FBF" w14:paraId="597972AE" w14:textId="77777777" w:rsidTr="007E0629">
        <w:trPr>
          <w:trHeight w:val="260"/>
        </w:trPr>
        <w:tc>
          <w:tcPr>
            <w:tcW w:w="1993" w:type="dxa"/>
            <w:vMerge/>
            <w:vAlign w:val="center"/>
            <w:hideMark/>
          </w:tcPr>
          <w:p w14:paraId="158A35B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723AEBE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Cairnmillar Institute</w:t>
            </w:r>
          </w:p>
        </w:tc>
      </w:tr>
      <w:tr w:rsidR="00C82055" w:rsidRPr="00306FBF" w14:paraId="668EF358" w14:textId="77777777" w:rsidTr="007E0629">
        <w:trPr>
          <w:trHeight w:val="260"/>
        </w:trPr>
        <w:tc>
          <w:tcPr>
            <w:tcW w:w="1993" w:type="dxa"/>
            <w:vMerge/>
            <w:vAlign w:val="center"/>
            <w:hideMark/>
          </w:tcPr>
          <w:p w14:paraId="23317506"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B632BA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College of Law Limited</w:t>
            </w:r>
          </w:p>
        </w:tc>
      </w:tr>
      <w:tr w:rsidR="00C82055" w:rsidRPr="00306FBF" w14:paraId="4595A29E" w14:textId="77777777" w:rsidTr="007E0629">
        <w:trPr>
          <w:trHeight w:val="260"/>
        </w:trPr>
        <w:tc>
          <w:tcPr>
            <w:tcW w:w="1993" w:type="dxa"/>
            <w:vMerge/>
            <w:vAlign w:val="center"/>
            <w:hideMark/>
          </w:tcPr>
          <w:p w14:paraId="151A67F7"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1131EE9"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Institute of Creative Arts &amp; Technology Pty Ltd</w:t>
            </w:r>
          </w:p>
        </w:tc>
      </w:tr>
      <w:tr w:rsidR="00C82055" w:rsidRPr="00306FBF" w14:paraId="19318ABC" w14:textId="77777777" w:rsidTr="007E0629">
        <w:trPr>
          <w:trHeight w:val="260"/>
        </w:trPr>
        <w:tc>
          <w:tcPr>
            <w:tcW w:w="1993" w:type="dxa"/>
            <w:vMerge/>
            <w:vAlign w:val="center"/>
            <w:hideMark/>
          </w:tcPr>
          <w:p w14:paraId="188C564D"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AD785B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MIECAT Institute Inc.</w:t>
            </w:r>
          </w:p>
        </w:tc>
      </w:tr>
      <w:tr w:rsidR="00C82055" w:rsidRPr="00306FBF" w14:paraId="78DE9E22" w14:textId="77777777" w:rsidTr="007E0629">
        <w:trPr>
          <w:trHeight w:val="260"/>
        </w:trPr>
        <w:tc>
          <w:tcPr>
            <w:tcW w:w="1993" w:type="dxa"/>
            <w:vMerge/>
            <w:vAlign w:val="center"/>
            <w:hideMark/>
          </w:tcPr>
          <w:p w14:paraId="1CA40C3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5C7468A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The National Institute of Dramatic Art</w:t>
            </w:r>
          </w:p>
        </w:tc>
      </w:tr>
      <w:tr w:rsidR="00C82055" w:rsidRPr="00306FBF" w14:paraId="1C9C352E" w14:textId="77777777" w:rsidTr="007E0629">
        <w:trPr>
          <w:trHeight w:val="260"/>
        </w:trPr>
        <w:tc>
          <w:tcPr>
            <w:tcW w:w="1993" w:type="dxa"/>
            <w:vMerge/>
            <w:vAlign w:val="center"/>
            <w:hideMark/>
          </w:tcPr>
          <w:p w14:paraId="0F6580A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44055BB6"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Think: Colleges Pty Ltd</w:t>
            </w:r>
          </w:p>
        </w:tc>
      </w:tr>
      <w:tr w:rsidR="00C82055" w:rsidRPr="00306FBF" w14:paraId="2B968F37" w14:textId="77777777" w:rsidTr="007E0629">
        <w:trPr>
          <w:trHeight w:val="260"/>
        </w:trPr>
        <w:tc>
          <w:tcPr>
            <w:tcW w:w="1993" w:type="dxa"/>
            <w:vMerge/>
            <w:vAlign w:val="center"/>
            <w:hideMark/>
          </w:tcPr>
          <w:p w14:paraId="2FB0D3F1"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DBFA12A"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TOP Education Group Ltd</w:t>
            </w:r>
          </w:p>
        </w:tc>
      </w:tr>
      <w:tr w:rsidR="00C82055" w:rsidRPr="00306FBF" w14:paraId="663DFAFD" w14:textId="77777777" w:rsidTr="007E0629">
        <w:trPr>
          <w:trHeight w:val="260"/>
        </w:trPr>
        <w:tc>
          <w:tcPr>
            <w:tcW w:w="1993" w:type="dxa"/>
            <w:vMerge/>
            <w:vAlign w:val="center"/>
            <w:hideMark/>
          </w:tcPr>
          <w:p w14:paraId="4A010B5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251D0B0F"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UOWC Ltd</w:t>
            </w:r>
          </w:p>
        </w:tc>
      </w:tr>
      <w:tr w:rsidR="00C82055" w:rsidRPr="00306FBF" w14:paraId="4BCD05EA" w14:textId="77777777" w:rsidTr="007E0629">
        <w:trPr>
          <w:trHeight w:val="260"/>
        </w:trPr>
        <w:tc>
          <w:tcPr>
            <w:tcW w:w="1993" w:type="dxa"/>
            <w:vMerge/>
            <w:vAlign w:val="center"/>
            <w:hideMark/>
          </w:tcPr>
          <w:p w14:paraId="72D2B31E"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182E85BB"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Victorian Institute of Technology Pty Ltd</w:t>
            </w:r>
          </w:p>
        </w:tc>
      </w:tr>
      <w:tr w:rsidR="00C82055" w:rsidRPr="00306FBF" w14:paraId="3BF8AB7C" w14:textId="77777777" w:rsidTr="007E0629">
        <w:trPr>
          <w:trHeight w:val="260"/>
        </w:trPr>
        <w:tc>
          <w:tcPr>
            <w:tcW w:w="1993" w:type="dxa"/>
            <w:vMerge/>
            <w:vAlign w:val="center"/>
            <w:hideMark/>
          </w:tcPr>
          <w:p w14:paraId="1368B794"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3576CE0"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Wentworth Institute of Higher Education Pty Ltd</w:t>
            </w:r>
          </w:p>
        </w:tc>
      </w:tr>
      <w:tr w:rsidR="00C82055" w:rsidRPr="00306FBF" w14:paraId="66FE533B" w14:textId="77777777" w:rsidTr="007E0629">
        <w:trPr>
          <w:trHeight w:val="260"/>
        </w:trPr>
        <w:tc>
          <w:tcPr>
            <w:tcW w:w="1993" w:type="dxa"/>
            <w:vMerge/>
            <w:vAlign w:val="center"/>
            <w:hideMark/>
          </w:tcPr>
          <w:p w14:paraId="4DD79348"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623A05D3"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Whitehouse Institute Pty Ltd</w:t>
            </w:r>
          </w:p>
        </w:tc>
      </w:tr>
      <w:tr w:rsidR="00C82055" w:rsidRPr="00306FBF" w14:paraId="2A29D56C" w14:textId="77777777" w:rsidTr="007E0629">
        <w:trPr>
          <w:trHeight w:val="260"/>
        </w:trPr>
        <w:tc>
          <w:tcPr>
            <w:tcW w:w="1993" w:type="dxa"/>
            <w:vMerge/>
            <w:vAlign w:val="center"/>
            <w:hideMark/>
          </w:tcPr>
          <w:p w14:paraId="45CBE7A2" w14:textId="77777777" w:rsidR="00C82055" w:rsidRPr="00306FBF" w:rsidRDefault="00C82055" w:rsidP="007E0629">
            <w:pPr>
              <w:spacing w:before="0" w:after="0" w:line="240" w:lineRule="auto"/>
              <w:rPr>
                <w:rFonts w:ascii="Calibri" w:hAnsi="Calibri" w:cs="Calibri"/>
                <w:b/>
                <w:bCs/>
                <w:color w:val="000000"/>
                <w:sz w:val="22"/>
                <w:szCs w:val="22"/>
                <w:lang w:eastAsia="en-AU"/>
              </w:rPr>
            </w:pPr>
          </w:p>
        </w:tc>
        <w:tc>
          <w:tcPr>
            <w:tcW w:w="6562" w:type="dxa"/>
            <w:tcBorders>
              <w:top w:val="nil"/>
              <w:left w:val="nil"/>
              <w:bottom w:val="single" w:sz="4" w:space="0" w:color="auto"/>
              <w:right w:val="single" w:sz="4" w:space="0" w:color="auto"/>
            </w:tcBorders>
            <w:shd w:val="clear" w:color="auto" w:fill="D9E1F2"/>
            <w:hideMark/>
          </w:tcPr>
          <w:p w14:paraId="3A820C97" w14:textId="77777777" w:rsidR="00C82055" w:rsidRPr="00294099" w:rsidRDefault="00C82055" w:rsidP="007E0629">
            <w:pPr>
              <w:spacing w:before="0" w:after="0" w:line="240" w:lineRule="auto"/>
              <w:contextualSpacing/>
              <w:rPr>
                <w:rFonts w:ascii="Calibri" w:hAnsi="Calibri" w:cs="Calibri"/>
                <w:lang w:eastAsia="en-AU"/>
              </w:rPr>
            </w:pPr>
            <w:r w:rsidRPr="00294099">
              <w:rPr>
                <w:rFonts w:ascii="Calibri" w:hAnsi="Calibri" w:cs="Calibri"/>
                <w:lang w:eastAsia="en-AU"/>
              </w:rPr>
              <w:t>William Angliss Institute of TAFE</w:t>
            </w:r>
          </w:p>
        </w:tc>
      </w:tr>
    </w:tbl>
    <w:p w14:paraId="21ED5E89" w14:textId="77777777" w:rsidR="00C82055" w:rsidRDefault="00C82055" w:rsidP="00C82055">
      <w:pPr>
        <w:spacing w:before="0" w:after="0" w:line="240" w:lineRule="auto"/>
        <w:sectPr w:rsidR="00C82055" w:rsidSect="0002331D">
          <w:pgSz w:w="11907" w:h="16840" w:code="9"/>
          <w:pgMar w:top="1418" w:right="1418" w:bottom="1276" w:left="1701" w:header="709" w:footer="709" w:gutter="0"/>
          <w:cols w:space="720"/>
          <w:docGrid w:linePitch="360"/>
        </w:sectPr>
      </w:pPr>
      <w:bookmarkStart w:id="114" w:name="_Toc153784916"/>
    </w:p>
    <w:p w14:paraId="2A50807E" w14:textId="77777777" w:rsidR="00C82055" w:rsidRDefault="00C82055" w:rsidP="00C82055">
      <w:pPr>
        <w:pStyle w:val="Heading2Appendix"/>
      </w:pPr>
      <w:bookmarkStart w:id="115" w:name="_Toc153809208"/>
      <w:r>
        <w:lastRenderedPageBreak/>
        <w:t>Appendix B. Application proforma</w:t>
      </w:r>
      <w:bookmarkEnd w:id="114"/>
      <w:bookmarkEnd w:id="115"/>
      <w:r>
        <w:t xml:space="preserve"> </w:t>
      </w:r>
    </w:p>
    <w:p w14:paraId="6D5E29A1" w14:textId="77777777" w:rsidR="00C82055" w:rsidRPr="001568C9" w:rsidRDefault="00C82055" w:rsidP="00C82055">
      <w:pPr>
        <w:spacing w:after="240"/>
        <w:rPr>
          <w:sz w:val="16"/>
          <w:szCs w:val="16"/>
        </w:rPr>
      </w:pPr>
      <w:r w:rsidRPr="001568C9">
        <w:rPr>
          <w:rFonts w:eastAsia="Arial" w:cs="Arial"/>
          <w:b/>
          <w:bCs/>
          <w:color w:val="000000" w:themeColor="text1"/>
          <w:sz w:val="40"/>
          <w:szCs w:val="40"/>
          <w:lang w:val="en-US"/>
        </w:rPr>
        <w:t>Microcredentials Pilot in Higher Education - Application for Round 2 Stage 2</w:t>
      </w:r>
    </w:p>
    <w:p w14:paraId="506FE6BF" w14:textId="77777777" w:rsidR="00C82055" w:rsidRDefault="00C82055" w:rsidP="00C82055">
      <w:pPr>
        <w:spacing w:line="276" w:lineRule="auto"/>
        <w:rPr>
          <w:rFonts w:eastAsia="Arial" w:cs="Arial"/>
          <w:sz w:val="22"/>
          <w:szCs w:val="22"/>
          <w:lang w:val="en-US"/>
        </w:rPr>
      </w:pPr>
    </w:p>
    <w:p w14:paraId="6FF3FE88" w14:textId="77777777" w:rsidR="00C82055" w:rsidRDefault="00C82055" w:rsidP="00C82055">
      <w:pPr>
        <w:spacing w:line="276" w:lineRule="auto"/>
      </w:pPr>
      <w:r w:rsidRPr="5D03D550">
        <w:rPr>
          <w:rFonts w:eastAsia="Arial" w:cs="Arial"/>
          <w:sz w:val="22"/>
          <w:szCs w:val="22"/>
          <w:lang w:val="en-US"/>
        </w:rPr>
        <w:t>Q1 Name of institution applying for the grant</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7E789CBE" w14:textId="77777777" w:rsidR="00C82055" w:rsidRDefault="00C82055" w:rsidP="00C82055">
      <w:pPr>
        <w:spacing w:line="276" w:lineRule="auto"/>
      </w:pPr>
      <w:r w:rsidRPr="5D03D550">
        <w:rPr>
          <w:rFonts w:eastAsia="Arial" w:cs="Arial"/>
          <w:sz w:val="22"/>
          <w:szCs w:val="22"/>
          <w:lang w:val="en-US"/>
        </w:rPr>
        <w:t xml:space="preserve">  </w:t>
      </w:r>
    </w:p>
    <w:p w14:paraId="7422103E" w14:textId="77777777" w:rsidR="00C82055" w:rsidRDefault="00C82055" w:rsidP="00C82055">
      <w:pPr>
        <w:spacing w:line="276" w:lineRule="auto"/>
      </w:pPr>
      <w:r w:rsidRPr="5D03D550">
        <w:rPr>
          <w:rFonts w:eastAsia="Arial" w:cs="Arial"/>
          <w:sz w:val="22"/>
          <w:szCs w:val="22"/>
          <w:lang w:val="en-US"/>
        </w:rPr>
        <w:t>Q2 Institution ABN</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59D61807" w14:textId="77777777" w:rsidR="00C82055" w:rsidRDefault="00C82055" w:rsidP="00C82055">
      <w:pPr>
        <w:spacing w:line="276" w:lineRule="auto"/>
      </w:pPr>
      <w:r w:rsidRPr="5D03D550">
        <w:rPr>
          <w:rFonts w:eastAsia="Arial" w:cs="Arial"/>
          <w:sz w:val="22"/>
          <w:szCs w:val="22"/>
          <w:lang w:val="en-US"/>
        </w:rPr>
        <w:t xml:space="preserve"> </w:t>
      </w:r>
    </w:p>
    <w:p w14:paraId="0564A7FA" w14:textId="77777777" w:rsidR="00C82055" w:rsidRDefault="00C82055" w:rsidP="00C82055">
      <w:pPr>
        <w:spacing w:line="276" w:lineRule="auto"/>
      </w:pPr>
      <w:r w:rsidRPr="5D03D550">
        <w:rPr>
          <w:rFonts w:eastAsia="Arial" w:cs="Arial"/>
          <w:sz w:val="22"/>
          <w:szCs w:val="22"/>
          <w:lang w:val="en-US"/>
        </w:rPr>
        <w:t>Q3 Primary contact (this person may be contacted for further details)</w:t>
      </w:r>
    </w:p>
    <w:p w14:paraId="018CD6B9"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Full name of primary contact  (1) _______________________________</w:t>
      </w:r>
    </w:p>
    <w:p w14:paraId="131633D4"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Position title  (2) ____________________________________________</w:t>
      </w:r>
    </w:p>
    <w:p w14:paraId="55CEFD78"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Business email address  (3) ___________________________________</w:t>
      </w:r>
    </w:p>
    <w:p w14:paraId="00DEC571"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Business phone number  (4) ___________________________________</w:t>
      </w:r>
    </w:p>
    <w:p w14:paraId="7D493DF0" w14:textId="77777777" w:rsidR="00C82055" w:rsidRDefault="00C82055" w:rsidP="00C82055">
      <w:pPr>
        <w:spacing w:line="276" w:lineRule="auto"/>
      </w:pPr>
      <w:r w:rsidRPr="5D03D550">
        <w:rPr>
          <w:rFonts w:eastAsia="Arial" w:cs="Arial"/>
          <w:sz w:val="22"/>
          <w:szCs w:val="22"/>
          <w:lang w:val="en-US"/>
        </w:rPr>
        <w:t xml:space="preserve"> </w:t>
      </w:r>
    </w:p>
    <w:p w14:paraId="7DDA21BC" w14:textId="77777777" w:rsidR="00C82055" w:rsidRDefault="00C82055" w:rsidP="00C82055">
      <w:pPr>
        <w:spacing w:line="276" w:lineRule="auto"/>
      </w:pPr>
      <w:r w:rsidRPr="5D03D550">
        <w:rPr>
          <w:rFonts w:eastAsia="Arial" w:cs="Arial"/>
          <w:sz w:val="22"/>
          <w:szCs w:val="22"/>
          <w:lang w:val="en-US"/>
        </w:rPr>
        <w:t>Q4 Secondary contact (this person will be copied into emails)</w:t>
      </w:r>
    </w:p>
    <w:p w14:paraId="344D3749"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Full name of secondary contact  (1) _____________________________</w:t>
      </w:r>
    </w:p>
    <w:p w14:paraId="114ECD74"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Position title  (2) ____________________________________________</w:t>
      </w:r>
    </w:p>
    <w:p w14:paraId="172C9E21"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Business email address  (3) ___________________________________</w:t>
      </w:r>
    </w:p>
    <w:p w14:paraId="25BB1A4D" w14:textId="77777777" w:rsidR="00C82055" w:rsidRPr="008A688E" w:rsidRDefault="00C82055" w:rsidP="00C82055">
      <w:pPr>
        <w:pStyle w:val="ListParagraph"/>
        <w:numPr>
          <w:ilvl w:val="0"/>
          <w:numId w:val="2"/>
        </w:numPr>
        <w:spacing w:before="0" w:after="0" w:line="276" w:lineRule="auto"/>
      </w:pPr>
      <w:r w:rsidRPr="008A688E">
        <w:rPr>
          <w:rFonts w:eastAsia="Arial" w:cs="Arial"/>
          <w:sz w:val="22"/>
          <w:szCs w:val="22"/>
          <w:lang w:val="en-US"/>
        </w:rPr>
        <w:t>Business phone number  (4) ___________________________________</w:t>
      </w:r>
    </w:p>
    <w:p w14:paraId="15ECCC4C" w14:textId="77777777" w:rsidR="00C82055" w:rsidRDefault="00C82055" w:rsidP="00C82055">
      <w:pPr>
        <w:pStyle w:val="ListParagraph"/>
        <w:spacing w:before="0" w:after="0" w:line="276" w:lineRule="auto"/>
      </w:pPr>
    </w:p>
    <w:p w14:paraId="38664EA9" w14:textId="77777777" w:rsidR="00C82055" w:rsidRDefault="00C82055" w:rsidP="00C82055">
      <w:pPr>
        <w:spacing w:line="276" w:lineRule="auto"/>
      </w:pPr>
      <w:r w:rsidRPr="5D03D550">
        <w:rPr>
          <w:rFonts w:eastAsia="Arial" w:cs="Arial"/>
          <w:sz w:val="22"/>
          <w:szCs w:val="22"/>
          <w:lang w:val="en-US"/>
        </w:rPr>
        <w:t xml:space="preserve">Q5 Provide the title of the microcredential course you are seeking to obtain a license for teaching materials. This can only be a course funded in Round 1 of the Pilot listed </w:t>
      </w:r>
      <w:r w:rsidRPr="5D03D550">
        <w:rPr>
          <w:rFonts w:eastAsia="Arial" w:cs="Arial"/>
          <w:color w:val="007AC0"/>
          <w:sz w:val="22"/>
          <w:szCs w:val="22"/>
          <w:u w:val="single"/>
          <w:lang w:val="en-US"/>
        </w:rPr>
        <w:t>here</w:t>
      </w:r>
      <w:r w:rsidRPr="5D03D550">
        <w:rPr>
          <w:rFonts w:eastAsia="Arial" w:cs="Arial"/>
          <w:sz w:val="22"/>
          <w:szCs w:val="22"/>
          <w:lang w:val="en-US"/>
        </w:rPr>
        <w:t xml:space="preserve">. </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47E47512" w14:textId="77777777" w:rsidR="00C82055" w:rsidRDefault="00C82055" w:rsidP="00C82055">
      <w:pPr>
        <w:spacing w:line="276" w:lineRule="auto"/>
      </w:pPr>
      <w:r w:rsidRPr="5D03D550">
        <w:rPr>
          <w:rFonts w:eastAsia="Arial" w:cs="Arial"/>
          <w:sz w:val="22"/>
          <w:szCs w:val="22"/>
          <w:lang w:val="en-US"/>
        </w:rPr>
        <w:t xml:space="preserve">  </w:t>
      </w:r>
    </w:p>
    <w:p w14:paraId="226C1EEA" w14:textId="77777777" w:rsidR="00C82055" w:rsidRDefault="00C82055" w:rsidP="00C82055">
      <w:pPr>
        <w:spacing w:line="276" w:lineRule="auto"/>
      </w:pPr>
      <w:r w:rsidRPr="5D03D550">
        <w:rPr>
          <w:rFonts w:eastAsia="Arial" w:cs="Arial"/>
          <w:sz w:val="22"/>
          <w:szCs w:val="22"/>
          <w:lang w:val="en-US"/>
        </w:rPr>
        <w:t>Q6 Upload evidence of in-principle agreement to obtain a license for teaching materials from the Table A provider that designed the course.</w:t>
      </w:r>
    </w:p>
    <w:p w14:paraId="28EAB5A6" w14:textId="77777777" w:rsidR="00C82055" w:rsidRDefault="00C82055" w:rsidP="00C82055">
      <w:pPr>
        <w:spacing w:line="276" w:lineRule="auto"/>
      </w:pPr>
      <w:r w:rsidRPr="5D03D550">
        <w:rPr>
          <w:rFonts w:eastAsia="Arial" w:cs="Arial"/>
          <w:sz w:val="22"/>
          <w:szCs w:val="22"/>
          <w:lang w:val="en-US"/>
        </w:rPr>
        <w:t xml:space="preserve">  </w:t>
      </w:r>
    </w:p>
    <w:p w14:paraId="4F477573" w14:textId="77777777" w:rsidR="00C82055" w:rsidRDefault="00C82055" w:rsidP="00C82055">
      <w:pPr>
        <w:spacing w:line="276" w:lineRule="auto"/>
      </w:pPr>
      <w:r w:rsidRPr="5D03D550">
        <w:rPr>
          <w:rFonts w:eastAsia="Arial" w:cs="Arial"/>
          <w:sz w:val="22"/>
          <w:szCs w:val="22"/>
          <w:lang w:val="en-US"/>
        </w:rPr>
        <w:t>Q7 The institution will have capacity to deliver the course from mid-2024 to mid-2026</w:t>
      </w:r>
    </w:p>
    <w:p w14:paraId="037195F2"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(1) </w:t>
      </w:r>
    </w:p>
    <w:p w14:paraId="37921E3C"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 </w:t>
      </w:r>
    </w:p>
    <w:p w14:paraId="7B9EBBE9" w14:textId="77777777" w:rsidR="00C82055" w:rsidRDefault="00C82055" w:rsidP="00C82055">
      <w:pPr>
        <w:spacing w:line="276" w:lineRule="auto"/>
      </w:pPr>
      <w:r w:rsidRPr="5D03D550">
        <w:rPr>
          <w:rFonts w:eastAsia="Arial" w:cs="Arial"/>
          <w:sz w:val="22"/>
          <w:szCs w:val="22"/>
          <w:lang w:val="en-US"/>
        </w:rPr>
        <w:t xml:space="preserve">  </w:t>
      </w:r>
    </w:p>
    <w:p w14:paraId="139BCADD" w14:textId="77777777" w:rsidR="00C82055" w:rsidRDefault="00C82055" w:rsidP="00C82055">
      <w:pPr>
        <w:spacing w:line="276" w:lineRule="auto"/>
      </w:pPr>
      <w:r w:rsidRPr="735D99EF">
        <w:rPr>
          <w:rFonts w:eastAsia="Arial" w:cs="Arial"/>
          <w:sz w:val="22"/>
          <w:szCs w:val="22"/>
          <w:lang w:val="en-US"/>
        </w:rPr>
        <w:t xml:space="preserve">Q8 Identify from </w:t>
      </w:r>
      <w:r w:rsidRPr="735D99EF">
        <w:rPr>
          <w:rFonts w:eastAsia="Arial" w:cs="Arial"/>
          <w:color w:val="007AC0"/>
          <w:sz w:val="22"/>
          <w:szCs w:val="22"/>
          <w:u w:val="single"/>
          <w:lang w:val="en-US"/>
        </w:rPr>
        <w:t>Fields of Education</w:t>
      </w:r>
      <w:r w:rsidRPr="735D99EF">
        <w:rPr>
          <w:rFonts w:eastAsia="Arial" w:cs="Arial"/>
          <w:sz w:val="22"/>
          <w:szCs w:val="22"/>
          <w:lang w:val="en-US"/>
        </w:rPr>
        <w:t xml:space="preserve"> the broad and narrow (minimum 4 digit code) will thein microcredential course target? </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5AC24571" w14:textId="77777777" w:rsidR="00C82055" w:rsidRDefault="00C82055" w:rsidP="00C82055">
      <w:pPr>
        <w:spacing w:line="276" w:lineRule="auto"/>
      </w:pPr>
      <w:r w:rsidRPr="5D03D550">
        <w:rPr>
          <w:rFonts w:eastAsia="Arial" w:cs="Arial"/>
          <w:sz w:val="22"/>
          <w:szCs w:val="22"/>
          <w:lang w:val="en-US"/>
        </w:rPr>
        <w:t xml:space="preserve"> </w:t>
      </w:r>
    </w:p>
    <w:p w14:paraId="69EEF2FD" w14:textId="77777777" w:rsidR="00C82055" w:rsidRDefault="00C82055" w:rsidP="00C82055">
      <w:pPr>
        <w:spacing w:line="276" w:lineRule="auto"/>
        <w:rPr>
          <w:rFonts w:eastAsia="Arial" w:cs="Arial"/>
          <w:sz w:val="22"/>
          <w:szCs w:val="22"/>
          <w:lang w:val="en-US"/>
        </w:rPr>
      </w:pPr>
      <w:r w:rsidRPr="5D03D550">
        <w:rPr>
          <w:rFonts w:eastAsia="Arial" w:cs="Arial"/>
          <w:sz w:val="22"/>
          <w:szCs w:val="22"/>
          <w:lang w:val="en-US"/>
        </w:rPr>
        <w:t xml:space="preserve"> Q9 Specify the EFTSL (equivalent full time study load) value of the microcredential course  </w:t>
      </w:r>
    </w:p>
    <w:p w14:paraId="0EECC62E" w14:textId="77777777" w:rsidR="00C82055" w:rsidRDefault="00C82055" w:rsidP="00C82055">
      <w:pPr>
        <w:spacing w:line="276" w:lineRule="auto"/>
      </w:pPr>
      <w:r w:rsidRPr="5D03D550">
        <w:rPr>
          <w:rFonts w:eastAsia="Arial" w:cs="Arial"/>
          <w:sz w:val="22"/>
          <w:szCs w:val="22"/>
          <w:lang w:val="en-US"/>
        </w:rPr>
        <w:lastRenderedPageBreak/>
        <w:t>________________________________________________________________</w:t>
      </w:r>
    </w:p>
    <w:p w14:paraId="2C7B8643" w14:textId="77777777" w:rsidR="00C82055" w:rsidRDefault="00C82055" w:rsidP="00C82055">
      <w:pPr>
        <w:spacing w:line="276" w:lineRule="auto"/>
      </w:pPr>
      <w:r w:rsidRPr="5D03D550">
        <w:rPr>
          <w:rFonts w:eastAsia="Arial" w:cs="Arial"/>
          <w:sz w:val="22"/>
          <w:szCs w:val="22"/>
          <w:lang w:val="en-US"/>
        </w:rPr>
        <w:t xml:space="preserve"> </w:t>
      </w:r>
    </w:p>
    <w:p w14:paraId="19DA90FC" w14:textId="77777777" w:rsidR="00C82055" w:rsidRDefault="00C82055" w:rsidP="00C82055">
      <w:pPr>
        <w:spacing w:line="276" w:lineRule="auto"/>
      </w:pPr>
      <w:r w:rsidRPr="5D03D550">
        <w:rPr>
          <w:rFonts w:eastAsia="Arial" w:cs="Arial"/>
          <w:sz w:val="22"/>
          <w:szCs w:val="22"/>
          <w:lang w:val="en-US"/>
        </w:rPr>
        <w:t xml:space="preserve">Q10 Will the microcredential course content and objectives align to an existing higher education award as defined in the Tertiary Education Standards Agency Act 2011. </w:t>
      </w:r>
    </w:p>
    <w:p w14:paraId="70F8C273"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(23) </w:t>
      </w:r>
    </w:p>
    <w:p w14:paraId="1248AABE"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(24) </w:t>
      </w:r>
    </w:p>
    <w:p w14:paraId="08CB0355" w14:textId="77777777" w:rsidR="00C82055" w:rsidRDefault="00C82055" w:rsidP="00C82055">
      <w:pPr>
        <w:spacing w:line="276" w:lineRule="auto"/>
      </w:pPr>
      <w:r w:rsidRPr="5D03D550">
        <w:rPr>
          <w:rFonts w:eastAsia="Arial" w:cs="Arial"/>
          <w:sz w:val="22"/>
          <w:szCs w:val="22"/>
          <w:lang w:val="en-US"/>
        </w:rPr>
        <w:t xml:space="preserve">  </w:t>
      </w:r>
    </w:p>
    <w:p w14:paraId="6F4B9237" w14:textId="77777777" w:rsidR="00C82055" w:rsidRDefault="00C82055" w:rsidP="00C82055">
      <w:pPr>
        <w:spacing w:line="276" w:lineRule="auto"/>
      </w:pPr>
      <w:r w:rsidRPr="5D03D550">
        <w:rPr>
          <w:rFonts w:eastAsia="Arial" w:cs="Arial"/>
          <w:sz w:val="22"/>
          <w:szCs w:val="22"/>
          <w:lang w:val="en-US"/>
        </w:rPr>
        <w:t xml:space="preserve"> Q11 Will there be a pathway (the AQF qualification and course/s) for students who will receive credit for successfully completing the microcredential course. </w:t>
      </w:r>
    </w:p>
    <w:p w14:paraId="41354CFA"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(24) </w:t>
      </w:r>
    </w:p>
    <w:p w14:paraId="34D6FC8C"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(25) </w:t>
      </w:r>
    </w:p>
    <w:p w14:paraId="36A345A6" w14:textId="77777777" w:rsidR="00C82055" w:rsidRDefault="00C82055" w:rsidP="00C82055">
      <w:pPr>
        <w:spacing w:line="276" w:lineRule="auto"/>
        <w:rPr>
          <w:rFonts w:eastAsia="Arial" w:cs="Arial"/>
          <w:sz w:val="22"/>
          <w:szCs w:val="22"/>
          <w:lang w:val="en-US"/>
        </w:rPr>
      </w:pPr>
      <w:r w:rsidRPr="5D03D550">
        <w:rPr>
          <w:rFonts w:eastAsia="Arial" w:cs="Arial"/>
          <w:sz w:val="22"/>
          <w:szCs w:val="22"/>
          <w:lang w:val="en-US"/>
        </w:rPr>
        <w:t xml:space="preserve">   </w:t>
      </w:r>
    </w:p>
    <w:p w14:paraId="30B3D363" w14:textId="77777777" w:rsidR="00C82055" w:rsidRDefault="00C82055" w:rsidP="00C82055">
      <w:pPr>
        <w:spacing w:line="276" w:lineRule="auto"/>
      </w:pPr>
      <w:r w:rsidRPr="5D03D550">
        <w:rPr>
          <w:rFonts w:eastAsia="Arial" w:cs="Arial"/>
          <w:sz w:val="22"/>
          <w:szCs w:val="22"/>
          <w:lang w:val="en-US"/>
        </w:rPr>
        <w:t>Q12 Successful completion of the microcredential will deliver the award of a digital badge to student/s</w:t>
      </w:r>
    </w:p>
    <w:p w14:paraId="7DC14DE2"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(1) </w:t>
      </w:r>
    </w:p>
    <w:p w14:paraId="7BD5DDE5"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 </w:t>
      </w:r>
    </w:p>
    <w:p w14:paraId="56AE91B3" w14:textId="77777777" w:rsidR="00C82055" w:rsidRDefault="00C82055" w:rsidP="00C82055">
      <w:pPr>
        <w:spacing w:line="276" w:lineRule="auto"/>
      </w:pPr>
      <w:r w:rsidRPr="5D03D550">
        <w:rPr>
          <w:rFonts w:eastAsia="Arial" w:cs="Arial"/>
          <w:sz w:val="22"/>
          <w:szCs w:val="22"/>
          <w:lang w:val="en-US"/>
        </w:rPr>
        <w:t xml:space="preserve">   </w:t>
      </w:r>
    </w:p>
    <w:p w14:paraId="02187572" w14:textId="77777777" w:rsidR="00C82055" w:rsidRDefault="00C82055" w:rsidP="00C82055">
      <w:pPr>
        <w:spacing w:line="276" w:lineRule="auto"/>
      </w:pPr>
      <w:r w:rsidRPr="5D03D550">
        <w:rPr>
          <w:rFonts w:eastAsia="Arial" w:cs="Arial"/>
          <w:sz w:val="22"/>
          <w:szCs w:val="22"/>
          <w:lang w:val="en-US"/>
        </w:rPr>
        <w:t>Q13 Census date/s will be established for the microcredential</w:t>
      </w:r>
    </w:p>
    <w:p w14:paraId="7F5E3BBA"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(1) </w:t>
      </w:r>
    </w:p>
    <w:p w14:paraId="5D2639F2"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 </w:t>
      </w:r>
    </w:p>
    <w:p w14:paraId="1E89CE8F" w14:textId="77777777" w:rsidR="00C82055" w:rsidRDefault="00C82055" w:rsidP="00C82055">
      <w:pPr>
        <w:spacing w:line="276" w:lineRule="auto"/>
      </w:pPr>
      <w:r w:rsidRPr="5D03D550">
        <w:rPr>
          <w:rFonts w:eastAsia="Arial" w:cs="Arial"/>
          <w:sz w:val="22"/>
          <w:szCs w:val="22"/>
          <w:lang w:val="en-US"/>
        </w:rPr>
        <w:t xml:space="preserve">  </w:t>
      </w:r>
    </w:p>
    <w:p w14:paraId="27C60F07" w14:textId="77777777" w:rsidR="00C82055" w:rsidRDefault="00C82055" w:rsidP="00C82055">
      <w:pPr>
        <w:spacing w:line="276" w:lineRule="auto"/>
      </w:pPr>
      <w:r w:rsidRPr="5D03D550">
        <w:rPr>
          <w:rFonts w:eastAsia="Arial" w:cs="Arial"/>
          <w:sz w:val="22"/>
          <w:szCs w:val="22"/>
          <w:lang w:val="en-US"/>
        </w:rPr>
        <w:t>Q14 Do you agree to list the course on MicroCred Seeker?</w:t>
      </w:r>
    </w:p>
    <w:p w14:paraId="743B5987"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No  (1) </w:t>
      </w:r>
    </w:p>
    <w:p w14:paraId="23E69604"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 xml:space="preserve">Yes  (2) </w:t>
      </w:r>
    </w:p>
    <w:p w14:paraId="6015E899" w14:textId="77777777" w:rsidR="00C82055" w:rsidRDefault="00C82055" w:rsidP="00C82055">
      <w:pPr>
        <w:spacing w:line="276" w:lineRule="auto"/>
      </w:pPr>
      <w:r w:rsidRPr="5D03D550">
        <w:rPr>
          <w:rFonts w:eastAsia="Arial" w:cs="Arial"/>
          <w:sz w:val="22"/>
          <w:szCs w:val="22"/>
          <w:lang w:val="en-US"/>
        </w:rPr>
        <w:t xml:space="preserve"> </w:t>
      </w:r>
    </w:p>
    <w:p w14:paraId="43892AEB" w14:textId="77777777" w:rsidR="00C82055" w:rsidRDefault="00C82055" w:rsidP="00C82055">
      <w:pPr>
        <w:spacing w:line="276" w:lineRule="auto"/>
      </w:pPr>
      <w:r w:rsidRPr="5D03D550">
        <w:rPr>
          <w:rFonts w:eastAsia="Arial" w:cs="Arial"/>
          <w:sz w:val="22"/>
          <w:szCs w:val="22"/>
          <w:lang w:val="en-US"/>
        </w:rPr>
        <w:t>Q15 Identify industry partners the institution will work with in designing and/or delivering the microcredential course. (Letters of support will need to be provided if the application is rated highly).</w:t>
      </w:r>
    </w:p>
    <w:p w14:paraId="00406473"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Click to write Form Field 1  (7) __________________________________________________</w:t>
      </w:r>
    </w:p>
    <w:p w14:paraId="415A328B"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Click to write Form Field 2  (8) __________________________________________________</w:t>
      </w:r>
    </w:p>
    <w:p w14:paraId="3C51E320"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Click to write Form Field 3  (9) __________________________________________________</w:t>
      </w:r>
    </w:p>
    <w:p w14:paraId="2C8328AE" w14:textId="77777777" w:rsidR="00C82055" w:rsidRDefault="00C82055" w:rsidP="00C82055">
      <w:pPr>
        <w:pStyle w:val="ListParagraph"/>
        <w:numPr>
          <w:ilvl w:val="0"/>
          <w:numId w:val="2"/>
        </w:numPr>
        <w:spacing w:before="0" w:after="0"/>
        <w:rPr>
          <w:rFonts w:eastAsia="Arial" w:cs="Arial"/>
          <w:sz w:val="22"/>
          <w:szCs w:val="22"/>
          <w:lang w:val="en-US"/>
        </w:rPr>
      </w:pPr>
      <w:r w:rsidRPr="5D03D550">
        <w:rPr>
          <w:rFonts w:eastAsia="Arial" w:cs="Arial"/>
          <w:sz w:val="22"/>
          <w:szCs w:val="22"/>
          <w:lang w:val="en-US"/>
        </w:rPr>
        <w:t>Click to write Form Field 4  (10) __________________________________________________</w:t>
      </w:r>
    </w:p>
    <w:p w14:paraId="3EBC5DD3" w14:textId="77777777" w:rsidR="00C82055" w:rsidRDefault="00C82055" w:rsidP="00C82055">
      <w:pPr>
        <w:spacing w:line="276" w:lineRule="auto"/>
      </w:pPr>
    </w:p>
    <w:p w14:paraId="5B682D7C" w14:textId="77777777" w:rsidR="00C82055" w:rsidRDefault="00C82055" w:rsidP="00C82055">
      <w:pPr>
        <w:spacing w:line="276" w:lineRule="auto"/>
      </w:pPr>
      <w:r w:rsidRPr="5D03D550">
        <w:rPr>
          <w:rFonts w:eastAsia="Arial" w:cs="Arial"/>
          <w:sz w:val="22"/>
          <w:szCs w:val="22"/>
          <w:lang w:val="en-US"/>
        </w:rPr>
        <w:t>Q16 Please download Template A and provide a response against each criterion requiring further explanation</w:t>
      </w:r>
    </w:p>
    <w:p w14:paraId="46A5D2FA" w14:textId="77777777" w:rsidR="00C82055" w:rsidRDefault="00C82055" w:rsidP="00C82055">
      <w:pPr>
        <w:spacing w:line="276" w:lineRule="auto"/>
      </w:pPr>
      <w:r w:rsidRPr="5D03D550">
        <w:rPr>
          <w:rFonts w:eastAsia="Arial" w:cs="Arial"/>
          <w:sz w:val="22"/>
          <w:szCs w:val="22"/>
          <w:lang w:val="en-US"/>
        </w:rPr>
        <w:t xml:space="preserve">  </w:t>
      </w:r>
    </w:p>
    <w:p w14:paraId="629B8DFF" w14:textId="77777777" w:rsidR="00C82055" w:rsidRDefault="00C82055" w:rsidP="00C82055">
      <w:pPr>
        <w:spacing w:line="276" w:lineRule="auto"/>
      </w:pPr>
      <w:r w:rsidRPr="5D03D550">
        <w:rPr>
          <w:rFonts w:eastAsia="Arial" w:cs="Arial"/>
          <w:sz w:val="22"/>
          <w:szCs w:val="22"/>
          <w:lang w:val="en-US"/>
        </w:rPr>
        <w:t>Q17 Please upload the completed Template A from Q16</w:t>
      </w:r>
    </w:p>
    <w:p w14:paraId="04A34CED" w14:textId="77777777" w:rsidR="00C82055" w:rsidRDefault="00C82055" w:rsidP="00C82055">
      <w:pPr>
        <w:spacing w:line="276" w:lineRule="auto"/>
        <w:rPr>
          <w:rFonts w:eastAsia="Arial" w:cs="Arial"/>
          <w:b/>
          <w:bCs/>
          <w:color w:val="CCCCCC"/>
          <w:sz w:val="22"/>
          <w:szCs w:val="22"/>
          <w:lang w:val="en-US"/>
        </w:rPr>
      </w:pPr>
      <w:r w:rsidRPr="5D03D550">
        <w:rPr>
          <w:rFonts w:eastAsia="Arial" w:cs="Arial"/>
          <w:sz w:val="22"/>
          <w:szCs w:val="22"/>
          <w:lang w:val="en-US"/>
        </w:rPr>
        <w:t xml:space="preserve"> </w:t>
      </w:r>
      <w:r>
        <w:rPr>
          <w:rFonts w:eastAsia="Arial" w:cs="Arial"/>
          <w:b/>
          <w:bCs/>
          <w:color w:val="CCCCCC"/>
          <w:sz w:val="22"/>
          <w:szCs w:val="22"/>
          <w:lang w:val="en-US"/>
        </w:rPr>
        <w:br w:type="page"/>
      </w:r>
    </w:p>
    <w:p w14:paraId="07CAD90C" w14:textId="77777777" w:rsidR="00C82055" w:rsidRPr="00817418" w:rsidRDefault="00C82055" w:rsidP="00C82055">
      <w:pPr>
        <w:spacing w:after="240"/>
        <w:rPr>
          <w:sz w:val="16"/>
          <w:szCs w:val="16"/>
        </w:rPr>
      </w:pPr>
      <w:r w:rsidRPr="00817418">
        <w:rPr>
          <w:rFonts w:eastAsia="Arial" w:cs="Arial"/>
          <w:b/>
          <w:bCs/>
          <w:color w:val="000000" w:themeColor="text1"/>
          <w:sz w:val="40"/>
          <w:szCs w:val="40"/>
          <w:lang w:val="en-US"/>
        </w:rPr>
        <w:lastRenderedPageBreak/>
        <w:t>Microcredentials Pilot in Higher Education - Application for Round 2 Stage 3</w:t>
      </w:r>
    </w:p>
    <w:p w14:paraId="0BF556A3" w14:textId="77777777" w:rsidR="00C82055" w:rsidRDefault="00C82055" w:rsidP="00C82055">
      <w:pPr>
        <w:spacing w:line="276" w:lineRule="auto"/>
      </w:pPr>
      <w:r w:rsidRPr="5D03D550">
        <w:rPr>
          <w:rFonts w:eastAsia="Arial" w:cs="Arial"/>
          <w:sz w:val="22"/>
          <w:szCs w:val="22"/>
          <w:lang w:val="en-US"/>
        </w:rPr>
        <w:t xml:space="preserve"> Q1 Name of institution applying for the grant</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5E09644F" w14:textId="77777777" w:rsidR="00C82055" w:rsidRDefault="00C82055" w:rsidP="00C82055">
      <w:pPr>
        <w:spacing w:line="276" w:lineRule="auto"/>
      </w:pPr>
      <w:r w:rsidRPr="5D03D550">
        <w:rPr>
          <w:rFonts w:eastAsia="Arial" w:cs="Arial"/>
          <w:sz w:val="22"/>
          <w:szCs w:val="22"/>
          <w:lang w:val="en-US"/>
        </w:rPr>
        <w:t xml:space="preserve"> </w:t>
      </w:r>
    </w:p>
    <w:p w14:paraId="295A1446" w14:textId="77777777" w:rsidR="00C82055" w:rsidRDefault="00C82055" w:rsidP="00C82055">
      <w:pPr>
        <w:spacing w:line="276" w:lineRule="auto"/>
      </w:pPr>
      <w:r w:rsidRPr="5D03D550">
        <w:rPr>
          <w:rFonts w:eastAsia="Arial" w:cs="Arial"/>
          <w:sz w:val="22"/>
          <w:szCs w:val="22"/>
          <w:lang w:val="en-US"/>
        </w:rPr>
        <w:t>Q2 Institution ABN</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7FC898A5" w14:textId="77777777" w:rsidR="00C82055" w:rsidRPr="008A688E" w:rsidRDefault="00C82055" w:rsidP="00C82055">
      <w:pPr>
        <w:spacing w:line="276" w:lineRule="auto"/>
        <w:rPr>
          <w:rFonts w:eastAsia="Arial" w:cs="Arial"/>
          <w:sz w:val="22"/>
          <w:szCs w:val="22"/>
          <w:lang w:val="en-US"/>
        </w:rPr>
      </w:pPr>
      <w:r w:rsidRPr="5D03D550">
        <w:rPr>
          <w:rFonts w:eastAsia="Arial" w:cs="Arial"/>
          <w:sz w:val="22"/>
          <w:szCs w:val="22"/>
          <w:lang w:val="en-US"/>
        </w:rPr>
        <w:t xml:space="preserve"> </w:t>
      </w:r>
    </w:p>
    <w:p w14:paraId="4D94DC44" w14:textId="77777777" w:rsidR="00C82055" w:rsidRDefault="00C82055" w:rsidP="00C82055">
      <w:pPr>
        <w:spacing w:line="276" w:lineRule="auto"/>
      </w:pPr>
      <w:r w:rsidRPr="5D03D550">
        <w:rPr>
          <w:rFonts w:eastAsia="Arial" w:cs="Arial"/>
          <w:sz w:val="22"/>
          <w:szCs w:val="22"/>
          <w:lang w:val="en-US"/>
        </w:rPr>
        <w:t>Q3 Primary contact (this person may be contacted for further details)</w:t>
      </w:r>
    </w:p>
    <w:p w14:paraId="62D2ECF3"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Full name of primary contact  (1) ________________________________</w:t>
      </w:r>
    </w:p>
    <w:p w14:paraId="50D914B9"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Position title  (2) _____________________________________________</w:t>
      </w:r>
    </w:p>
    <w:p w14:paraId="32FCCD02"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Business email address  (3) ____________________________________</w:t>
      </w:r>
    </w:p>
    <w:p w14:paraId="27518A5D"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Business phone number  (4) ____________________________________</w:t>
      </w:r>
    </w:p>
    <w:p w14:paraId="7E35D3F2" w14:textId="77777777" w:rsidR="00C82055" w:rsidRDefault="00C82055" w:rsidP="00C82055">
      <w:pPr>
        <w:spacing w:line="276" w:lineRule="auto"/>
      </w:pPr>
      <w:r w:rsidRPr="5D03D550">
        <w:rPr>
          <w:rFonts w:eastAsia="Arial" w:cs="Arial"/>
          <w:sz w:val="22"/>
          <w:szCs w:val="22"/>
          <w:lang w:val="en-US"/>
        </w:rPr>
        <w:t xml:space="preserve"> </w:t>
      </w:r>
    </w:p>
    <w:p w14:paraId="7210D3A9" w14:textId="77777777" w:rsidR="00C82055" w:rsidRDefault="00C82055" w:rsidP="00C82055">
      <w:pPr>
        <w:spacing w:line="276" w:lineRule="auto"/>
      </w:pPr>
      <w:r w:rsidRPr="5D03D550">
        <w:rPr>
          <w:rFonts w:eastAsia="Arial" w:cs="Arial"/>
          <w:sz w:val="22"/>
          <w:szCs w:val="22"/>
          <w:lang w:val="en-US"/>
        </w:rPr>
        <w:t>Q4 Secondary contact (this person will be copied into emails)</w:t>
      </w:r>
    </w:p>
    <w:p w14:paraId="0A94F834"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Full name of secondary contact  (1) ______________________________</w:t>
      </w:r>
    </w:p>
    <w:p w14:paraId="10029578"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Position title  (2) _____________________________________________</w:t>
      </w:r>
    </w:p>
    <w:p w14:paraId="4E2CE75F"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Business email address  (3) ____________________________________</w:t>
      </w:r>
    </w:p>
    <w:p w14:paraId="2BB50BFE"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Business phone number  (4) ____________________________________</w:t>
      </w:r>
    </w:p>
    <w:p w14:paraId="5B99D900" w14:textId="77777777" w:rsidR="00C82055" w:rsidRDefault="00C82055" w:rsidP="00C82055">
      <w:pPr>
        <w:spacing w:line="276" w:lineRule="auto"/>
      </w:pPr>
      <w:r w:rsidRPr="5D03D550">
        <w:rPr>
          <w:rFonts w:eastAsia="Arial" w:cs="Arial"/>
          <w:sz w:val="22"/>
          <w:szCs w:val="22"/>
          <w:lang w:val="en-US"/>
        </w:rPr>
        <w:t xml:space="preserve"> </w:t>
      </w:r>
    </w:p>
    <w:p w14:paraId="3826CB03" w14:textId="77777777" w:rsidR="00C82055" w:rsidRDefault="00C82055" w:rsidP="00C82055">
      <w:pPr>
        <w:spacing w:line="276" w:lineRule="auto"/>
      </w:pPr>
      <w:r w:rsidRPr="5D03D550">
        <w:rPr>
          <w:rFonts w:eastAsia="Arial" w:cs="Arial"/>
          <w:sz w:val="22"/>
          <w:szCs w:val="22"/>
          <w:lang w:val="en-US"/>
        </w:rPr>
        <w:t>Q5 Title of the microcredential course you are seeking a grant to deliver the course. ________________________________________________________________</w:t>
      </w:r>
    </w:p>
    <w:p w14:paraId="43470F27" w14:textId="77777777" w:rsidR="00C82055" w:rsidRDefault="00C82055" w:rsidP="00C82055">
      <w:pPr>
        <w:spacing w:line="276" w:lineRule="auto"/>
      </w:pPr>
      <w:r w:rsidRPr="5D03D550">
        <w:rPr>
          <w:rFonts w:eastAsia="Arial" w:cs="Arial"/>
          <w:sz w:val="22"/>
          <w:szCs w:val="22"/>
          <w:lang w:val="en-US"/>
        </w:rPr>
        <w:t xml:space="preserve">  </w:t>
      </w:r>
    </w:p>
    <w:p w14:paraId="181D1593" w14:textId="77777777" w:rsidR="00C82055" w:rsidRDefault="00C82055" w:rsidP="00C82055">
      <w:pPr>
        <w:spacing w:line="276" w:lineRule="auto"/>
      </w:pPr>
      <w:r w:rsidRPr="5D03D550">
        <w:rPr>
          <w:rFonts w:eastAsia="Arial" w:cs="Arial"/>
          <w:sz w:val="22"/>
          <w:szCs w:val="22"/>
          <w:lang w:val="en-US"/>
        </w:rPr>
        <w:t>Q6 The institution will have capacity and capability to deliver the course from mid-2024 to mid-2026</w:t>
      </w:r>
    </w:p>
    <w:p w14:paraId="2ED16A0A"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(30) </w:t>
      </w:r>
    </w:p>
    <w:p w14:paraId="32DDDFF8"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(31) </w:t>
      </w:r>
    </w:p>
    <w:p w14:paraId="04E5FAE0" w14:textId="77777777" w:rsidR="00C82055" w:rsidRDefault="00C82055" w:rsidP="00C82055">
      <w:pPr>
        <w:spacing w:line="276" w:lineRule="auto"/>
      </w:pPr>
      <w:r w:rsidRPr="5D03D550">
        <w:rPr>
          <w:rFonts w:eastAsia="Arial" w:cs="Arial"/>
          <w:sz w:val="22"/>
          <w:szCs w:val="22"/>
          <w:lang w:val="en-US"/>
        </w:rPr>
        <w:t xml:space="preserve"> </w:t>
      </w:r>
    </w:p>
    <w:p w14:paraId="05D60552" w14:textId="77777777" w:rsidR="00C82055" w:rsidRDefault="00C82055" w:rsidP="00C82055">
      <w:pPr>
        <w:spacing w:line="276" w:lineRule="auto"/>
      </w:pPr>
      <w:r w:rsidRPr="5D03D550">
        <w:rPr>
          <w:rFonts w:eastAsia="Arial" w:cs="Arial"/>
          <w:sz w:val="22"/>
          <w:szCs w:val="22"/>
          <w:lang w:val="en-US"/>
        </w:rPr>
        <w:t xml:space="preserve">Q7 Identify from </w:t>
      </w:r>
      <w:r w:rsidRPr="5D03D550">
        <w:rPr>
          <w:rFonts w:eastAsia="Arial" w:cs="Arial"/>
          <w:color w:val="007AC0"/>
          <w:sz w:val="22"/>
          <w:szCs w:val="22"/>
          <w:u w:val="single"/>
          <w:lang w:val="en-US"/>
        </w:rPr>
        <w:t>Fields of Education</w:t>
      </w:r>
      <w:r w:rsidRPr="5D03D550">
        <w:rPr>
          <w:rFonts w:eastAsia="Arial" w:cs="Arial"/>
          <w:sz w:val="22"/>
          <w:szCs w:val="22"/>
          <w:lang w:val="en-US"/>
        </w:rPr>
        <w:t xml:space="preserve"> the broad and narrow (minimum 4 digit code) the microcredential will course target</w:t>
      </w:r>
      <w:r>
        <w:rPr>
          <w:rFonts w:eastAsia="Arial" w:cs="Arial"/>
          <w:sz w:val="22"/>
          <w:szCs w:val="22"/>
          <w:lang w:val="en-US"/>
        </w:rPr>
        <w:t xml:space="preserve"> </w:t>
      </w:r>
      <w:r w:rsidRPr="5D03D550">
        <w:rPr>
          <w:rFonts w:eastAsia="Arial" w:cs="Arial"/>
          <w:sz w:val="22"/>
          <w:szCs w:val="22"/>
          <w:lang w:val="en-US"/>
        </w:rPr>
        <w:t>________________________________________________________________</w:t>
      </w:r>
    </w:p>
    <w:p w14:paraId="7E96D920" w14:textId="77777777" w:rsidR="00C82055" w:rsidRDefault="00C82055" w:rsidP="00C82055">
      <w:pPr>
        <w:spacing w:line="276" w:lineRule="auto"/>
      </w:pPr>
      <w:r w:rsidRPr="5D03D550">
        <w:rPr>
          <w:rFonts w:eastAsia="Arial" w:cs="Arial"/>
          <w:sz w:val="22"/>
          <w:szCs w:val="22"/>
          <w:lang w:val="en-US"/>
        </w:rPr>
        <w:t xml:space="preserve">  </w:t>
      </w:r>
    </w:p>
    <w:p w14:paraId="7C14A59F" w14:textId="77777777" w:rsidR="00C82055" w:rsidRDefault="00C82055" w:rsidP="00C82055">
      <w:pPr>
        <w:spacing w:line="276" w:lineRule="auto"/>
      </w:pPr>
      <w:r w:rsidRPr="5D03D550">
        <w:rPr>
          <w:rFonts w:eastAsia="Arial" w:cs="Arial"/>
          <w:sz w:val="22"/>
          <w:szCs w:val="22"/>
          <w:lang w:val="en-US"/>
        </w:rPr>
        <w:t>Q8 Specify the EFTSL (equivalent full time study load) value of the microcredential course ________________________________________________________________</w:t>
      </w:r>
    </w:p>
    <w:p w14:paraId="3F22AE7C" w14:textId="77777777" w:rsidR="00C82055" w:rsidRDefault="00C82055" w:rsidP="00C82055">
      <w:pPr>
        <w:spacing w:line="276" w:lineRule="auto"/>
        <w:rPr>
          <w:rFonts w:eastAsia="Arial" w:cs="Arial"/>
          <w:sz w:val="22"/>
          <w:szCs w:val="22"/>
          <w:lang w:val="en-US"/>
        </w:rPr>
      </w:pPr>
    </w:p>
    <w:p w14:paraId="308CB047" w14:textId="77777777" w:rsidR="00C82055" w:rsidRDefault="00C82055" w:rsidP="00C82055">
      <w:pPr>
        <w:spacing w:line="276" w:lineRule="auto"/>
      </w:pPr>
      <w:r w:rsidRPr="5D03D550">
        <w:rPr>
          <w:rFonts w:eastAsia="Arial" w:cs="Arial"/>
          <w:sz w:val="22"/>
          <w:szCs w:val="22"/>
          <w:lang w:val="en-US"/>
        </w:rPr>
        <w:t xml:space="preserve">Q9 Will the microcredential course content and objectives align to an existing higher education award as defined in the Tertiary Education Standards Agency Act 2011? </w:t>
      </w:r>
    </w:p>
    <w:p w14:paraId="2053567B"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(23) </w:t>
      </w:r>
    </w:p>
    <w:p w14:paraId="3829797C"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(24) </w:t>
      </w:r>
    </w:p>
    <w:p w14:paraId="2A266ADB" w14:textId="77777777" w:rsidR="00C82055" w:rsidRDefault="00C82055" w:rsidP="00C82055">
      <w:pPr>
        <w:spacing w:line="276" w:lineRule="auto"/>
      </w:pPr>
      <w:r w:rsidRPr="5D03D550">
        <w:rPr>
          <w:rFonts w:eastAsia="Arial" w:cs="Arial"/>
          <w:sz w:val="22"/>
          <w:szCs w:val="22"/>
          <w:lang w:val="en-US"/>
        </w:rPr>
        <w:lastRenderedPageBreak/>
        <w:t>Q10 Will there be a pathway (the AQF qualification and course/s) for students who will receive credit for successfully completing the microcredential course?</w:t>
      </w:r>
    </w:p>
    <w:p w14:paraId="1EDE211D"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(24) </w:t>
      </w:r>
    </w:p>
    <w:p w14:paraId="4AA908F0"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(25) </w:t>
      </w:r>
    </w:p>
    <w:p w14:paraId="51C8A9E4" w14:textId="77777777" w:rsidR="00C82055" w:rsidRDefault="00C82055" w:rsidP="00C82055">
      <w:pPr>
        <w:spacing w:line="276" w:lineRule="auto"/>
      </w:pPr>
      <w:r w:rsidRPr="5D03D550">
        <w:rPr>
          <w:rFonts w:eastAsia="Arial" w:cs="Arial"/>
          <w:sz w:val="22"/>
          <w:szCs w:val="22"/>
          <w:lang w:val="en-US"/>
        </w:rPr>
        <w:t xml:space="preserve"> </w:t>
      </w:r>
    </w:p>
    <w:p w14:paraId="1A2A6D57" w14:textId="77777777" w:rsidR="00C82055" w:rsidRDefault="00C82055" w:rsidP="00C82055">
      <w:pPr>
        <w:spacing w:line="276" w:lineRule="auto"/>
      </w:pPr>
      <w:r w:rsidRPr="5D03D550">
        <w:rPr>
          <w:rFonts w:eastAsia="Arial" w:cs="Arial"/>
          <w:sz w:val="22"/>
          <w:szCs w:val="22"/>
          <w:lang w:val="en-US"/>
        </w:rPr>
        <w:t>Q11 Successful completion of the microcredential will deliver the award of a digital badge to student/s</w:t>
      </w:r>
    </w:p>
    <w:p w14:paraId="68B17074"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(1) </w:t>
      </w:r>
    </w:p>
    <w:p w14:paraId="7A3407C6"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(2) </w:t>
      </w:r>
    </w:p>
    <w:p w14:paraId="391B3DE0" w14:textId="77777777" w:rsidR="00C82055" w:rsidRDefault="00C82055" w:rsidP="00C82055">
      <w:pPr>
        <w:spacing w:line="276" w:lineRule="auto"/>
      </w:pPr>
      <w:r w:rsidRPr="5D03D550">
        <w:rPr>
          <w:rFonts w:eastAsia="Arial" w:cs="Arial"/>
          <w:sz w:val="22"/>
          <w:szCs w:val="22"/>
          <w:lang w:val="en-US"/>
        </w:rPr>
        <w:t xml:space="preserve"> </w:t>
      </w:r>
    </w:p>
    <w:p w14:paraId="65219975" w14:textId="77777777" w:rsidR="00C82055" w:rsidRDefault="00C82055" w:rsidP="00C82055">
      <w:pPr>
        <w:spacing w:line="276" w:lineRule="auto"/>
      </w:pPr>
      <w:r w:rsidRPr="5D03D550">
        <w:rPr>
          <w:rFonts w:eastAsia="Arial" w:cs="Arial"/>
          <w:sz w:val="22"/>
          <w:szCs w:val="22"/>
          <w:lang w:val="en-US"/>
        </w:rPr>
        <w:t>Q12 Census date/s will be established for the microcredential</w:t>
      </w:r>
    </w:p>
    <w:p w14:paraId="55090A99"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(1) </w:t>
      </w:r>
    </w:p>
    <w:p w14:paraId="56E87B67"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(2) </w:t>
      </w:r>
    </w:p>
    <w:p w14:paraId="2FD306DF" w14:textId="77777777" w:rsidR="00C82055" w:rsidRDefault="00C82055" w:rsidP="00C82055">
      <w:pPr>
        <w:spacing w:line="276" w:lineRule="auto"/>
      </w:pPr>
      <w:r w:rsidRPr="5D03D550">
        <w:rPr>
          <w:rFonts w:eastAsia="Arial" w:cs="Arial"/>
          <w:sz w:val="22"/>
          <w:szCs w:val="22"/>
          <w:lang w:val="en-US"/>
        </w:rPr>
        <w:t xml:space="preserve"> </w:t>
      </w:r>
    </w:p>
    <w:p w14:paraId="4DBB546E" w14:textId="77777777" w:rsidR="00C82055" w:rsidRDefault="00C82055" w:rsidP="00C82055">
      <w:pPr>
        <w:spacing w:line="276" w:lineRule="auto"/>
      </w:pPr>
      <w:r w:rsidRPr="5D03D550">
        <w:rPr>
          <w:rFonts w:eastAsia="Arial" w:cs="Arial"/>
          <w:sz w:val="22"/>
          <w:szCs w:val="22"/>
          <w:lang w:val="en-US"/>
        </w:rPr>
        <w:t>Q13 Do you agree to listing the course on MicroCred Seeker?</w:t>
      </w:r>
    </w:p>
    <w:p w14:paraId="26A2DB60"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No  (1) </w:t>
      </w:r>
    </w:p>
    <w:p w14:paraId="50C6BC6E" w14:textId="77777777" w:rsidR="00C82055" w:rsidRDefault="00C82055" w:rsidP="00C82055">
      <w:pPr>
        <w:pStyle w:val="ListParagraph"/>
        <w:numPr>
          <w:ilvl w:val="0"/>
          <w:numId w:val="1"/>
        </w:numPr>
        <w:spacing w:before="0" w:after="0"/>
        <w:rPr>
          <w:rFonts w:eastAsia="Arial" w:cs="Arial"/>
          <w:sz w:val="22"/>
          <w:szCs w:val="22"/>
          <w:lang w:val="en-US"/>
        </w:rPr>
      </w:pPr>
      <w:r w:rsidRPr="5D03D550">
        <w:rPr>
          <w:rFonts w:eastAsia="Arial" w:cs="Arial"/>
          <w:sz w:val="22"/>
          <w:szCs w:val="22"/>
          <w:lang w:val="en-US"/>
        </w:rPr>
        <w:t xml:space="preserve">Yes  (2) </w:t>
      </w:r>
    </w:p>
    <w:p w14:paraId="73379788" w14:textId="77777777" w:rsidR="00C82055" w:rsidRDefault="00C82055" w:rsidP="00C82055">
      <w:pPr>
        <w:spacing w:line="276" w:lineRule="auto"/>
      </w:pPr>
      <w:r w:rsidRPr="5D03D550">
        <w:rPr>
          <w:rFonts w:eastAsia="Arial" w:cs="Arial"/>
          <w:sz w:val="22"/>
          <w:szCs w:val="22"/>
          <w:lang w:val="en-US"/>
        </w:rPr>
        <w:t xml:space="preserve"> </w:t>
      </w:r>
    </w:p>
    <w:p w14:paraId="36BD38DD" w14:textId="77777777" w:rsidR="00C82055" w:rsidRDefault="00C82055" w:rsidP="00C82055">
      <w:pPr>
        <w:spacing w:line="276" w:lineRule="auto"/>
      </w:pPr>
      <w:r w:rsidRPr="5D03D550">
        <w:rPr>
          <w:rFonts w:eastAsia="Arial" w:cs="Arial"/>
          <w:sz w:val="22"/>
          <w:szCs w:val="22"/>
          <w:lang w:val="en-US"/>
        </w:rPr>
        <w:t>Q14 Identify industry partners the institution will work with in designing and/or delivering the microcredential course. (Letters of support will need to be provided if the application is rated highly).</w:t>
      </w:r>
    </w:p>
    <w:p w14:paraId="143B44E3" w14:textId="77777777" w:rsidR="00C82055" w:rsidRDefault="00C82055" w:rsidP="00C82055">
      <w:pPr>
        <w:spacing w:before="240"/>
        <w:ind w:firstLine="400"/>
      </w:pPr>
      <w:r w:rsidRPr="5D03D550">
        <w:rPr>
          <w:rFonts w:eastAsia="Arial" w:cs="Arial"/>
          <w:sz w:val="22"/>
          <w:szCs w:val="22"/>
          <w:lang w:val="en-US"/>
        </w:rPr>
        <w:t>________________________________________________________________</w:t>
      </w:r>
    </w:p>
    <w:p w14:paraId="40CE80B2" w14:textId="77777777" w:rsidR="00C82055" w:rsidRDefault="00C82055" w:rsidP="00C82055">
      <w:pPr>
        <w:spacing w:before="240"/>
        <w:ind w:firstLine="400"/>
      </w:pPr>
      <w:r w:rsidRPr="5D03D550">
        <w:rPr>
          <w:rFonts w:eastAsia="Arial" w:cs="Arial"/>
          <w:sz w:val="22"/>
          <w:szCs w:val="22"/>
          <w:lang w:val="en-US"/>
        </w:rPr>
        <w:t>________________________________________________________________</w:t>
      </w:r>
    </w:p>
    <w:p w14:paraId="4D2C0A66" w14:textId="77777777" w:rsidR="00C82055" w:rsidRDefault="00C82055" w:rsidP="00C82055">
      <w:pPr>
        <w:spacing w:before="240"/>
        <w:ind w:firstLine="400"/>
      </w:pPr>
      <w:r w:rsidRPr="5D03D550">
        <w:rPr>
          <w:rFonts w:eastAsia="Arial" w:cs="Arial"/>
          <w:sz w:val="22"/>
          <w:szCs w:val="22"/>
          <w:lang w:val="en-US"/>
        </w:rPr>
        <w:t>________________________________________________________________</w:t>
      </w:r>
    </w:p>
    <w:p w14:paraId="2D97CDD0" w14:textId="77777777" w:rsidR="00C82055" w:rsidRDefault="00C82055" w:rsidP="00C82055">
      <w:pPr>
        <w:spacing w:before="240"/>
        <w:ind w:firstLine="400"/>
      </w:pPr>
      <w:r w:rsidRPr="5D03D550">
        <w:rPr>
          <w:rFonts w:eastAsia="Arial" w:cs="Arial"/>
          <w:sz w:val="22"/>
          <w:szCs w:val="22"/>
          <w:lang w:val="en-US"/>
        </w:rPr>
        <w:t>________________________________________________________________</w:t>
      </w:r>
    </w:p>
    <w:p w14:paraId="33BF6779" w14:textId="77777777" w:rsidR="00C82055" w:rsidRDefault="00C82055" w:rsidP="00C82055">
      <w:pPr>
        <w:spacing w:before="240"/>
        <w:ind w:firstLine="400"/>
      </w:pPr>
      <w:r w:rsidRPr="5D03D550">
        <w:rPr>
          <w:rFonts w:eastAsia="Arial" w:cs="Arial"/>
          <w:sz w:val="22"/>
          <w:szCs w:val="22"/>
          <w:lang w:val="en-US"/>
        </w:rPr>
        <w:t>________________________________________________________________</w:t>
      </w:r>
    </w:p>
    <w:p w14:paraId="50F16EAA" w14:textId="77777777" w:rsidR="00C82055" w:rsidRDefault="00C82055" w:rsidP="00C82055">
      <w:pPr>
        <w:spacing w:line="276" w:lineRule="auto"/>
      </w:pPr>
    </w:p>
    <w:p w14:paraId="592F4433" w14:textId="77777777" w:rsidR="00C82055" w:rsidRDefault="00C82055" w:rsidP="00C82055">
      <w:pPr>
        <w:spacing w:line="276" w:lineRule="auto"/>
      </w:pPr>
      <w:r w:rsidRPr="5D03D550">
        <w:rPr>
          <w:rFonts w:eastAsia="Arial" w:cs="Arial"/>
          <w:sz w:val="22"/>
          <w:szCs w:val="22"/>
          <w:lang w:val="en-US"/>
        </w:rPr>
        <w:t>Q15 Please download Template A and provide a response to each criterion that requires further explanation</w:t>
      </w:r>
    </w:p>
    <w:p w14:paraId="05584D92" w14:textId="77777777" w:rsidR="00C82055" w:rsidRDefault="00C82055" w:rsidP="00C82055">
      <w:pPr>
        <w:spacing w:line="276" w:lineRule="auto"/>
      </w:pPr>
      <w:r w:rsidRPr="5D03D550">
        <w:rPr>
          <w:rFonts w:eastAsia="Arial" w:cs="Arial"/>
          <w:sz w:val="22"/>
          <w:szCs w:val="22"/>
          <w:lang w:val="en-US"/>
        </w:rPr>
        <w:t xml:space="preserve"> </w:t>
      </w:r>
    </w:p>
    <w:p w14:paraId="27A482E0" w14:textId="77777777" w:rsidR="00C82055" w:rsidRDefault="00C82055" w:rsidP="00C82055">
      <w:pPr>
        <w:spacing w:line="276" w:lineRule="auto"/>
      </w:pPr>
      <w:r w:rsidRPr="5D03D550">
        <w:rPr>
          <w:rFonts w:eastAsia="Arial" w:cs="Arial"/>
          <w:sz w:val="22"/>
          <w:szCs w:val="22"/>
          <w:lang w:val="en-US"/>
        </w:rPr>
        <w:t>Q16 Please upload the completed Template A from Q15</w:t>
      </w:r>
    </w:p>
    <w:p w14:paraId="6D3DA4FD" w14:textId="77777777" w:rsidR="00C82055" w:rsidRDefault="00C82055" w:rsidP="00C82055">
      <w:pPr>
        <w:spacing w:line="276" w:lineRule="auto"/>
        <w:rPr>
          <w:rFonts w:eastAsia="Arial" w:cs="Arial"/>
          <w:sz w:val="22"/>
          <w:szCs w:val="22"/>
          <w:lang w:val="en-US"/>
        </w:rPr>
      </w:pPr>
      <w:r w:rsidRPr="5D03D550">
        <w:rPr>
          <w:rFonts w:eastAsia="Arial" w:cs="Arial"/>
          <w:sz w:val="22"/>
          <w:szCs w:val="22"/>
          <w:lang w:val="en-US"/>
        </w:rPr>
        <w:t xml:space="preserve"> </w:t>
      </w:r>
    </w:p>
    <w:p w14:paraId="70EF610A" w14:textId="77777777" w:rsidR="00C82055" w:rsidRDefault="00C82055" w:rsidP="00C82055">
      <w:pPr>
        <w:spacing w:before="0" w:after="0" w:line="240" w:lineRule="auto"/>
        <w:rPr>
          <w:rFonts w:eastAsia="Arial" w:cs="Arial"/>
          <w:sz w:val="22"/>
          <w:szCs w:val="22"/>
          <w:lang w:val="en-US"/>
        </w:rPr>
      </w:pPr>
      <w:r>
        <w:rPr>
          <w:rFonts w:eastAsia="Arial" w:cs="Arial"/>
          <w:sz w:val="22"/>
          <w:szCs w:val="22"/>
          <w:lang w:val="en-US"/>
        </w:rPr>
        <w:br w:type="page"/>
      </w:r>
    </w:p>
    <w:p w14:paraId="2A6AA276" w14:textId="77777777" w:rsidR="00C82055" w:rsidRPr="008A688E" w:rsidRDefault="00C82055" w:rsidP="00C82055">
      <w:pPr>
        <w:spacing w:line="276" w:lineRule="auto"/>
        <w:rPr>
          <w:rFonts w:eastAsia="Arial" w:cs="Arial"/>
          <w:b/>
          <w:bCs/>
          <w:sz w:val="28"/>
          <w:szCs w:val="28"/>
          <w:lang w:val="en-US"/>
        </w:rPr>
      </w:pPr>
      <w:r w:rsidRPr="008A688E">
        <w:rPr>
          <w:rFonts w:eastAsia="Arial" w:cs="Arial"/>
          <w:b/>
          <w:bCs/>
          <w:sz w:val="28"/>
          <w:szCs w:val="28"/>
          <w:lang w:val="en-US"/>
        </w:rPr>
        <w:lastRenderedPageBreak/>
        <w:t>Template A</w:t>
      </w:r>
    </w:p>
    <w:tbl>
      <w:tblPr>
        <w:tblStyle w:val="TableGrid"/>
        <w:tblW w:w="8909" w:type="dxa"/>
        <w:tblLayout w:type="fixed"/>
        <w:tblLook w:val="01E0" w:firstRow="1" w:lastRow="1" w:firstColumn="1" w:lastColumn="1" w:noHBand="0" w:noVBand="0"/>
      </w:tblPr>
      <w:tblGrid>
        <w:gridCol w:w="8909"/>
      </w:tblGrid>
      <w:tr w:rsidR="00C82055" w:rsidRPr="00AE006F" w14:paraId="61E81541"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57E75D03" w14:textId="77777777" w:rsidR="00C82055" w:rsidRPr="00F71848" w:rsidRDefault="00C82055" w:rsidP="007E0629">
            <w:pPr>
              <w:pStyle w:val="NormalStyle4subbulletpoint"/>
              <w:spacing w:before="100" w:beforeAutospacing="1" w:after="100" w:afterAutospacing="1" w:line="240" w:lineRule="auto"/>
              <w:contextualSpacing/>
              <w:rPr>
                <w:rFonts w:ascii="Arial" w:hAnsi="Arial" w:cs="Arial"/>
                <w:b/>
                <w:bCs/>
                <w:sz w:val="22"/>
                <w:szCs w:val="22"/>
              </w:rPr>
            </w:pPr>
            <w:r w:rsidRPr="00F71848">
              <w:rPr>
                <w:rFonts w:ascii="Arial" w:eastAsia="Calibri" w:hAnsi="Arial" w:cs="Arial"/>
                <w:b/>
                <w:bCs/>
                <w:sz w:val="22"/>
                <w:szCs w:val="22"/>
              </w:rPr>
              <w:t xml:space="preserve">Microcredentials Pilot in Higher Education - Application for Round 2 </w:t>
            </w:r>
          </w:p>
        </w:tc>
      </w:tr>
      <w:tr w:rsidR="00C82055" w:rsidRPr="00AE006F" w14:paraId="69FB4AEC"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1F843E4D" w14:textId="77777777" w:rsidR="00C82055" w:rsidRPr="00F0011F" w:rsidRDefault="00C82055" w:rsidP="007E0629">
            <w:pPr>
              <w:pStyle w:val="NormalStyle4subbulletpoint"/>
              <w:spacing w:before="100" w:beforeAutospacing="1" w:after="100" w:afterAutospacing="1" w:line="240" w:lineRule="auto"/>
              <w:contextualSpacing/>
              <w:rPr>
                <w:rFonts w:ascii="Arial" w:hAnsi="Arial" w:cs="Arial"/>
                <w:sz w:val="22"/>
                <w:szCs w:val="22"/>
              </w:rPr>
            </w:pPr>
            <w:r w:rsidRPr="00F0011F">
              <w:rPr>
                <w:rFonts w:ascii="Arial" w:eastAsia="Calibri" w:hAnsi="Arial" w:cs="Arial"/>
                <w:sz w:val="22"/>
                <w:szCs w:val="22"/>
                <w:lang w:val="en-US"/>
              </w:rPr>
              <w:t xml:space="preserve"> This template is for your responses to questions that require further explanation against criterion. To respond ensure you refer to the explanatory notes for each criterion – Grant Guidelines for Round 2</w:t>
            </w:r>
          </w:p>
          <w:p w14:paraId="2F56C1BA" w14:textId="77777777" w:rsidR="00C82055" w:rsidRPr="00F0011F" w:rsidRDefault="00C82055" w:rsidP="007E0629">
            <w:pPr>
              <w:pStyle w:val="NormalStyle4subbulletpoint"/>
              <w:spacing w:before="100" w:beforeAutospacing="1" w:after="100" w:afterAutospacing="1" w:line="240" w:lineRule="auto"/>
              <w:contextualSpacing/>
              <w:rPr>
                <w:rFonts w:ascii="Arial" w:hAnsi="Arial" w:cs="Arial"/>
                <w:sz w:val="22"/>
                <w:szCs w:val="22"/>
              </w:rPr>
            </w:pPr>
            <w:r w:rsidRPr="00F0011F">
              <w:rPr>
                <w:rFonts w:ascii="Arial" w:eastAsia="Calibri" w:hAnsi="Arial" w:cs="Arial"/>
                <w:sz w:val="22"/>
                <w:szCs w:val="22"/>
                <w:lang w:val="en-US"/>
              </w:rPr>
              <w:t xml:space="preserve"> </w:t>
            </w:r>
          </w:p>
          <w:p w14:paraId="2E52C76D" w14:textId="77777777" w:rsidR="00C82055" w:rsidRPr="00F0011F" w:rsidRDefault="00C82055" w:rsidP="007E0629">
            <w:pPr>
              <w:pStyle w:val="NormalStyle4subbulletpoint"/>
              <w:spacing w:before="100" w:beforeAutospacing="1" w:after="100" w:afterAutospacing="1" w:line="240" w:lineRule="auto"/>
              <w:contextualSpacing/>
              <w:rPr>
                <w:rFonts w:ascii="Arial" w:hAnsi="Arial" w:cs="Arial"/>
                <w:sz w:val="22"/>
                <w:szCs w:val="22"/>
              </w:rPr>
            </w:pPr>
            <w:r w:rsidRPr="00F0011F">
              <w:rPr>
                <w:rFonts w:ascii="Arial" w:eastAsia="Calibri" w:hAnsi="Arial" w:cs="Arial"/>
                <w:sz w:val="22"/>
                <w:szCs w:val="22"/>
                <w:lang w:val="en-US"/>
              </w:rPr>
              <w:t>Please complete a) and b):</w:t>
            </w:r>
          </w:p>
          <w:p w14:paraId="38B965AF" w14:textId="77777777" w:rsidR="00C82055" w:rsidRPr="00F0011F" w:rsidRDefault="00C82055" w:rsidP="007E0629">
            <w:pPr>
              <w:pStyle w:val="NormalStyle4subbulletpoint"/>
              <w:spacing w:before="100" w:beforeAutospacing="1" w:after="100" w:afterAutospacing="1" w:line="240" w:lineRule="auto"/>
              <w:contextualSpacing/>
              <w:rPr>
                <w:rFonts w:ascii="Arial" w:hAnsi="Arial" w:cs="Arial"/>
                <w:sz w:val="22"/>
                <w:szCs w:val="22"/>
              </w:rPr>
            </w:pPr>
            <w:r w:rsidRPr="00F0011F">
              <w:rPr>
                <w:rFonts w:ascii="Arial" w:eastAsia="Calibri" w:hAnsi="Arial" w:cs="Arial"/>
                <w:sz w:val="22"/>
                <w:szCs w:val="22"/>
                <w:lang w:val="en-US"/>
              </w:rPr>
              <w:t xml:space="preserve"> </w:t>
            </w:r>
          </w:p>
          <w:p w14:paraId="3B7EB02F" w14:textId="77777777" w:rsidR="00C82055" w:rsidRPr="00F0011F" w:rsidRDefault="00C82055" w:rsidP="007E0629">
            <w:pPr>
              <w:pStyle w:val="NormalStyle4subbulletpoint"/>
              <w:spacing w:before="100" w:beforeAutospacing="1" w:after="100" w:afterAutospacing="1" w:line="240" w:lineRule="auto"/>
              <w:contextualSpacing/>
              <w:rPr>
                <w:rFonts w:ascii="Arial" w:eastAsiaTheme="minorEastAsia" w:hAnsi="Arial" w:cs="Arial"/>
                <w:sz w:val="22"/>
                <w:szCs w:val="22"/>
                <w:lang w:val="en-US"/>
              </w:rPr>
            </w:pPr>
            <w:r w:rsidRPr="00F0011F">
              <w:rPr>
                <w:rFonts w:ascii="Arial" w:eastAsiaTheme="minorEastAsia" w:hAnsi="Arial" w:cs="Arial"/>
                <w:sz w:val="22"/>
                <w:szCs w:val="22"/>
                <w:lang w:val="en-US"/>
              </w:rPr>
              <w:t>Provider Name:</w:t>
            </w:r>
          </w:p>
          <w:p w14:paraId="0639CB1A" w14:textId="77777777" w:rsidR="00C82055" w:rsidRPr="00F0011F" w:rsidRDefault="00C82055" w:rsidP="007E0629">
            <w:pPr>
              <w:pStyle w:val="NormalStyle4subbulletpoint"/>
              <w:spacing w:before="100" w:beforeAutospacing="1" w:after="100" w:afterAutospacing="1" w:line="240" w:lineRule="auto"/>
              <w:contextualSpacing/>
              <w:rPr>
                <w:rFonts w:ascii="Arial" w:hAnsi="Arial" w:cs="Arial"/>
                <w:sz w:val="22"/>
                <w:szCs w:val="22"/>
                <w:lang w:val="en-US"/>
              </w:rPr>
            </w:pPr>
            <w:r w:rsidRPr="00F0011F">
              <w:rPr>
                <w:rFonts w:ascii="Arial" w:eastAsiaTheme="minorEastAsia" w:hAnsi="Arial" w:cs="Arial"/>
                <w:sz w:val="22"/>
                <w:szCs w:val="22"/>
                <w:lang w:val="en-US"/>
              </w:rPr>
              <w:t>Course Name</w:t>
            </w:r>
            <w:r w:rsidRPr="00F0011F">
              <w:rPr>
                <w:rFonts w:ascii="Arial" w:hAnsi="Arial" w:cs="Arial"/>
                <w:sz w:val="22"/>
                <w:szCs w:val="22"/>
                <w:lang w:val="en-US"/>
              </w:rPr>
              <w:t>:</w:t>
            </w:r>
          </w:p>
          <w:p w14:paraId="7231579E" w14:textId="77777777" w:rsidR="00C82055" w:rsidRPr="00F71848" w:rsidRDefault="00C82055" w:rsidP="007E0629">
            <w:pPr>
              <w:pStyle w:val="NormalStyle4subbulletpoint"/>
              <w:spacing w:before="100" w:beforeAutospacing="1" w:after="100" w:afterAutospacing="1" w:line="240" w:lineRule="auto"/>
              <w:contextualSpacing/>
              <w:rPr>
                <w:rFonts w:ascii="Arial" w:hAnsi="Arial" w:cs="Arial"/>
                <w:b/>
                <w:bCs/>
                <w:sz w:val="22"/>
                <w:szCs w:val="22"/>
              </w:rPr>
            </w:pPr>
            <w:r w:rsidRPr="00F71848">
              <w:rPr>
                <w:rFonts w:ascii="Arial" w:eastAsia="Calibri" w:hAnsi="Arial" w:cs="Arial"/>
                <w:b/>
                <w:bCs/>
                <w:sz w:val="22"/>
                <w:szCs w:val="22"/>
              </w:rPr>
              <w:t xml:space="preserve"> </w:t>
            </w:r>
          </w:p>
        </w:tc>
      </w:tr>
      <w:tr w:rsidR="00C82055" w:rsidRPr="00AE006F" w14:paraId="182CD224"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687629C1" w14:textId="77777777" w:rsidR="00C82055" w:rsidRPr="00F0011F" w:rsidRDefault="00C82055" w:rsidP="007E0629">
            <w:pPr>
              <w:spacing w:before="100" w:beforeAutospacing="1" w:after="100" w:afterAutospacing="1" w:line="240" w:lineRule="auto"/>
              <w:contextualSpacing/>
              <w:rPr>
                <w:rFonts w:cs="Arial"/>
                <w:sz w:val="22"/>
                <w:szCs w:val="22"/>
              </w:rPr>
            </w:pPr>
            <w:r w:rsidRPr="00F0011F">
              <w:rPr>
                <w:rFonts w:eastAsia="Calibri" w:cs="Arial"/>
                <w:b/>
                <w:bCs/>
                <w:color w:val="000000" w:themeColor="text1"/>
                <w:sz w:val="22"/>
                <w:szCs w:val="22"/>
                <w:lang w:val="en-US"/>
              </w:rPr>
              <w:t>Criterion 4</w:t>
            </w:r>
            <w:r w:rsidRPr="00F0011F">
              <w:rPr>
                <w:rFonts w:eastAsia="Calibri" w:cs="Arial"/>
                <w:color w:val="000000" w:themeColor="text1"/>
                <w:sz w:val="22"/>
                <w:szCs w:val="22"/>
                <w:lang w:val="en-US"/>
              </w:rPr>
              <w:t xml:space="preserve">: Alignment with an existing higher education award. </w:t>
            </w:r>
            <w:r w:rsidRPr="00DE35EA">
              <w:rPr>
                <w:rFonts w:eastAsia="Calibri" w:cs="Arial"/>
                <w:i/>
                <w:iCs/>
                <w:sz w:val="22"/>
                <w:szCs w:val="22"/>
              </w:rPr>
              <w:t>(Maximum 250 words)</w:t>
            </w:r>
          </w:p>
        </w:tc>
      </w:tr>
      <w:tr w:rsidR="00C82055" w:rsidRPr="00AE006F" w14:paraId="65033F44"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0A8680AE" w14:textId="77777777" w:rsidR="00C82055" w:rsidRPr="00F71848" w:rsidRDefault="00C82055" w:rsidP="007E0629">
            <w:pPr>
              <w:spacing w:before="100" w:beforeAutospacing="1" w:after="100" w:afterAutospacing="1" w:line="240" w:lineRule="auto"/>
              <w:contextualSpacing/>
              <w:rPr>
                <w:rFonts w:cs="Arial"/>
                <w:b/>
                <w:bCs/>
                <w:sz w:val="22"/>
                <w:szCs w:val="22"/>
              </w:rPr>
            </w:pPr>
            <w:r w:rsidRPr="00F71848">
              <w:rPr>
                <w:rFonts w:eastAsia="Calibri" w:cs="Arial"/>
                <w:b/>
                <w:bCs/>
                <w:sz w:val="22"/>
                <w:szCs w:val="22"/>
                <w:lang w:val="en-US"/>
              </w:rPr>
              <w:t xml:space="preserve"> </w:t>
            </w:r>
          </w:p>
        </w:tc>
      </w:tr>
      <w:tr w:rsidR="00C82055" w:rsidRPr="00AE006F" w14:paraId="18AC09E3"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489F0C6A" w14:textId="77777777" w:rsidR="00C82055" w:rsidRPr="00F0011F" w:rsidRDefault="00C82055" w:rsidP="007E0629">
            <w:pPr>
              <w:spacing w:before="100" w:beforeAutospacing="1" w:after="100" w:afterAutospacing="1" w:line="240" w:lineRule="auto"/>
              <w:contextualSpacing/>
              <w:rPr>
                <w:rFonts w:cs="Arial"/>
                <w:sz w:val="22"/>
                <w:szCs w:val="22"/>
              </w:rPr>
            </w:pPr>
            <w:r w:rsidRPr="00F0011F">
              <w:rPr>
                <w:rFonts w:eastAsia="Calibri" w:cs="Arial"/>
                <w:b/>
                <w:bCs/>
                <w:color w:val="000000" w:themeColor="text1"/>
                <w:sz w:val="22"/>
                <w:szCs w:val="22"/>
                <w:lang w:val="en-US"/>
              </w:rPr>
              <w:t>Criterion 5:</w:t>
            </w:r>
            <w:r w:rsidRPr="00F0011F">
              <w:rPr>
                <w:rFonts w:eastAsia="Calibri" w:cs="Arial"/>
                <w:color w:val="000000" w:themeColor="text1"/>
                <w:sz w:val="22"/>
                <w:szCs w:val="22"/>
                <w:lang w:val="en-US"/>
              </w:rPr>
              <w:t xml:space="preserve"> Assessable for credit towards an AQF qualification. </w:t>
            </w:r>
          </w:p>
        </w:tc>
      </w:tr>
      <w:tr w:rsidR="00C82055" w:rsidRPr="00AE006F" w14:paraId="073E8ADC"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1B0418F7" w14:textId="77777777" w:rsidR="00C82055" w:rsidRPr="00F71848" w:rsidRDefault="00C82055" w:rsidP="007E0629">
            <w:pPr>
              <w:spacing w:before="100" w:beforeAutospacing="1" w:after="100" w:afterAutospacing="1" w:line="240" w:lineRule="auto"/>
              <w:contextualSpacing/>
              <w:rPr>
                <w:rFonts w:cs="Arial"/>
                <w:b/>
                <w:bCs/>
                <w:sz w:val="22"/>
                <w:szCs w:val="22"/>
              </w:rPr>
            </w:pPr>
            <w:r w:rsidRPr="00F71848">
              <w:rPr>
                <w:rFonts w:eastAsia="Calibri" w:cs="Arial"/>
                <w:b/>
                <w:bCs/>
                <w:sz w:val="22"/>
                <w:szCs w:val="22"/>
                <w:lang w:val="en-US"/>
              </w:rPr>
              <w:t xml:space="preserve"> </w:t>
            </w:r>
          </w:p>
        </w:tc>
      </w:tr>
      <w:tr w:rsidR="00C82055" w:rsidRPr="00AE006F" w14:paraId="3001DB21"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0561C635" w14:textId="77777777" w:rsidR="00C82055" w:rsidRPr="00F0011F" w:rsidRDefault="00C82055" w:rsidP="007E0629">
            <w:pPr>
              <w:pStyle w:val="NormalStyle4subbulletpoint"/>
              <w:spacing w:before="100" w:beforeAutospacing="1" w:after="100" w:afterAutospacing="1" w:line="240" w:lineRule="auto"/>
              <w:contextualSpacing/>
              <w:rPr>
                <w:rFonts w:ascii="Arial" w:eastAsia="Calibri" w:hAnsi="Arial" w:cs="Arial"/>
                <w:sz w:val="22"/>
                <w:szCs w:val="22"/>
                <w:lang w:val="en-US"/>
              </w:rPr>
            </w:pPr>
            <w:r w:rsidRPr="00F71848">
              <w:rPr>
                <w:rFonts w:ascii="Arial" w:eastAsia="Calibri" w:hAnsi="Arial" w:cs="Arial"/>
                <w:b/>
                <w:bCs/>
                <w:sz w:val="22"/>
                <w:szCs w:val="22"/>
                <w:lang w:val="en-US"/>
              </w:rPr>
              <w:t xml:space="preserve">Criterion 9: </w:t>
            </w:r>
            <w:r w:rsidRPr="00F0011F">
              <w:rPr>
                <w:rFonts w:ascii="Arial" w:eastAsia="Calibri" w:hAnsi="Arial" w:cs="Arial"/>
                <w:sz w:val="22"/>
                <w:szCs w:val="22"/>
                <w:lang w:val="en-US"/>
              </w:rPr>
              <w:t>Identified skills shortage and future growth. Identify the occupation/s (including ANZSCO code) the course is targeting, the current shortage status and expected future demand.</w:t>
            </w:r>
          </w:p>
          <w:p w14:paraId="12FDA025" w14:textId="77777777" w:rsidR="00C82055" w:rsidRPr="00F0011F" w:rsidRDefault="00C82055" w:rsidP="007E0629">
            <w:pPr>
              <w:pStyle w:val="NormalStyle4subbulletpoint"/>
              <w:spacing w:before="100" w:beforeAutospacing="1" w:after="100" w:afterAutospacing="1" w:line="240" w:lineRule="auto"/>
              <w:contextualSpacing/>
              <w:rPr>
                <w:rFonts w:ascii="Arial" w:eastAsia="Symbol" w:hAnsi="Arial" w:cs="Arial"/>
                <w:sz w:val="22"/>
                <w:szCs w:val="22"/>
                <w:lang w:val="en-US"/>
              </w:rPr>
            </w:pPr>
          </w:p>
          <w:p w14:paraId="26F56A75" w14:textId="77777777"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rPr>
            </w:pPr>
            <w:r w:rsidRPr="00F0011F">
              <w:rPr>
                <w:rFonts w:ascii="Arial" w:eastAsia="Calibri" w:hAnsi="Arial" w:cs="Arial"/>
                <w:color w:val="000000" w:themeColor="text1"/>
                <w:sz w:val="22"/>
                <w:szCs w:val="22"/>
                <w:lang w:val="en-US"/>
              </w:rPr>
              <w:t xml:space="preserve">Applicants should use the </w:t>
            </w:r>
            <w:hyperlink r:id="rId65">
              <w:r w:rsidRPr="00F0011F">
                <w:rPr>
                  <w:rStyle w:val="Hyperlink"/>
                  <w:rFonts w:ascii="Arial" w:eastAsia="Calibri" w:hAnsi="Arial" w:cs="Arial"/>
                  <w:color w:val="0000FF"/>
                  <w:sz w:val="22"/>
                  <w:szCs w:val="22"/>
                  <w:lang w:val="en-US"/>
                </w:rPr>
                <w:t>2023 Skills Priority List</w:t>
              </w:r>
            </w:hyperlink>
            <w:r w:rsidRPr="00F0011F">
              <w:rPr>
                <w:rFonts w:ascii="Arial" w:eastAsia="Calibri" w:hAnsi="Arial" w:cs="Arial"/>
                <w:color w:val="000000" w:themeColor="text1"/>
                <w:sz w:val="22"/>
                <w:szCs w:val="22"/>
                <w:lang w:val="en-US"/>
              </w:rPr>
              <w:t xml:space="preserve"> to inform responses to this criterion. </w:t>
            </w:r>
            <w:r w:rsidRPr="00DE35EA">
              <w:rPr>
                <w:rFonts w:ascii="Arial" w:eastAsia="Calibri" w:hAnsi="Arial" w:cs="Arial"/>
                <w:i/>
                <w:color w:val="auto"/>
                <w:sz w:val="22"/>
                <w:szCs w:val="22"/>
              </w:rPr>
              <w:t>(Maximum 250 words)</w:t>
            </w:r>
          </w:p>
        </w:tc>
      </w:tr>
      <w:tr w:rsidR="00C82055" w:rsidRPr="00AE006F" w14:paraId="06B8ED6B" w14:textId="77777777" w:rsidTr="007E0629">
        <w:trPr>
          <w:trHeight w:val="354"/>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5240458C" w14:textId="77777777" w:rsidR="00C82055" w:rsidRPr="00F71848" w:rsidRDefault="00C82055" w:rsidP="007E0629">
            <w:pPr>
              <w:spacing w:before="100" w:beforeAutospacing="1" w:after="100" w:afterAutospacing="1" w:line="240" w:lineRule="auto"/>
              <w:contextualSpacing/>
              <w:rPr>
                <w:rFonts w:cs="Arial"/>
                <w:b/>
                <w:bCs/>
                <w:sz w:val="22"/>
                <w:szCs w:val="22"/>
              </w:rPr>
            </w:pPr>
            <w:r w:rsidRPr="00F71848">
              <w:rPr>
                <w:rFonts w:eastAsia="Calibri" w:cs="Arial"/>
                <w:b/>
                <w:bCs/>
                <w:sz w:val="22"/>
                <w:szCs w:val="22"/>
              </w:rPr>
              <w:t xml:space="preserve"> </w:t>
            </w:r>
          </w:p>
        </w:tc>
      </w:tr>
      <w:tr w:rsidR="00C82055" w:rsidRPr="00AE006F" w14:paraId="044981D8" w14:textId="77777777" w:rsidTr="007E0629">
        <w:trPr>
          <w:trHeight w:val="288"/>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7F78E860" w14:textId="77777777" w:rsidR="00C82055" w:rsidRPr="00F0011F" w:rsidRDefault="00C82055" w:rsidP="007E0629">
            <w:pPr>
              <w:pStyle w:val="NormalStyle4subbulletpoint"/>
              <w:spacing w:before="100" w:beforeAutospacing="1" w:after="100" w:afterAutospacing="1" w:line="240" w:lineRule="auto"/>
              <w:contextualSpacing/>
              <w:rPr>
                <w:rFonts w:ascii="Arial" w:eastAsia="Calibri" w:hAnsi="Arial" w:cs="Arial"/>
                <w:sz w:val="22"/>
                <w:szCs w:val="22"/>
                <w:lang w:val="en-US"/>
              </w:rPr>
            </w:pPr>
            <w:r w:rsidRPr="00F71848">
              <w:rPr>
                <w:rFonts w:ascii="Arial" w:eastAsia="Calibri" w:hAnsi="Arial" w:cs="Arial"/>
                <w:b/>
                <w:bCs/>
                <w:sz w:val="22"/>
                <w:szCs w:val="22"/>
                <w:lang w:val="en-US"/>
              </w:rPr>
              <w:t xml:space="preserve">Criterion 10: </w:t>
            </w:r>
            <w:r w:rsidRPr="00F0011F">
              <w:rPr>
                <w:rFonts w:ascii="Arial" w:eastAsia="Calibri" w:hAnsi="Arial" w:cs="Arial"/>
                <w:sz w:val="22"/>
                <w:szCs w:val="22"/>
                <w:lang w:val="en-US"/>
              </w:rPr>
              <w:t xml:space="preserve">Identified nationally recognized skills. Identify the skills for which learners expect to acquire from completing the course. </w:t>
            </w:r>
          </w:p>
          <w:p w14:paraId="5C77A827" w14:textId="77777777" w:rsidR="00C82055" w:rsidRPr="00F0011F" w:rsidRDefault="00C82055" w:rsidP="007E0629">
            <w:pPr>
              <w:pStyle w:val="NormalStyle4subbulletpoint"/>
              <w:spacing w:before="100" w:beforeAutospacing="1" w:after="100" w:afterAutospacing="1" w:line="240" w:lineRule="auto"/>
              <w:contextualSpacing/>
              <w:rPr>
                <w:rFonts w:ascii="Arial" w:eastAsia="Calibri" w:hAnsi="Arial" w:cs="Arial"/>
                <w:sz w:val="22"/>
                <w:szCs w:val="22"/>
                <w:lang w:val="en-US"/>
              </w:rPr>
            </w:pPr>
          </w:p>
          <w:p w14:paraId="757AD4FA" w14:textId="04E35500"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rPr>
            </w:pPr>
            <w:r w:rsidRPr="00F0011F">
              <w:rPr>
                <w:rFonts w:ascii="Arial" w:eastAsia="Calibri" w:hAnsi="Arial" w:cs="Arial"/>
                <w:sz w:val="22"/>
                <w:szCs w:val="22"/>
                <w:lang w:val="en-US"/>
              </w:rPr>
              <w:t xml:space="preserve">Applicants should use the </w:t>
            </w:r>
            <w:hyperlink r:id="rId66" w:anchor="clusters">
              <w:r w:rsidRPr="00F0011F">
                <w:rPr>
                  <w:rStyle w:val="Hyperlink"/>
                  <w:rFonts w:ascii="Arial" w:eastAsia="Calibri" w:hAnsi="Arial" w:cs="Arial"/>
                  <w:color w:val="0000FF"/>
                  <w:sz w:val="22"/>
                  <w:szCs w:val="22"/>
                  <w:lang w:val="en-US"/>
                </w:rPr>
                <w:t>Australian Skills Classification</w:t>
              </w:r>
            </w:hyperlink>
            <w:r w:rsidRPr="00F0011F">
              <w:rPr>
                <w:rFonts w:ascii="Arial" w:eastAsia="Calibri" w:hAnsi="Arial" w:cs="Arial"/>
                <w:sz w:val="22"/>
                <w:szCs w:val="22"/>
                <w:lang w:val="en-US"/>
              </w:rPr>
              <w:t xml:space="preserve"> to identify the relevant Cluster Family, Skills Cluster and Specialist tasks (where applicable</w:t>
            </w:r>
            <w:r w:rsidRPr="00DE35EA">
              <w:rPr>
                <w:rFonts w:ascii="Arial" w:eastAsia="Calibri" w:hAnsi="Arial" w:cs="Arial"/>
                <w:color w:val="auto"/>
                <w:sz w:val="22"/>
                <w:szCs w:val="22"/>
                <w:lang w:val="en-US"/>
              </w:rPr>
              <w:t>).</w:t>
            </w:r>
            <w:r w:rsidR="00DE35EA">
              <w:rPr>
                <w:rFonts w:ascii="Arial" w:eastAsia="Calibri" w:hAnsi="Arial" w:cs="Arial"/>
                <w:color w:val="auto"/>
                <w:sz w:val="22"/>
                <w:szCs w:val="22"/>
                <w:lang w:val="en-US"/>
              </w:rPr>
              <w:t xml:space="preserve"> </w:t>
            </w:r>
            <w:r w:rsidRPr="00DE35EA">
              <w:rPr>
                <w:rFonts w:ascii="Arial" w:eastAsia="Calibri" w:hAnsi="Arial" w:cs="Arial"/>
                <w:i/>
                <w:color w:val="auto"/>
                <w:sz w:val="22"/>
                <w:szCs w:val="22"/>
              </w:rPr>
              <w:t>(Maximum 250 words)</w:t>
            </w:r>
          </w:p>
        </w:tc>
      </w:tr>
      <w:tr w:rsidR="00C82055" w:rsidRPr="00AE006F" w14:paraId="0DE0F661" w14:textId="77777777" w:rsidTr="007E0629">
        <w:trPr>
          <w:trHeight w:val="552"/>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1306FB3C" w14:textId="77777777" w:rsidR="00C82055" w:rsidRPr="00AE006F" w:rsidRDefault="00C82055" w:rsidP="007E0629">
            <w:pPr>
              <w:spacing w:before="100" w:beforeAutospacing="1" w:after="100" w:afterAutospacing="1" w:line="240" w:lineRule="auto"/>
              <w:contextualSpacing/>
              <w:rPr>
                <w:rFonts w:cs="Arial"/>
                <w:sz w:val="22"/>
                <w:szCs w:val="22"/>
              </w:rPr>
            </w:pPr>
          </w:p>
        </w:tc>
      </w:tr>
      <w:tr w:rsidR="00C82055" w:rsidRPr="00AE006F" w14:paraId="06565796" w14:textId="77777777" w:rsidTr="007E0629">
        <w:trPr>
          <w:trHeight w:val="404"/>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0A58A8F4" w14:textId="77777777" w:rsidR="00C82055" w:rsidRPr="00AE006F" w:rsidRDefault="00C82055" w:rsidP="007E0629">
            <w:pPr>
              <w:pStyle w:val="NormalStyle4subbulletpoint"/>
              <w:spacing w:before="100" w:beforeAutospacing="1" w:after="100" w:afterAutospacing="1" w:line="240" w:lineRule="auto"/>
              <w:contextualSpacing/>
              <w:rPr>
                <w:rFonts w:ascii="Arial" w:eastAsia="Calibri" w:hAnsi="Arial" w:cs="Arial"/>
                <w:b/>
                <w:bCs/>
                <w:sz w:val="22"/>
                <w:szCs w:val="22"/>
              </w:rPr>
            </w:pPr>
            <w:r w:rsidRPr="00AE006F">
              <w:rPr>
                <w:rFonts w:ascii="Arial" w:eastAsia="Calibri" w:hAnsi="Arial" w:cs="Arial"/>
                <w:b/>
                <w:bCs/>
                <w:sz w:val="22"/>
                <w:szCs w:val="22"/>
              </w:rPr>
              <w:t xml:space="preserve">Criterion 12: </w:t>
            </w:r>
            <w:r w:rsidRPr="00F0011F">
              <w:rPr>
                <w:rFonts w:ascii="Arial" w:eastAsia="Calibri" w:hAnsi="Arial" w:cs="Arial"/>
                <w:sz w:val="22"/>
                <w:szCs w:val="22"/>
              </w:rPr>
              <w:t>Quality Assurance</w:t>
            </w:r>
            <w:r w:rsidRPr="00F0011F">
              <w:rPr>
                <w:rFonts w:ascii="Arial" w:eastAsia="Calibri" w:hAnsi="Arial" w:cs="Arial"/>
                <w:i/>
                <w:iCs/>
                <w:sz w:val="22"/>
                <w:szCs w:val="22"/>
              </w:rPr>
              <w:t>.</w:t>
            </w:r>
            <w:r w:rsidRPr="00F0011F">
              <w:rPr>
                <w:rFonts w:ascii="Arial" w:eastAsia="Calibri" w:hAnsi="Arial" w:cs="Arial"/>
                <w:i/>
                <w:iCs/>
                <w:color w:val="FF0000"/>
                <w:sz w:val="22"/>
                <w:szCs w:val="22"/>
              </w:rPr>
              <w:t xml:space="preserve"> </w:t>
            </w:r>
            <w:r w:rsidRPr="00DE35EA">
              <w:rPr>
                <w:rFonts w:ascii="Arial" w:eastAsia="Calibri" w:hAnsi="Arial" w:cs="Arial"/>
                <w:i/>
                <w:iCs/>
                <w:color w:val="auto"/>
                <w:sz w:val="22"/>
                <w:szCs w:val="22"/>
              </w:rPr>
              <w:t>(Maximum 250 words)</w:t>
            </w:r>
          </w:p>
        </w:tc>
      </w:tr>
      <w:tr w:rsidR="00C82055" w:rsidRPr="00AE006F" w14:paraId="4E3FBFB3" w14:textId="77777777" w:rsidTr="007E0629">
        <w:trPr>
          <w:trHeight w:val="589"/>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396AB8C9" w14:textId="77777777" w:rsidR="00C82055" w:rsidRPr="00AE006F" w:rsidRDefault="00C82055" w:rsidP="007E0629">
            <w:pPr>
              <w:pStyle w:val="Heading4"/>
              <w:numPr>
                <w:ilvl w:val="2"/>
                <w:numId w:val="0"/>
              </w:numPr>
              <w:spacing w:before="100" w:beforeAutospacing="1" w:after="100" w:afterAutospacing="1" w:line="240" w:lineRule="auto"/>
              <w:contextualSpacing/>
              <w:rPr>
                <w:rFonts w:eastAsia="Calibri" w:cs="Arial"/>
                <w:szCs w:val="22"/>
                <w:lang w:val="en-US"/>
              </w:rPr>
            </w:pPr>
          </w:p>
        </w:tc>
      </w:tr>
      <w:tr w:rsidR="00C82055" w:rsidRPr="00AE006F" w14:paraId="5E493CA5" w14:textId="77777777" w:rsidTr="007E0629">
        <w:trPr>
          <w:trHeight w:val="463"/>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7EAA1735" w14:textId="2040893D"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lang w:val="en-US"/>
              </w:rPr>
            </w:pPr>
            <w:r w:rsidRPr="00F71848">
              <w:rPr>
                <w:rFonts w:ascii="Arial" w:eastAsia="Calibri" w:hAnsi="Arial" w:cs="Arial"/>
                <w:b/>
                <w:bCs/>
                <w:sz w:val="22"/>
                <w:szCs w:val="22"/>
                <w:lang w:val="en-US"/>
              </w:rPr>
              <w:t xml:space="preserve">Criterion 13: </w:t>
            </w:r>
            <w:r w:rsidRPr="00F0011F">
              <w:rPr>
                <w:rFonts w:ascii="Arial" w:eastAsia="Calibri" w:hAnsi="Arial" w:cs="Arial"/>
                <w:sz w:val="22"/>
                <w:szCs w:val="22"/>
                <w:lang w:val="en-US"/>
              </w:rPr>
              <w:t>Value to learners</w:t>
            </w:r>
            <w:r w:rsidR="00DE35EA">
              <w:rPr>
                <w:rFonts w:ascii="Arial" w:eastAsia="Calibri" w:hAnsi="Arial" w:cs="Arial"/>
                <w:sz w:val="22"/>
                <w:szCs w:val="22"/>
                <w:lang w:val="en-US"/>
              </w:rPr>
              <w:t>.</w:t>
            </w:r>
            <w:r w:rsidRPr="00F0011F">
              <w:rPr>
                <w:rFonts w:ascii="Arial" w:eastAsia="Calibri" w:hAnsi="Arial" w:cs="Arial"/>
                <w:sz w:val="22"/>
                <w:szCs w:val="22"/>
                <w:lang w:val="en-US"/>
              </w:rPr>
              <w:t xml:space="preserve"> </w:t>
            </w:r>
            <w:r w:rsidRPr="00DE35EA">
              <w:rPr>
                <w:rFonts w:ascii="Arial" w:eastAsia="Calibri" w:hAnsi="Arial" w:cs="Arial"/>
                <w:i/>
                <w:color w:val="auto"/>
                <w:sz w:val="22"/>
                <w:szCs w:val="22"/>
                <w:lang w:val="en-US"/>
              </w:rPr>
              <w:t>(Maximum 250 words)</w:t>
            </w:r>
          </w:p>
        </w:tc>
      </w:tr>
      <w:tr w:rsidR="00C82055" w:rsidRPr="00AE006F" w14:paraId="6B15AECE" w14:textId="77777777" w:rsidTr="007E0629">
        <w:trPr>
          <w:trHeight w:val="542"/>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3AA87177" w14:textId="77777777" w:rsidR="00C82055" w:rsidRPr="00AE006F" w:rsidRDefault="00C82055" w:rsidP="007E0629">
            <w:pPr>
              <w:pStyle w:val="Heading4"/>
              <w:numPr>
                <w:ilvl w:val="2"/>
                <w:numId w:val="0"/>
              </w:numPr>
              <w:spacing w:before="100" w:beforeAutospacing="1" w:after="100" w:afterAutospacing="1" w:line="240" w:lineRule="auto"/>
              <w:contextualSpacing/>
              <w:rPr>
                <w:rFonts w:eastAsia="Calibri" w:cs="Arial"/>
                <w:szCs w:val="22"/>
                <w:lang w:val="en-US"/>
              </w:rPr>
            </w:pPr>
          </w:p>
        </w:tc>
      </w:tr>
      <w:tr w:rsidR="00C82055" w:rsidRPr="00AE006F" w14:paraId="627D4A6F" w14:textId="77777777" w:rsidTr="007E0629">
        <w:trPr>
          <w:trHeight w:val="431"/>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39E0071A" w14:textId="66DDB164"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lang w:val="en-US"/>
              </w:rPr>
            </w:pPr>
            <w:r w:rsidRPr="00F71848">
              <w:rPr>
                <w:rFonts w:ascii="Arial" w:eastAsia="Calibri" w:hAnsi="Arial" w:cs="Arial"/>
                <w:b/>
                <w:bCs/>
                <w:sz w:val="22"/>
                <w:szCs w:val="22"/>
                <w:lang w:val="en-US"/>
              </w:rPr>
              <w:t xml:space="preserve">Criterion 14: </w:t>
            </w:r>
            <w:r w:rsidRPr="00F0011F">
              <w:rPr>
                <w:rFonts w:ascii="Arial" w:eastAsia="Calibri" w:hAnsi="Arial" w:cs="Arial"/>
                <w:sz w:val="22"/>
                <w:szCs w:val="22"/>
                <w:lang w:val="en-US"/>
              </w:rPr>
              <w:t>Value to industry and employers</w:t>
            </w:r>
            <w:r w:rsidR="00DE35EA">
              <w:rPr>
                <w:rFonts w:ascii="Arial" w:eastAsia="Calibri" w:hAnsi="Arial" w:cs="Arial"/>
                <w:sz w:val="22"/>
                <w:szCs w:val="22"/>
                <w:lang w:val="en-US"/>
              </w:rPr>
              <w:t>.</w:t>
            </w:r>
            <w:r w:rsidRPr="00F0011F">
              <w:rPr>
                <w:rFonts w:ascii="Arial" w:eastAsia="Calibri" w:hAnsi="Arial" w:cs="Arial"/>
                <w:sz w:val="22"/>
                <w:szCs w:val="22"/>
                <w:lang w:val="en-US"/>
              </w:rPr>
              <w:t xml:space="preserve"> </w:t>
            </w:r>
            <w:r w:rsidRPr="00DE35EA">
              <w:rPr>
                <w:rFonts w:ascii="Arial" w:eastAsia="Calibri" w:hAnsi="Arial" w:cs="Arial"/>
                <w:i/>
                <w:color w:val="auto"/>
                <w:sz w:val="22"/>
                <w:szCs w:val="22"/>
                <w:lang w:val="en-US"/>
              </w:rPr>
              <w:t>(Maximum 250 words)</w:t>
            </w:r>
          </w:p>
        </w:tc>
      </w:tr>
      <w:tr w:rsidR="00C82055" w:rsidRPr="00AE006F" w14:paraId="600F98F8" w14:textId="77777777" w:rsidTr="007E0629">
        <w:trPr>
          <w:trHeight w:val="479"/>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7B9D63EE" w14:textId="77777777" w:rsidR="00C82055" w:rsidRPr="00AE006F" w:rsidRDefault="00C82055" w:rsidP="007E0629">
            <w:pPr>
              <w:pStyle w:val="Heading4"/>
              <w:numPr>
                <w:ilvl w:val="2"/>
                <w:numId w:val="0"/>
              </w:numPr>
              <w:spacing w:before="100" w:beforeAutospacing="1" w:after="100" w:afterAutospacing="1" w:line="240" w:lineRule="auto"/>
              <w:contextualSpacing/>
              <w:rPr>
                <w:rFonts w:eastAsia="Calibri" w:cs="Arial"/>
                <w:szCs w:val="22"/>
                <w:lang w:val="en-US"/>
              </w:rPr>
            </w:pPr>
          </w:p>
        </w:tc>
      </w:tr>
      <w:tr w:rsidR="00C82055" w:rsidRPr="00AE006F" w14:paraId="4465E1E7" w14:textId="77777777" w:rsidTr="007E0629">
        <w:trPr>
          <w:trHeight w:val="593"/>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516C5781" w14:textId="61EB2710"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lang w:val="en-US"/>
              </w:rPr>
            </w:pPr>
            <w:r w:rsidRPr="00F71848">
              <w:rPr>
                <w:rFonts w:ascii="Arial" w:eastAsia="Calibri" w:hAnsi="Arial" w:cs="Arial"/>
                <w:b/>
                <w:bCs/>
                <w:sz w:val="22"/>
                <w:szCs w:val="22"/>
                <w:lang w:val="en-US"/>
              </w:rPr>
              <w:t>Criterion 15</w:t>
            </w:r>
            <w:r w:rsidRPr="00F0011F">
              <w:rPr>
                <w:rFonts w:ascii="Arial" w:eastAsia="Calibri" w:hAnsi="Arial" w:cs="Arial"/>
                <w:sz w:val="22"/>
                <w:szCs w:val="22"/>
                <w:lang w:val="en-US"/>
              </w:rPr>
              <w:t xml:space="preserve"> Capacity to evaluate</w:t>
            </w:r>
            <w:r w:rsidR="00DE35EA">
              <w:rPr>
                <w:rFonts w:ascii="Arial" w:eastAsia="Calibri" w:hAnsi="Arial" w:cs="Arial"/>
                <w:sz w:val="22"/>
                <w:szCs w:val="22"/>
                <w:lang w:val="en-US"/>
              </w:rPr>
              <w:t>.</w:t>
            </w:r>
            <w:r w:rsidRPr="00F0011F">
              <w:rPr>
                <w:rFonts w:ascii="Arial" w:eastAsia="Calibri" w:hAnsi="Arial" w:cs="Arial"/>
                <w:sz w:val="22"/>
                <w:szCs w:val="22"/>
                <w:lang w:val="en-US"/>
              </w:rPr>
              <w:t xml:space="preserve"> </w:t>
            </w:r>
            <w:r w:rsidRPr="00DE35EA">
              <w:rPr>
                <w:rFonts w:ascii="Arial" w:eastAsia="Calibri" w:hAnsi="Arial" w:cs="Arial"/>
                <w:i/>
                <w:color w:val="auto"/>
                <w:sz w:val="22"/>
                <w:szCs w:val="22"/>
                <w:lang w:val="en-US"/>
              </w:rPr>
              <w:t>(Maximum 250 words)</w:t>
            </w:r>
          </w:p>
        </w:tc>
      </w:tr>
      <w:tr w:rsidR="00C82055" w:rsidRPr="00AE006F" w14:paraId="53CD69E3" w14:textId="77777777" w:rsidTr="007E0629">
        <w:trPr>
          <w:trHeight w:val="573"/>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1398464B" w14:textId="77777777" w:rsidR="00C82055" w:rsidRPr="00AE006F" w:rsidRDefault="00C82055" w:rsidP="007E0629">
            <w:pPr>
              <w:pStyle w:val="Heading4"/>
              <w:numPr>
                <w:ilvl w:val="2"/>
                <w:numId w:val="0"/>
              </w:numPr>
              <w:spacing w:before="100" w:beforeAutospacing="1" w:after="100" w:afterAutospacing="1" w:line="240" w:lineRule="auto"/>
              <w:contextualSpacing/>
              <w:rPr>
                <w:rFonts w:eastAsia="Calibri" w:cs="Arial"/>
                <w:szCs w:val="22"/>
                <w:lang w:val="en-US"/>
              </w:rPr>
            </w:pPr>
          </w:p>
        </w:tc>
      </w:tr>
      <w:tr w:rsidR="00C82055" w:rsidRPr="00AE006F" w14:paraId="390522D6" w14:textId="77777777" w:rsidTr="007E0629">
        <w:trPr>
          <w:trHeight w:val="596"/>
        </w:trPr>
        <w:tc>
          <w:tcPr>
            <w:tcW w:w="8909" w:type="dxa"/>
            <w:tcBorders>
              <w:top w:val="single" w:sz="8" w:space="0" w:color="auto"/>
              <w:left w:val="single" w:sz="8" w:space="0" w:color="auto"/>
              <w:bottom w:val="single" w:sz="8" w:space="0" w:color="auto"/>
              <w:right w:val="single" w:sz="8" w:space="0" w:color="auto"/>
            </w:tcBorders>
            <w:shd w:val="clear" w:color="auto" w:fill="D9E2F3"/>
            <w:tcMar>
              <w:left w:w="108" w:type="dxa"/>
              <w:right w:w="108" w:type="dxa"/>
            </w:tcMar>
          </w:tcPr>
          <w:p w14:paraId="0A63FD9D" w14:textId="15467392" w:rsidR="00C82055" w:rsidRPr="00F71848" w:rsidRDefault="00C82055" w:rsidP="007E0629">
            <w:pPr>
              <w:pStyle w:val="NormalStyle4subbulletpoint"/>
              <w:spacing w:before="100" w:beforeAutospacing="1" w:after="100" w:afterAutospacing="1" w:line="240" w:lineRule="auto"/>
              <w:contextualSpacing/>
              <w:rPr>
                <w:rFonts w:ascii="Arial" w:eastAsia="Calibri" w:hAnsi="Arial" w:cs="Arial"/>
                <w:b/>
                <w:bCs/>
                <w:i/>
                <w:color w:val="FF0000"/>
                <w:sz w:val="22"/>
                <w:szCs w:val="22"/>
                <w:lang w:val="en-US"/>
              </w:rPr>
            </w:pPr>
            <w:r w:rsidRPr="00F71848">
              <w:rPr>
                <w:rFonts w:ascii="Arial" w:eastAsia="Calibri" w:hAnsi="Arial" w:cs="Arial"/>
                <w:b/>
                <w:bCs/>
                <w:sz w:val="22"/>
                <w:szCs w:val="22"/>
                <w:lang w:val="en-US"/>
              </w:rPr>
              <w:t>Criterion 16:</w:t>
            </w:r>
            <w:r w:rsidRPr="00F0011F">
              <w:rPr>
                <w:rFonts w:ascii="Arial" w:eastAsia="Calibri" w:hAnsi="Arial" w:cs="Arial"/>
                <w:sz w:val="22"/>
                <w:szCs w:val="22"/>
                <w:lang w:val="en-US"/>
              </w:rPr>
              <w:t xml:space="preserve"> Expenditure</w:t>
            </w:r>
            <w:r w:rsidR="00DE35EA">
              <w:rPr>
                <w:rFonts w:ascii="Arial" w:eastAsia="Calibri" w:hAnsi="Arial" w:cs="Arial"/>
                <w:sz w:val="22"/>
                <w:szCs w:val="22"/>
                <w:lang w:val="en-US"/>
              </w:rPr>
              <w:t>.</w:t>
            </w:r>
            <w:r w:rsidRPr="00F0011F">
              <w:rPr>
                <w:rFonts w:ascii="Arial" w:eastAsia="Calibri" w:hAnsi="Arial" w:cs="Arial"/>
                <w:sz w:val="22"/>
                <w:szCs w:val="22"/>
                <w:lang w:val="en-US"/>
              </w:rPr>
              <w:t xml:space="preserve"> </w:t>
            </w:r>
            <w:r w:rsidRPr="00DE35EA">
              <w:rPr>
                <w:rFonts w:ascii="Arial" w:eastAsia="Calibri" w:hAnsi="Arial" w:cs="Arial"/>
                <w:i/>
                <w:color w:val="auto"/>
                <w:sz w:val="22"/>
                <w:szCs w:val="22"/>
                <w:lang w:val="en-US"/>
              </w:rPr>
              <w:t>(Maximum 250 words)</w:t>
            </w:r>
          </w:p>
        </w:tc>
      </w:tr>
      <w:tr w:rsidR="00C82055" w:rsidRPr="00AE006F" w14:paraId="13586CB7" w14:textId="77777777" w:rsidTr="007E0629">
        <w:trPr>
          <w:trHeight w:val="501"/>
        </w:trPr>
        <w:tc>
          <w:tcPr>
            <w:tcW w:w="8909" w:type="dxa"/>
            <w:tcBorders>
              <w:top w:val="single" w:sz="8" w:space="0" w:color="auto"/>
              <w:left w:val="single" w:sz="8" w:space="0" w:color="auto"/>
              <w:bottom w:val="single" w:sz="8" w:space="0" w:color="auto"/>
              <w:right w:val="single" w:sz="8" w:space="0" w:color="auto"/>
            </w:tcBorders>
            <w:tcMar>
              <w:left w:w="108" w:type="dxa"/>
              <w:right w:w="108" w:type="dxa"/>
            </w:tcMar>
          </w:tcPr>
          <w:p w14:paraId="15164B6E" w14:textId="77777777" w:rsidR="00C82055" w:rsidRPr="00AE006F" w:rsidRDefault="00C82055" w:rsidP="007E0629">
            <w:pPr>
              <w:spacing w:before="100" w:beforeAutospacing="1" w:after="100" w:afterAutospacing="1" w:line="240" w:lineRule="auto"/>
              <w:contextualSpacing/>
              <w:rPr>
                <w:rFonts w:cs="Arial"/>
                <w:sz w:val="22"/>
                <w:szCs w:val="22"/>
              </w:rPr>
            </w:pPr>
            <w:r w:rsidRPr="00AE006F">
              <w:rPr>
                <w:rFonts w:eastAsia="Calibri" w:cs="Arial"/>
                <w:sz w:val="22"/>
                <w:szCs w:val="22"/>
              </w:rPr>
              <w:t xml:space="preserve"> </w:t>
            </w:r>
          </w:p>
        </w:tc>
      </w:tr>
    </w:tbl>
    <w:p w14:paraId="424F7356" w14:textId="77777777" w:rsidR="00C82055" w:rsidRDefault="00C82055" w:rsidP="00C82055">
      <w:pPr>
        <w:spacing w:before="0" w:after="0" w:line="240" w:lineRule="auto"/>
      </w:pPr>
    </w:p>
    <w:p w14:paraId="7D086F53" w14:textId="77777777" w:rsidR="00C82055" w:rsidRDefault="00C82055" w:rsidP="00C82055">
      <w:pPr>
        <w:spacing w:before="0" w:after="0" w:line="240" w:lineRule="auto"/>
        <w:sectPr w:rsidR="00C82055" w:rsidSect="0002331D">
          <w:pgSz w:w="11907" w:h="16840" w:code="9"/>
          <w:pgMar w:top="1418" w:right="1418" w:bottom="1276" w:left="1701" w:header="709" w:footer="709" w:gutter="0"/>
          <w:cols w:space="720"/>
          <w:docGrid w:linePitch="360"/>
        </w:sectPr>
      </w:pPr>
    </w:p>
    <w:p w14:paraId="47A3AF20" w14:textId="77777777" w:rsidR="00C82055" w:rsidRDefault="00C82055" w:rsidP="00C82055">
      <w:pPr>
        <w:pStyle w:val="Heading2Appendix"/>
      </w:pPr>
      <w:bookmarkStart w:id="116" w:name="_Toc153784917"/>
      <w:bookmarkStart w:id="117" w:name="_Toc153809209"/>
      <w:r>
        <w:lastRenderedPageBreak/>
        <w:t>Appendix C. Conditions of Grant proforma</w:t>
      </w:r>
      <w:bookmarkEnd w:id="116"/>
      <w:bookmarkEnd w:id="117"/>
      <w:r>
        <w:t xml:space="preserve"> </w:t>
      </w:r>
    </w:p>
    <w:p w14:paraId="6D822EB9" w14:textId="77777777" w:rsidR="00C82055" w:rsidRDefault="00C82055" w:rsidP="00C82055">
      <w:pPr>
        <w:spacing w:line="360" w:lineRule="auto"/>
        <w:jc w:val="center"/>
        <w:rPr>
          <w:rFonts w:ascii="Calibri" w:hAnsi="Calibri" w:cs="Arial"/>
          <w:b/>
          <w:sz w:val="40"/>
          <w:szCs w:val="40"/>
        </w:rPr>
      </w:pPr>
    </w:p>
    <w:p w14:paraId="36474FB7" w14:textId="77777777" w:rsidR="00C82055" w:rsidRDefault="00C82055" w:rsidP="00C82055">
      <w:pPr>
        <w:spacing w:line="360" w:lineRule="auto"/>
        <w:jc w:val="center"/>
        <w:rPr>
          <w:rFonts w:ascii="Calibri" w:hAnsi="Calibri" w:cs="Arial"/>
          <w:b/>
          <w:sz w:val="40"/>
          <w:szCs w:val="40"/>
        </w:rPr>
      </w:pPr>
      <w:r>
        <w:rPr>
          <w:noProof/>
          <w:color w:val="0000FF"/>
          <w:sz w:val="21"/>
          <w:szCs w:val="21"/>
          <w:lang w:eastAsia="en-AU"/>
        </w:rPr>
        <w:drawing>
          <wp:inline distT="0" distB="0" distL="0" distR="0" wp14:anchorId="3656F4B8" wp14:editId="40F70D63">
            <wp:extent cx="1400175" cy="1276350"/>
            <wp:effectExtent l="0" t="0" r="9525" b="0"/>
            <wp:docPr id="1" name="Picture 1" descr="Australian Coat of Arms.png">
              <a:hlinkClick xmlns:a="http://schemas.openxmlformats.org/drawingml/2006/main" r:id="rId6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ustralian Coat of Arms.png">
                      <a:hlinkClick r:id="rId67"/>
                    </pic:cNvPr>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400175" cy="1276350"/>
                    </a:xfrm>
                    <a:prstGeom prst="rect">
                      <a:avLst/>
                    </a:prstGeom>
                    <a:noFill/>
                    <a:ln>
                      <a:noFill/>
                    </a:ln>
                  </pic:spPr>
                </pic:pic>
              </a:graphicData>
            </a:graphic>
          </wp:inline>
        </w:drawing>
      </w:r>
    </w:p>
    <w:p w14:paraId="68C9F785" w14:textId="77777777" w:rsidR="00C82055" w:rsidRPr="009C3886" w:rsidRDefault="00C82055" w:rsidP="00C82055">
      <w:pPr>
        <w:spacing w:line="360" w:lineRule="auto"/>
        <w:jc w:val="center"/>
        <w:rPr>
          <w:rFonts w:ascii="Calibri" w:hAnsi="Calibri" w:cs="Arial"/>
          <w:b/>
          <w:sz w:val="32"/>
          <w:szCs w:val="32"/>
        </w:rPr>
      </w:pPr>
      <w:r w:rsidRPr="009C3886">
        <w:rPr>
          <w:rFonts w:ascii="Calibri" w:hAnsi="Calibri" w:cs="Arial"/>
          <w:b/>
          <w:sz w:val="32"/>
          <w:szCs w:val="32"/>
        </w:rPr>
        <w:t>Australian Government</w:t>
      </w:r>
    </w:p>
    <w:p w14:paraId="27299391" w14:textId="77777777" w:rsidR="00C82055" w:rsidRDefault="00C82055" w:rsidP="00C82055">
      <w:pPr>
        <w:spacing w:line="360" w:lineRule="auto"/>
        <w:jc w:val="center"/>
        <w:rPr>
          <w:rFonts w:ascii="Calibri" w:hAnsi="Calibri" w:cs="Arial"/>
          <w:b/>
          <w:sz w:val="40"/>
          <w:szCs w:val="40"/>
        </w:rPr>
      </w:pPr>
    </w:p>
    <w:p w14:paraId="010EEAE3" w14:textId="77777777" w:rsidR="00C82055" w:rsidRPr="009C3886" w:rsidRDefault="00C82055" w:rsidP="00C82055">
      <w:pPr>
        <w:spacing w:line="480" w:lineRule="auto"/>
        <w:jc w:val="center"/>
        <w:rPr>
          <w:rFonts w:ascii="Calibri" w:hAnsi="Calibri" w:cs="Arial"/>
          <w:b/>
          <w:sz w:val="36"/>
          <w:szCs w:val="36"/>
        </w:rPr>
      </w:pPr>
      <w:r>
        <w:rPr>
          <w:rFonts w:ascii="Calibri" w:hAnsi="Calibri" w:cs="Arial"/>
          <w:b/>
          <w:sz w:val="36"/>
          <w:szCs w:val="36"/>
        </w:rPr>
        <w:t>Department</w:t>
      </w:r>
      <w:r w:rsidRPr="009C3886">
        <w:rPr>
          <w:rFonts w:ascii="Calibri" w:hAnsi="Calibri" w:cs="Arial"/>
          <w:b/>
          <w:sz w:val="36"/>
          <w:szCs w:val="36"/>
        </w:rPr>
        <w:t xml:space="preserve"> of </w:t>
      </w:r>
      <w:r>
        <w:rPr>
          <w:rFonts w:ascii="Calibri" w:hAnsi="Calibri" w:cs="Arial"/>
          <w:b/>
          <w:sz w:val="36"/>
          <w:szCs w:val="36"/>
        </w:rPr>
        <w:t>Education</w:t>
      </w:r>
    </w:p>
    <w:p w14:paraId="3455A556" w14:textId="77777777" w:rsidR="00C82055" w:rsidRDefault="00C82055" w:rsidP="00C82055">
      <w:pPr>
        <w:spacing w:line="480" w:lineRule="auto"/>
        <w:jc w:val="center"/>
        <w:rPr>
          <w:rFonts w:ascii="Calibri" w:hAnsi="Calibri" w:cs="Arial"/>
          <w:b/>
          <w:sz w:val="40"/>
          <w:szCs w:val="40"/>
        </w:rPr>
      </w:pPr>
    </w:p>
    <w:p w14:paraId="54B4A7CA" w14:textId="77777777" w:rsidR="00C82055" w:rsidRPr="009C3886" w:rsidRDefault="00C82055" w:rsidP="00C82055">
      <w:pPr>
        <w:spacing w:line="480" w:lineRule="auto"/>
        <w:jc w:val="center"/>
        <w:rPr>
          <w:rFonts w:ascii="Calibri" w:hAnsi="Calibri" w:cs="Arial"/>
          <w:b/>
          <w:sz w:val="44"/>
          <w:szCs w:val="44"/>
        </w:rPr>
      </w:pPr>
      <w:r w:rsidRPr="009C3886">
        <w:rPr>
          <w:rFonts w:ascii="Calibri" w:hAnsi="Calibri" w:cs="Arial"/>
          <w:b/>
          <w:sz w:val="44"/>
          <w:szCs w:val="44"/>
        </w:rPr>
        <w:t xml:space="preserve">Conditions of Grant </w:t>
      </w:r>
    </w:p>
    <w:p w14:paraId="3195C3AB" w14:textId="77777777" w:rsidR="00C82055" w:rsidRDefault="00C82055" w:rsidP="00C82055">
      <w:pPr>
        <w:spacing w:line="480" w:lineRule="auto"/>
        <w:jc w:val="center"/>
        <w:rPr>
          <w:rFonts w:ascii="Calibri" w:hAnsi="Calibri" w:cs="Arial"/>
          <w:b/>
          <w:sz w:val="24"/>
          <w:szCs w:val="24"/>
        </w:rPr>
      </w:pPr>
      <w:r w:rsidRPr="009C3886">
        <w:rPr>
          <w:rFonts w:ascii="Calibri" w:hAnsi="Calibri" w:cs="Arial"/>
          <w:b/>
          <w:sz w:val="24"/>
          <w:szCs w:val="24"/>
        </w:rPr>
        <w:t>(</w:t>
      </w:r>
      <w:r w:rsidRPr="009C3886">
        <w:rPr>
          <w:rFonts w:ascii="Calibri" w:hAnsi="Calibri" w:cs="Arial"/>
          <w:b/>
          <w:i/>
          <w:sz w:val="24"/>
          <w:szCs w:val="24"/>
        </w:rPr>
        <w:t>Higher Education Support Act</w:t>
      </w:r>
      <w:r w:rsidRPr="009C3886">
        <w:rPr>
          <w:rFonts w:ascii="Calibri" w:hAnsi="Calibri" w:cs="Arial"/>
          <w:b/>
          <w:sz w:val="24"/>
          <w:szCs w:val="24"/>
        </w:rPr>
        <w:t xml:space="preserve"> </w:t>
      </w:r>
      <w:r w:rsidRPr="004C623C">
        <w:rPr>
          <w:rFonts w:ascii="Calibri" w:hAnsi="Calibri" w:cs="Arial"/>
          <w:b/>
          <w:i/>
          <w:sz w:val="24"/>
          <w:szCs w:val="24"/>
        </w:rPr>
        <w:t>2003</w:t>
      </w:r>
      <w:r w:rsidRPr="009C3886">
        <w:rPr>
          <w:rFonts w:ascii="Calibri" w:hAnsi="Calibri" w:cs="Arial"/>
          <w:b/>
          <w:sz w:val="24"/>
          <w:szCs w:val="24"/>
        </w:rPr>
        <w:t>)</w:t>
      </w:r>
    </w:p>
    <w:p w14:paraId="598039A8" w14:textId="77777777" w:rsidR="00C82055" w:rsidRDefault="00C82055" w:rsidP="00C82055">
      <w:pPr>
        <w:spacing w:line="480" w:lineRule="auto"/>
        <w:jc w:val="center"/>
        <w:rPr>
          <w:rFonts w:ascii="Calibri" w:hAnsi="Calibri" w:cs="Arial"/>
          <w:b/>
          <w:sz w:val="24"/>
          <w:szCs w:val="24"/>
        </w:rPr>
      </w:pPr>
    </w:p>
    <w:p w14:paraId="2730C743" w14:textId="77777777" w:rsidR="00C82055" w:rsidRDefault="00C82055" w:rsidP="00C82055">
      <w:pPr>
        <w:spacing w:line="480" w:lineRule="auto"/>
        <w:jc w:val="center"/>
        <w:rPr>
          <w:rFonts w:ascii="Calibri" w:hAnsi="Calibri" w:cs="Arial"/>
          <w:b/>
          <w:sz w:val="24"/>
          <w:szCs w:val="24"/>
        </w:rPr>
      </w:pPr>
    </w:p>
    <w:p w14:paraId="6F03BDC6" w14:textId="77777777" w:rsidR="00C82055" w:rsidRPr="002B7482" w:rsidRDefault="00C82055" w:rsidP="00C82055">
      <w:pPr>
        <w:spacing w:line="480" w:lineRule="auto"/>
        <w:jc w:val="center"/>
        <w:rPr>
          <w:rFonts w:asciiTheme="minorHAnsi" w:hAnsiTheme="minorHAnsi" w:cstheme="minorHAnsi"/>
          <w:b/>
          <w:sz w:val="22"/>
          <w:szCs w:val="22"/>
        </w:rPr>
      </w:pPr>
    </w:p>
    <w:p w14:paraId="7D9448D7" w14:textId="77777777" w:rsidR="00C82055" w:rsidRPr="00680321" w:rsidRDefault="00C82055" w:rsidP="00C82055">
      <w:pPr>
        <w:pBdr>
          <w:top w:val="single" w:sz="4" w:space="1" w:color="auto"/>
          <w:left w:val="single" w:sz="4" w:space="4" w:color="auto"/>
          <w:bottom w:val="single" w:sz="4" w:space="1" w:color="auto"/>
          <w:right w:val="single" w:sz="4" w:space="4" w:color="auto"/>
        </w:pBdr>
        <w:rPr>
          <w:rFonts w:asciiTheme="minorHAnsi" w:hAnsiTheme="minorHAnsi" w:cstheme="minorHAnsi"/>
          <w:sz w:val="22"/>
          <w:szCs w:val="22"/>
        </w:rPr>
        <w:sectPr w:rsidR="00C82055" w:rsidRPr="00680321" w:rsidSect="007A61AC">
          <w:headerReference w:type="even" r:id="rId69"/>
          <w:headerReference w:type="default" r:id="rId70"/>
          <w:footerReference w:type="even" r:id="rId71"/>
          <w:footerReference w:type="default" r:id="rId72"/>
          <w:headerReference w:type="first" r:id="rId73"/>
          <w:footerReference w:type="first" r:id="rId74"/>
          <w:pgSz w:w="11906" w:h="16838" w:code="9"/>
          <w:pgMar w:top="1985" w:right="1701" w:bottom="1814" w:left="1701" w:header="567" w:footer="567" w:gutter="0"/>
          <w:cols w:space="720"/>
          <w:titlePg/>
          <w:docGrid w:linePitch="272"/>
        </w:sectPr>
      </w:pPr>
      <w:r w:rsidRPr="002B7482">
        <w:rPr>
          <w:rFonts w:asciiTheme="minorHAnsi" w:hAnsiTheme="minorHAnsi" w:cstheme="minorHAnsi"/>
          <w:sz w:val="22"/>
          <w:szCs w:val="22"/>
        </w:rPr>
        <w:t xml:space="preserve">This work is copyright. Apart from any use permitted under the </w:t>
      </w:r>
      <w:r w:rsidRPr="002B7482">
        <w:rPr>
          <w:rFonts w:asciiTheme="minorHAnsi" w:hAnsiTheme="minorHAnsi" w:cstheme="minorHAnsi"/>
          <w:i/>
          <w:sz w:val="22"/>
          <w:szCs w:val="22"/>
        </w:rPr>
        <w:t>Copyright Act 1968</w:t>
      </w:r>
      <w:r w:rsidRPr="002B7482">
        <w:rPr>
          <w:rFonts w:asciiTheme="minorHAnsi" w:hAnsiTheme="minorHAnsi" w:cstheme="minorHAnsi"/>
          <w:sz w:val="22"/>
          <w:szCs w:val="22"/>
        </w:rPr>
        <w:t>, no part may be reproduced by any process without the written permission of the Commonwealth of Australia</w:t>
      </w:r>
      <w:r>
        <w:rPr>
          <w:rFonts w:asciiTheme="minorHAnsi" w:hAnsiTheme="minorHAnsi" w:cstheme="minorHAnsi"/>
          <w:sz w:val="22"/>
          <w:szCs w:val="22"/>
        </w:rPr>
        <w:t xml:space="preserve"> acting through the Department.</w:t>
      </w:r>
    </w:p>
    <w:p w14:paraId="3CBB604F" w14:textId="77777777" w:rsidR="00C82055" w:rsidRDefault="00C82055" w:rsidP="00C82055">
      <w:pPr>
        <w:rPr>
          <w:rFonts w:ascii="Calibri" w:hAnsi="Calibri" w:cs="Arial"/>
          <w:sz w:val="22"/>
          <w:szCs w:val="22"/>
        </w:rPr>
      </w:pPr>
    </w:p>
    <w:p w14:paraId="7B6A8871" w14:textId="77777777" w:rsidR="00C82055" w:rsidRPr="00E57C7F" w:rsidRDefault="00C82055" w:rsidP="00C82055">
      <w:pPr>
        <w:jc w:val="center"/>
        <w:rPr>
          <w:rFonts w:ascii="Calibri" w:hAnsi="Calibri" w:cs="Arial"/>
          <w:b/>
          <w:i/>
          <w:sz w:val="22"/>
          <w:szCs w:val="22"/>
        </w:rPr>
      </w:pPr>
      <w:r w:rsidRPr="00E57C7F">
        <w:rPr>
          <w:rFonts w:ascii="Calibri" w:hAnsi="Calibri" w:cs="Arial"/>
          <w:b/>
          <w:i/>
          <w:sz w:val="22"/>
          <w:szCs w:val="22"/>
        </w:rPr>
        <w:t>Higher Education Support Act 2003</w:t>
      </w:r>
    </w:p>
    <w:p w14:paraId="41015DC6" w14:textId="77777777" w:rsidR="00C82055" w:rsidRPr="00E57C7F" w:rsidRDefault="00C82055" w:rsidP="00C82055">
      <w:pPr>
        <w:jc w:val="center"/>
        <w:rPr>
          <w:rFonts w:ascii="Calibri" w:hAnsi="Calibri" w:cs="Arial"/>
          <w:b/>
          <w:sz w:val="22"/>
          <w:szCs w:val="22"/>
        </w:rPr>
      </w:pPr>
    </w:p>
    <w:p w14:paraId="6C773F2E" w14:textId="77777777" w:rsidR="00C82055" w:rsidRPr="00E57C7F" w:rsidRDefault="00C82055" w:rsidP="00C82055">
      <w:pPr>
        <w:jc w:val="center"/>
        <w:rPr>
          <w:rFonts w:ascii="Calibri" w:hAnsi="Calibri" w:cs="Arial"/>
          <w:b/>
        </w:rPr>
      </w:pPr>
      <w:r w:rsidRPr="00E57C7F">
        <w:rPr>
          <w:rFonts w:ascii="Calibri" w:hAnsi="Calibri" w:cs="Arial"/>
          <w:b/>
        </w:rPr>
        <w:t>APPROVAL OF A GRANT TO AN ELIGIBLE BODY CORPORATE UNDER SECTION 41-20;</w:t>
      </w:r>
    </w:p>
    <w:p w14:paraId="35BFC824" w14:textId="77777777" w:rsidR="00C82055" w:rsidRPr="00E57C7F" w:rsidRDefault="00C82055" w:rsidP="00C82055">
      <w:pPr>
        <w:jc w:val="center"/>
        <w:rPr>
          <w:rFonts w:ascii="Calibri" w:hAnsi="Calibri" w:cs="Arial"/>
          <w:b/>
        </w:rPr>
      </w:pPr>
      <w:r w:rsidRPr="00E57C7F">
        <w:rPr>
          <w:rFonts w:ascii="Calibri" w:hAnsi="Calibri" w:cs="Arial"/>
          <w:b/>
        </w:rPr>
        <w:t>AND</w:t>
      </w:r>
    </w:p>
    <w:p w14:paraId="196DCD72" w14:textId="77777777" w:rsidR="00C82055" w:rsidRPr="00E57C7F" w:rsidRDefault="00C82055" w:rsidP="00C82055">
      <w:pPr>
        <w:jc w:val="center"/>
        <w:rPr>
          <w:rFonts w:ascii="Calibri" w:hAnsi="Calibri" w:cs="Arial"/>
          <w:b/>
        </w:rPr>
      </w:pPr>
      <w:r>
        <w:rPr>
          <w:rFonts w:ascii="Calibri" w:hAnsi="Calibri" w:cs="Arial"/>
          <w:b/>
        </w:rPr>
        <w:t>DETERMINATION UNDER SUBSECTION 41-25(2) OF THE CONDITIONS ON WHICH A GRANT IS MADE</w:t>
      </w:r>
    </w:p>
    <w:p w14:paraId="246F4304" w14:textId="77777777" w:rsidR="00C82055" w:rsidRPr="00E57C7F" w:rsidRDefault="00C82055" w:rsidP="00C82055">
      <w:pPr>
        <w:jc w:val="center"/>
        <w:rPr>
          <w:rFonts w:ascii="Calibri" w:hAnsi="Calibri" w:cs="Arial"/>
          <w:b/>
        </w:rPr>
      </w:pPr>
    </w:p>
    <w:p w14:paraId="5B6AB78F" w14:textId="77777777" w:rsidR="00C82055" w:rsidRPr="00E57C7F" w:rsidRDefault="00C82055" w:rsidP="00C82055">
      <w:pPr>
        <w:jc w:val="center"/>
        <w:rPr>
          <w:rFonts w:ascii="Calibri" w:hAnsi="Calibri" w:cs="Arial"/>
          <w:b/>
        </w:rPr>
      </w:pPr>
    </w:p>
    <w:p w14:paraId="2810D140" w14:textId="77777777" w:rsidR="00C82055" w:rsidRPr="00E57C7F" w:rsidRDefault="00C82055" w:rsidP="00C82055">
      <w:pPr>
        <w:jc w:val="center"/>
        <w:rPr>
          <w:rFonts w:ascii="Calibri" w:hAnsi="Calibri" w:cs="Arial"/>
        </w:rPr>
      </w:pPr>
    </w:p>
    <w:p w14:paraId="28385819" w14:textId="77777777" w:rsidR="00C82055" w:rsidRPr="00E57C7F" w:rsidRDefault="00C82055" w:rsidP="00C82055">
      <w:pPr>
        <w:jc w:val="center"/>
        <w:rPr>
          <w:rFonts w:ascii="Calibri" w:hAnsi="Calibri" w:cs="Arial"/>
          <w:sz w:val="22"/>
          <w:szCs w:val="22"/>
        </w:rPr>
      </w:pPr>
      <w:r w:rsidRPr="00F776AC">
        <w:rPr>
          <w:rFonts w:ascii="Calibri" w:hAnsi="Calibri" w:cs="Arial"/>
          <w:sz w:val="22"/>
          <w:szCs w:val="22"/>
        </w:rPr>
        <w:t xml:space="preserve">I, </w:t>
      </w:r>
      <w:r w:rsidRPr="00F776AC">
        <w:rPr>
          <w:rFonts w:ascii="Calibri" w:hAnsi="Calibri" w:cs="Arial"/>
          <w:b/>
          <w:color w:val="000000" w:themeColor="text1"/>
          <w:sz w:val="22"/>
          <w:szCs w:val="22"/>
        </w:rPr>
        <w:t>Brett Nordstrom, Assistant Secretary</w:t>
      </w:r>
      <w:r w:rsidRPr="00F776AC">
        <w:rPr>
          <w:rFonts w:ascii="Calibri" w:hAnsi="Calibri" w:cs="Arial"/>
          <w:sz w:val="22"/>
          <w:szCs w:val="22"/>
        </w:rPr>
        <w:t>, a delegate of the Minister</w:t>
      </w:r>
      <w:r>
        <w:rPr>
          <w:rFonts w:ascii="Calibri" w:hAnsi="Calibri" w:cs="Arial"/>
          <w:sz w:val="22"/>
          <w:szCs w:val="22"/>
        </w:rPr>
        <w:t xml:space="preserve"> for Education</w:t>
      </w:r>
      <w:r w:rsidRPr="00F776AC">
        <w:rPr>
          <w:rFonts w:ascii="Calibri" w:hAnsi="Calibri" w:cs="Arial"/>
          <w:sz w:val="22"/>
          <w:szCs w:val="22"/>
        </w:rPr>
        <w:t>:</w:t>
      </w:r>
    </w:p>
    <w:p w14:paraId="14987460" w14:textId="77777777" w:rsidR="00C82055" w:rsidRPr="00E57C7F" w:rsidRDefault="00C82055" w:rsidP="00C82055">
      <w:pPr>
        <w:jc w:val="center"/>
        <w:rPr>
          <w:rFonts w:ascii="Calibri" w:hAnsi="Calibri" w:cs="Arial"/>
          <w:sz w:val="22"/>
          <w:szCs w:val="22"/>
        </w:rPr>
      </w:pPr>
    </w:p>
    <w:p w14:paraId="37B550AE" w14:textId="77777777" w:rsidR="00C82055" w:rsidRPr="00E57C7F" w:rsidRDefault="00C82055" w:rsidP="00C82055">
      <w:pPr>
        <w:numPr>
          <w:ilvl w:val="0"/>
          <w:numId w:val="31"/>
        </w:numPr>
        <w:spacing w:before="0" w:after="0" w:line="240" w:lineRule="auto"/>
        <w:jc w:val="center"/>
        <w:rPr>
          <w:rFonts w:ascii="Calibri" w:hAnsi="Calibri" w:cs="Arial"/>
          <w:sz w:val="22"/>
          <w:szCs w:val="22"/>
        </w:rPr>
      </w:pPr>
      <w:r>
        <w:rPr>
          <w:rFonts w:ascii="Calibri" w:hAnsi="Calibri" w:cs="Arial"/>
          <w:sz w:val="22"/>
          <w:szCs w:val="22"/>
        </w:rPr>
        <w:t>A</w:t>
      </w:r>
      <w:r w:rsidRPr="00E57C7F">
        <w:rPr>
          <w:rFonts w:ascii="Calibri" w:hAnsi="Calibri" w:cs="Arial"/>
          <w:sz w:val="22"/>
          <w:szCs w:val="22"/>
        </w:rPr>
        <w:t xml:space="preserve">pprove under section 41-20 of the </w:t>
      </w:r>
      <w:r w:rsidRPr="00E57C7F">
        <w:rPr>
          <w:rFonts w:ascii="Calibri" w:hAnsi="Calibri" w:cs="Arial"/>
          <w:i/>
          <w:sz w:val="22"/>
          <w:szCs w:val="22"/>
        </w:rPr>
        <w:t>Higher Education Support Act 2003</w:t>
      </w:r>
      <w:r w:rsidRPr="00E57C7F">
        <w:rPr>
          <w:rFonts w:ascii="Calibri" w:hAnsi="Calibri" w:cs="Arial"/>
          <w:sz w:val="22"/>
          <w:szCs w:val="22"/>
        </w:rPr>
        <w:t xml:space="preserve"> (the “</w:t>
      </w:r>
      <w:r w:rsidRPr="00E57C7F">
        <w:rPr>
          <w:rFonts w:ascii="Calibri" w:hAnsi="Calibri" w:cs="Arial"/>
          <w:b/>
          <w:sz w:val="22"/>
          <w:szCs w:val="22"/>
        </w:rPr>
        <w:t>Act</w:t>
      </w:r>
      <w:r w:rsidRPr="00E57C7F">
        <w:rPr>
          <w:rFonts w:ascii="Calibri" w:hAnsi="Calibri" w:cs="Arial"/>
          <w:sz w:val="22"/>
          <w:szCs w:val="22"/>
        </w:rPr>
        <w:t>”) a grant (“</w:t>
      </w:r>
      <w:r w:rsidRPr="00E57C7F">
        <w:rPr>
          <w:rFonts w:ascii="Calibri" w:hAnsi="Calibri" w:cs="Arial"/>
          <w:b/>
          <w:sz w:val="22"/>
          <w:szCs w:val="22"/>
        </w:rPr>
        <w:t>Grant</w:t>
      </w:r>
      <w:r w:rsidRPr="00E57C7F">
        <w:rPr>
          <w:rFonts w:ascii="Calibri" w:hAnsi="Calibri" w:cs="Arial"/>
          <w:sz w:val="22"/>
          <w:szCs w:val="22"/>
        </w:rPr>
        <w:t xml:space="preserve">”) to the body corporate specified in </w:t>
      </w:r>
      <w:r>
        <w:rPr>
          <w:rFonts w:ascii="Calibri" w:hAnsi="Calibri" w:cs="Arial"/>
          <w:sz w:val="22"/>
          <w:szCs w:val="22"/>
        </w:rPr>
        <w:t>Item</w:t>
      </w:r>
      <w:r w:rsidRPr="00E57C7F">
        <w:rPr>
          <w:rFonts w:ascii="Calibri" w:hAnsi="Calibri" w:cs="Arial"/>
          <w:sz w:val="22"/>
          <w:szCs w:val="22"/>
        </w:rPr>
        <w:t xml:space="preserve"> 1 of Part A (“</w:t>
      </w:r>
      <w:r w:rsidRPr="00E57C7F">
        <w:rPr>
          <w:rFonts w:ascii="Calibri" w:hAnsi="Calibri" w:cs="Arial"/>
          <w:b/>
          <w:sz w:val="22"/>
          <w:szCs w:val="22"/>
        </w:rPr>
        <w:t>Part A</w:t>
      </w:r>
      <w:r w:rsidRPr="00E57C7F">
        <w:rPr>
          <w:rFonts w:ascii="Calibri" w:hAnsi="Calibri" w:cs="Arial"/>
          <w:sz w:val="22"/>
          <w:szCs w:val="22"/>
        </w:rPr>
        <w:t>”) of the Annexure (the “</w:t>
      </w:r>
      <w:r w:rsidRPr="00E57C7F">
        <w:rPr>
          <w:rFonts w:ascii="Calibri" w:hAnsi="Calibri" w:cs="Arial"/>
          <w:b/>
          <w:sz w:val="22"/>
          <w:szCs w:val="22"/>
        </w:rPr>
        <w:t>Annexure</w:t>
      </w:r>
      <w:r w:rsidRPr="00E57C7F">
        <w:rPr>
          <w:rFonts w:ascii="Calibri" w:hAnsi="Calibri" w:cs="Arial"/>
          <w:sz w:val="22"/>
          <w:szCs w:val="22"/>
        </w:rPr>
        <w:t xml:space="preserve">”), which is headed Details of Grant, in respect of the </w:t>
      </w:r>
      <w:r>
        <w:rPr>
          <w:rFonts w:ascii="Calibri" w:hAnsi="Calibri" w:cs="Arial"/>
          <w:sz w:val="22"/>
          <w:szCs w:val="22"/>
        </w:rPr>
        <w:t>Project</w:t>
      </w:r>
      <w:r w:rsidRPr="00E57C7F">
        <w:rPr>
          <w:rFonts w:ascii="Calibri" w:hAnsi="Calibri" w:cs="Arial"/>
          <w:sz w:val="22"/>
          <w:szCs w:val="22"/>
        </w:rPr>
        <w:t xml:space="preserve"> (“the </w:t>
      </w:r>
      <w:r>
        <w:rPr>
          <w:rFonts w:ascii="Calibri" w:hAnsi="Calibri" w:cs="Arial"/>
          <w:b/>
          <w:sz w:val="22"/>
          <w:szCs w:val="22"/>
        </w:rPr>
        <w:t>Project</w:t>
      </w:r>
      <w:r w:rsidRPr="00E57C7F">
        <w:rPr>
          <w:rFonts w:ascii="Calibri" w:hAnsi="Calibri" w:cs="Arial"/>
          <w:sz w:val="22"/>
          <w:szCs w:val="22"/>
        </w:rPr>
        <w:t xml:space="preserve">”) specified in </w:t>
      </w:r>
      <w:r>
        <w:rPr>
          <w:rFonts w:ascii="Calibri" w:hAnsi="Calibri" w:cs="Arial"/>
          <w:sz w:val="22"/>
          <w:szCs w:val="22"/>
        </w:rPr>
        <w:t>Item</w:t>
      </w:r>
      <w:r w:rsidRPr="00E57C7F">
        <w:rPr>
          <w:rFonts w:ascii="Calibri" w:hAnsi="Calibri" w:cs="Arial"/>
          <w:sz w:val="22"/>
          <w:szCs w:val="22"/>
        </w:rPr>
        <w:t xml:space="preserve"> 2 of Part A of the Annexure;</w:t>
      </w:r>
    </w:p>
    <w:p w14:paraId="41E4F9D4" w14:textId="77777777" w:rsidR="00C82055" w:rsidRPr="00E57C7F" w:rsidRDefault="00C82055" w:rsidP="00C82055">
      <w:pPr>
        <w:ind w:left="360"/>
        <w:jc w:val="center"/>
        <w:rPr>
          <w:rFonts w:ascii="Calibri" w:hAnsi="Calibri" w:cs="Arial"/>
          <w:sz w:val="22"/>
          <w:szCs w:val="22"/>
        </w:rPr>
      </w:pPr>
    </w:p>
    <w:p w14:paraId="085112F6" w14:textId="77777777" w:rsidR="00C82055" w:rsidRDefault="00C82055" w:rsidP="00C82055">
      <w:pPr>
        <w:numPr>
          <w:ilvl w:val="0"/>
          <w:numId w:val="31"/>
        </w:numPr>
        <w:spacing w:before="0" w:after="0" w:line="240" w:lineRule="auto"/>
        <w:jc w:val="center"/>
        <w:rPr>
          <w:rFonts w:ascii="Calibri" w:hAnsi="Calibri" w:cs="Arial"/>
          <w:sz w:val="22"/>
          <w:szCs w:val="22"/>
        </w:rPr>
      </w:pPr>
      <w:r w:rsidRPr="4C4D0866">
        <w:rPr>
          <w:rFonts w:ascii="Calibri" w:hAnsi="Calibri" w:cs="Arial"/>
          <w:sz w:val="22"/>
          <w:szCs w:val="22"/>
        </w:rPr>
        <w:t xml:space="preserve">Determine under subsection 41-25(2) of the Act that the Grant is made on the Conditions of Grant (“the </w:t>
      </w:r>
      <w:bookmarkStart w:id="118" w:name="_Int_sgu54Uqv"/>
      <w:r w:rsidRPr="4C4D0866">
        <w:rPr>
          <w:rFonts w:ascii="Calibri" w:hAnsi="Calibri" w:cs="Arial"/>
          <w:b/>
          <w:bCs/>
          <w:sz w:val="22"/>
          <w:szCs w:val="22"/>
        </w:rPr>
        <w:t>COGs</w:t>
      </w:r>
      <w:bookmarkEnd w:id="118"/>
      <w:r w:rsidRPr="4C4D0866">
        <w:rPr>
          <w:rFonts w:ascii="Calibri" w:hAnsi="Calibri" w:cs="Arial"/>
          <w:sz w:val="22"/>
          <w:szCs w:val="22"/>
        </w:rPr>
        <w:t>”) contained in Part B (</w:t>
      </w:r>
      <w:r w:rsidRPr="4C4D0866">
        <w:rPr>
          <w:rFonts w:ascii="Calibri" w:hAnsi="Calibri" w:cs="Arial"/>
          <w:b/>
          <w:bCs/>
          <w:sz w:val="22"/>
          <w:szCs w:val="22"/>
        </w:rPr>
        <w:t>“Part B”</w:t>
      </w:r>
      <w:r w:rsidRPr="4C4D0866">
        <w:rPr>
          <w:rFonts w:ascii="Calibri" w:hAnsi="Calibri" w:cs="Arial"/>
          <w:sz w:val="22"/>
          <w:szCs w:val="22"/>
        </w:rPr>
        <w:t>) of the Annexure.</w:t>
      </w:r>
    </w:p>
    <w:p w14:paraId="29510BC9" w14:textId="77777777" w:rsidR="00C82055" w:rsidRDefault="00C82055" w:rsidP="00C82055">
      <w:pPr>
        <w:jc w:val="center"/>
        <w:rPr>
          <w:rFonts w:ascii="Calibri" w:hAnsi="Calibri" w:cs="Arial"/>
          <w:sz w:val="22"/>
          <w:szCs w:val="22"/>
        </w:rPr>
      </w:pPr>
    </w:p>
    <w:p w14:paraId="253DDC23" w14:textId="77777777" w:rsidR="00C82055" w:rsidRDefault="00C82055" w:rsidP="00C82055">
      <w:pPr>
        <w:jc w:val="center"/>
        <w:rPr>
          <w:rFonts w:ascii="Calibri" w:hAnsi="Calibri" w:cs="Arial"/>
          <w:sz w:val="22"/>
          <w:szCs w:val="22"/>
        </w:rPr>
      </w:pPr>
    </w:p>
    <w:p w14:paraId="5132F472" w14:textId="77777777" w:rsidR="00C82055" w:rsidRDefault="00C82055" w:rsidP="00C82055">
      <w:pPr>
        <w:jc w:val="center"/>
        <w:rPr>
          <w:rFonts w:ascii="Calibri" w:hAnsi="Calibri" w:cs="Arial"/>
          <w:sz w:val="22"/>
          <w:szCs w:val="22"/>
        </w:rPr>
      </w:pPr>
    </w:p>
    <w:p w14:paraId="2AD88911" w14:textId="77777777" w:rsidR="00C82055" w:rsidRDefault="00C82055" w:rsidP="00C82055">
      <w:pPr>
        <w:jc w:val="center"/>
        <w:rPr>
          <w:rFonts w:ascii="Calibri" w:hAnsi="Calibri" w:cs="Arial"/>
          <w:sz w:val="22"/>
          <w:szCs w:val="22"/>
        </w:rPr>
      </w:pPr>
    </w:p>
    <w:p w14:paraId="500F07DF" w14:textId="77777777" w:rsidR="00C82055" w:rsidRPr="00E57C7F" w:rsidRDefault="00C82055" w:rsidP="00C82055">
      <w:pPr>
        <w:jc w:val="center"/>
        <w:rPr>
          <w:rFonts w:ascii="Calibri" w:hAnsi="Calibri" w:cs="Arial"/>
          <w:sz w:val="22"/>
          <w:szCs w:val="22"/>
        </w:rPr>
      </w:pPr>
    </w:p>
    <w:p w14:paraId="6BADE6C7" w14:textId="77777777" w:rsidR="00C82055" w:rsidRPr="00E57C7F" w:rsidRDefault="00C82055" w:rsidP="00C82055">
      <w:pPr>
        <w:rPr>
          <w:rFonts w:ascii="Calibri" w:hAnsi="Calibri" w:cs="Arial"/>
          <w:sz w:val="22"/>
          <w:szCs w:val="22"/>
        </w:rPr>
      </w:pPr>
      <w:r w:rsidRPr="4D2153EA">
        <w:rPr>
          <w:rFonts w:ascii="Calibri" w:hAnsi="Calibri" w:cs="Arial"/>
          <w:sz w:val="22"/>
          <w:szCs w:val="22"/>
        </w:rPr>
        <w:t>Dated</w:t>
      </w:r>
      <w:r w:rsidRPr="009574AB">
        <w:tab/>
      </w:r>
      <w:r w:rsidRPr="009574AB">
        <w:tab/>
      </w:r>
      <w:r w:rsidRPr="009574AB">
        <w:tab/>
      </w:r>
      <w:r w:rsidRPr="009574AB">
        <w:tab/>
      </w:r>
      <w:r w:rsidRPr="009574AB">
        <w:tab/>
      </w:r>
      <w:r w:rsidRPr="4D2153EA">
        <w:rPr>
          <w:rFonts w:ascii="Calibri" w:hAnsi="Calibri" w:cs="Arial"/>
          <w:sz w:val="22"/>
          <w:szCs w:val="22"/>
        </w:rPr>
        <w:t>2024</w:t>
      </w:r>
    </w:p>
    <w:p w14:paraId="097B484C" w14:textId="77777777" w:rsidR="00C82055" w:rsidRPr="00E57C7F" w:rsidRDefault="00C82055" w:rsidP="00C82055">
      <w:pPr>
        <w:rPr>
          <w:rFonts w:ascii="Calibri" w:hAnsi="Calibri" w:cs="Arial"/>
          <w:sz w:val="22"/>
          <w:szCs w:val="22"/>
        </w:rPr>
      </w:pPr>
    </w:p>
    <w:p w14:paraId="59914394" w14:textId="77777777" w:rsidR="00C82055" w:rsidRPr="00E57C7F" w:rsidRDefault="00C82055" w:rsidP="00C82055">
      <w:pPr>
        <w:rPr>
          <w:rFonts w:ascii="Calibri" w:hAnsi="Calibri" w:cs="Arial"/>
          <w:sz w:val="22"/>
          <w:szCs w:val="22"/>
        </w:rPr>
      </w:pPr>
    </w:p>
    <w:p w14:paraId="34DA78E8" w14:textId="77777777" w:rsidR="00C82055" w:rsidRPr="00E57C7F" w:rsidRDefault="00C82055" w:rsidP="00C82055">
      <w:pPr>
        <w:rPr>
          <w:rFonts w:ascii="Calibri" w:hAnsi="Calibri" w:cs="Arial"/>
          <w:sz w:val="22"/>
          <w:szCs w:val="22"/>
        </w:rPr>
      </w:pPr>
    </w:p>
    <w:p w14:paraId="3C5D2496" w14:textId="77777777" w:rsidR="00C82055" w:rsidRPr="00E57C7F" w:rsidRDefault="00C82055" w:rsidP="00C82055">
      <w:pPr>
        <w:rPr>
          <w:rFonts w:ascii="Calibri" w:hAnsi="Calibri" w:cs="Arial"/>
          <w:sz w:val="22"/>
          <w:szCs w:val="22"/>
        </w:rPr>
      </w:pPr>
      <w:r w:rsidRPr="00E57C7F">
        <w:rPr>
          <w:rFonts w:ascii="Calibri" w:hAnsi="Calibri" w:cs="Arial"/>
          <w:sz w:val="22"/>
          <w:szCs w:val="22"/>
        </w:rPr>
        <w:t>_________________________________</w:t>
      </w:r>
    </w:p>
    <w:p w14:paraId="5C517332" w14:textId="77777777" w:rsidR="00C82055" w:rsidRPr="00E57C7F" w:rsidRDefault="00C82055" w:rsidP="00C82055">
      <w:pPr>
        <w:rPr>
          <w:rFonts w:ascii="Calibri" w:hAnsi="Calibri" w:cs="Arial"/>
          <w:sz w:val="22"/>
          <w:szCs w:val="22"/>
        </w:rPr>
      </w:pPr>
    </w:p>
    <w:p w14:paraId="3BBD23CD" w14:textId="77777777" w:rsidR="00C82055" w:rsidRPr="007A61AC"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Brett Nordstrom</w:t>
      </w:r>
    </w:p>
    <w:p w14:paraId="621332C2" w14:textId="77777777" w:rsidR="00C82055"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Assistant Secretary</w:t>
      </w:r>
      <w:r w:rsidRPr="007A61AC">
        <w:rPr>
          <w:rFonts w:ascii="Calibri" w:hAnsi="Calibri" w:cs="Arial"/>
          <w:b/>
          <w:color w:val="000000" w:themeColor="text1"/>
          <w:sz w:val="22"/>
          <w:szCs w:val="22"/>
        </w:rPr>
        <w:t>, Tertiary Policy Branch</w:t>
      </w:r>
    </w:p>
    <w:p w14:paraId="158F1AAA" w14:textId="77777777" w:rsidR="00C82055" w:rsidRPr="007A61AC"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Department of Education</w:t>
      </w:r>
    </w:p>
    <w:p w14:paraId="2DFEAB99" w14:textId="77777777" w:rsidR="00C82055" w:rsidRPr="00F776AC" w:rsidRDefault="00C82055" w:rsidP="00C82055">
      <w:pPr>
        <w:rPr>
          <w:rFonts w:ascii="Calibri" w:hAnsi="Calibri" w:cs="Arial"/>
          <w:b/>
          <w:sz w:val="22"/>
          <w:szCs w:val="22"/>
        </w:rPr>
      </w:pPr>
    </w:p>
    <w:p w14:paraId="1E09DD22" w14:textId="77777777" w:rsidR="00C82055" w:rsidRPr="00E57C7F" w:rsidRDefault="00C82055" w:rsidP="00C82055">
      <w:pPr>
        <w:pBdr>
          <w:top w:val="dotDash" w:sz="4" w:space="1" w:color="auto" w:shadow="1"/>
          <w:left w:val="dotDash" w:sz="4" w:space="4" w:color="auto" w:shadow="1"/>
          <w:bottom w:val="dotDash" w:sz="4" w:space="1" w:color="auto" w:shadow="1"/>
          <w:right w:val="dotDash" w:sz="4" w:space="4" w:color="auto" w:shadow="1"/>
        </w:pBdr>
        <w:shd w:val="clear" w:color="auto" w:fill="E6E6E6"/>
        <w:rPr>
          <w:rFonts w:ascii="Calibri" w:hAnsi="Calibri" w:cs="Arial"/>
        </w:rPr>
        <w:sectPr w:rsidR="00C82055" w:rsidRPr="00E57C7F" w:rsidSect="007A61AC">
          <w:pgSz w:w="11906" w:h="16838" w:code="9"/>
          <w:pgMar w:top="1985" w:right="1701" w:bottom="1814" w:left="1701" w:header="567" w:footer="567" w:gutter="0"/>
          <w:cols w:space="720"/>
          <w:titlePg/>
          <w:rtlGutter/>
          <w:docGrid w:linePitch="272"/>
        </w:sectPr>
      </w:pPr>
    </w:p>
    <w:p w14:paraId="7B751EF0" w14:textId="77777777" w:rsidR="00C82055" w:rsidRPr="00E57C7F" w:rsidRDefault="00C82055" w:rsidP="00C82055">
      <w:pPr>
        <w:rPr>
          <w:rFonts w:ascii="Calibri" w:hAnsi="Calibri" w:cs="Arial"/>
        </w:rPr>
      </w:pPr>
    </w:p>
    <w:p w14:paraId="5730E93A" w14:textId="77777777" w:rsidR="00C82055" w:rsidRPr="00E57C7F" w:rsidRDefault="00C82055" w:rsidP="00C82055">
      <w:pPr>
        <w:pStyle w:val="BodyText"/>
        <w:rPr>
          <w:rFonts w:ascii="Calibri" w:hAnsi="Calibri"/>
          <w:bCs/>
          <w:sz w:val="22"/>
          <w:szCs w:val="22"/>
        </w:rPr>
      </w:pPr>
    </w:p>
    <w:p w14:paraId="0A7042A5" w14:textId="77777777" w:rsidR="00C82055" w:rsidRDefault="00C82055" w:rsidP="00C82055">
      <w:pPr>
        <w:pStyle w:val="BodyText"/>
        <w:jc w:val="center"/>
        <w:rPr>
          <w:color w:val="000000"/>
          <w:sz w:val="21"/>
          <w:szCs w:val="21"/>
        </w:rPr>
      </w:pPr>
      <w:r>
        <w:rPr>
          <w:noProof/>
          <w:color w:val="0000FF"/>
          <w:sz w:val="21"/>
          <w:szCs w:val="21"/>
        </w:rPr>
        <w:drawing>
          <wp:inline distT="0" distB="0" distL="0" distR="0" wp14:anchorId="60C960EF" wp14:editId="2898A617">
            <wp:extent cx="1400175" cy="1276350"/>
            <wp:effectExtent l="0" t="0" r="9525" b="0"/>
            <wp:docPr id="577400393" name="Picture 577400393" descr="Australian Coat of Arms.png">
              <a:hlinkClick xmlns:a="http://schemas.openxmlformats.org/drawingml/2006/main" r:id="rId6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ustralian Coat of Arms.png">
                      <a:hlinkClick r:id="rId67"/>
                    </pic:cNvPr>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400175" cy="1276350"/>
                    </a:xfrm>
                    <a:prstGeom prst="rect">
                      <a:avLst/>
                    </a:prstGeom>
                    <a:noFill/>
                    <a:ln>
                      <a:noFill/>
                    </a:ln>
                  </pic:spPr>
                </pic:pic>
              </a:graphicData>
            </a:graphic>
          </wp:inline>
        </w:drawing>
      </w:r>
    </w:p>
    <w:p w14:paraId="0FB96EFD" w14:textId="77777777" w:rsidR="00C82055" w:rsidRPr="00E57C7F" w:rsidRDefault="00C82055" w:rsidP="00C82055">
      <w:pPr>
        <w:pStyle w:val="BodyText"/>
        <w:jc w:val="center"/>
        <w:rPr>
          <w:rFonts w:ascii="Calibri" w:hAnsi="Calibri"/>
          <w:bCs/>
          <w:sz w:val="22"/>
          <w:szCs w:val="22"/>
        </w:rPr>
      </w:pPr>
    </w:p>
    <w:p w14:paraId="57E3987B" w14:textId="77777777" w:rsidR="00C82055" w:rsidRPr="00E57C7F" w:rsidRDefault="00C82055" w:rsidP="00C82055">
      <w:pPr>
        <w:pStyle w:val="BodyText"/>
        <w:jc w:val="center"/>
        <w:rPr>
          <w:rFonts w:ascii="Calibri" w:hAnsi="Calibri"/>
          <w:b/>
          <w:bCs/>
          <w:i/>
          <w:sz w:val="40"/>
          <w:szCs w:val="40"/>
        </w:rPr>
      </w:pPr>
      <w:r w:rsidRPr="00E57C7F">
        <w:rPr>
          <w:rFonts w:ascii="Calibri" w:hAnsi="Calibri"/>
          <w:b/>
          <w:bCs/>
          <w:i/>
          <w:sz w:val="40"/>
          <w:szCs w:val="40"/>
        </w:rPr>
        <w:t>Higher Education Support Act 2003</w:t>
      </w:r>
    </w:p>
    <w:p w14:paraId="515D85D7" w14:textId="77777777" w:rsidR="00C82055" w:rsidRPr="00E57C7F" w:rsidRDefault="00C82055" w:rsidP="00C82055">
      <w:pPr>
        <w:pStyle w:val="BodyText"/>
        <w:jc w:val="center"/>
        <w:rPr>
          <w:rFonts w:ascii="Calibri" w:hAnsi="Calibri"/>
          <w:bCs/>
          <w:sz w:val="32"/>
          <w:szCs w:val="32"/>
        </w:rPr>
      </w:pPr>
    </w:p>
    <w:p w14:paraId="0BE47D2C" w14:textId="1032C1B2" w:rsidR="00C82055" w:rsidRPr="00DE35EA" w:rsidRDefault="00DE35EA" w:rsidP="00C82055">
      <w:pPr>
        <w:pStyle w:val="BodyText"/>
        <w:jc w:val="center"/>
        <w:rPr>
          <w:rFonts w:ascii="Calibri" w:hAnsi="Calibri"/>
          <w:b/>
          <w:bCs/>
          <w:sz w:val="36"/>
          <w:szCs w:val="36"/>
          <w:u w:val="single"/>
        </w:rPr>
      </w:pPr>
      <w:r>
        <w:rPr>
          <w:rFonts w:ascii="Calibri" w:hAnsi="Calibri"/>
          <w:b/>
          <w:bCs/>
          <w:sz w:val="36"/>
          <w:szCs w:val="36"/>
          <w:u w:val="single"/>
        </w:rPr>
        <w:t>Brackets indicated areas</w:t>
      </w:r>
      <w:r w:rsidR="00C82055" w:rsidRPr="00DE35EA">
        <w:rPr>
          <w:rFonts w:ascii="Calibri" w:hAnsi="Calibri"/>
          <w:b/>
          <w:bCs/>
          <w:sz w:val="36"/>
          <w:szCs w:val="36"/>
          <w:u w:val="single"/>
        </w:rPr>
        <w:t xml:space="preserve"> completed by the Department of Education</w:t>
      </w:r>
    </w:p>
    <w:p w14:paraId="57A2C252" w14:textId="77777777" w:rsidR="00C82055" w:rsidRPr="00DE35EA" w:rsidRDefault="00C82055" w:rsidP="00C82055">
      <w:pPr>
        <w:pStyle w:val="BodyText"/>
        <w:jc w:val="center"/>
        <w:rPr>
          <w:rFonts w:ascii="Calibri" w:hAnsi="Calibri"/>
          <w:b/>
          <w:bCs/>
          <w:i/>
          <w:iCs/>
          <w:sz w:val="36"/>
          <w:szCs w:val="36"/>
        </w:rPr>
      </w:pPr>
      <w:r w:rsidRPr="00DE35EA">
        <w:rPr>
          <w:rFonts w:ascii="Calibri" w:hAnsi="Calibri"/>
          <w:b/>
          <w:bCs/>
          <w:i/>
          <w:iCs/>
          <w:sz w:val="36"/>
          <w:szCs w:val="36"/>
        </w:rPr>
        <w:t>(name of provider)</w:t>
      </w:r>
    </w:p>
    <w:p w14:paraId="1A05AC9E" w14:textId="77777777" w:rsidR="00C82055" w:rsidRPr="00DE35EA" w:rsidRDefault="00C82055" w:rsidP="00DE35EA">
      <w:pPr>
        <w:pStyle w:val="BodyText"/>
        <w:jc w:val="center"/>
        <w:rPr>
          <w:rFonts w:ascii="Calibri" w:hAnsi="Calibri"/>
          <w:b/>
          <w:bCs/>
          <w:i/>
          <w:iCs/>
          <w:sz w:val="28"/>
          <w:szCs w:val="28"/>
        </w:rPr>
      </w:pPr>
      <w:r w:rsidRPr="00DE35EA">
        <w:rPr>
          <w:rFonts w:ascii="Calibri" w:hAnsi="Calibri"/>
          <w:b/>
          <w:bCs/>
          <w:i/>
          <w:iCs/>
          <w:sz w:val="36"/>
          <w:szCs w:val="36"/>
        </w:rPr>
        <w:t>(ABN)</w:t>
      </w:r>
    </w:p>
    <w:p w14:paraId="66BBE14B" w14:textId="77777777" w:rsidR="00C82055" w:rsidRPr="00E57C7F" w:rsidRDefault="00C82055" w:rsidP="00C82055">
      <w:pPr>
        <w:rPr>
          <w:rFonts w:ascii="Calibri" w:hAnsi="Calibri"/>
          <w:sz w:val="22"/>
          <w:szCs w:val="22"/>
        </w:rPr>
      </w:pPr>
    </w:p>
    <w:p w14:paraId="50BEE76A" w14:textId="77777777" w:rsidR="00C82055" w:rsidRPr="009C3886" w:rsidRDefault="00C82055" w:rsidP="00C82055">
      <w:pPr>
        <w:jc w:val="center"/>
        <w:rPr>
          <w:rFonts w:ascii="Calibri" w:hAnsi="Calibri" w:cs="Arial"/>
          <w:b/>
          <w:sz w:val="28"/>
          <w:szCs w:val="28"/>
        </w:rPr>
      </w:pPr>
      <w:r w:rsidRPr="009C3886">
        <w:rPr>
          <w:rFonts w:ascii="Calibri" w:hAnsi="Calibri" w:cs="Arial"/>
          <w:b/>
          <w:sz w:val="28"/>
          <w:szCs w:val="28"/>
        </w:rPr>
        <w:t>ANNEXURE TO</w:t>
      </w:r>
    </w:p>
    <w:p w14:paraId="46C0C04C" w14:textId="77777777" w:rsidR="00C82055" w:rsidRPr="00E57C7F" w:rsidRDefault="00C82055" w:rsidP="00C82055">
      <w:pPr>
        <w:jc w:val="center"/>
        <w:rPr>
          <w:rFonts w:ascii="Calibri" w:hAnsi="Calibri" w:cs="Arial"/>
          <w:b/>
        </w:rPr>
      </w:pPr>
    </w:p>
    <w:p w14:paraId="6B9E07F0" w14:textId="77777777" w:rsidR="00C82055" w:rsidRPr="009C3886" w:rsidRDefault="00C82055" w:rsidP="00C82055">
      <w:pPr>
        <w:spacing w:line="360" w:lineRule="auto"/>
        <w:jc w:val="center"/>
        <w:rPr>
          <w:rFonts w:ascii="Calibri" w:hAnsi="Calibri" w:cs="Arial"/>
          <w:b/>
          <w:sz w:val="24"/>
          <w:szCs w:val="24"/>
        </w:rPr>
      </w:pPr>
      <w:r w:rsidRPr="009C3886">
        <w:rPr>
          <w:rFonts w:ascii="Calibri" w:hAnsi="Calibri" w:cs="Arial"/>
          <w:b/>
          <w:sz w:val="24"/>
          <w:szCs w:val="24"/>
        </w:rPr>
        <w:t>APPROVAL OF A GRANT TO AN ELIGIBLE BODY CORPORATE UNDER SECTION 41-20</w:t>
      </w:r>
    </w:p>
    <w:p w14:paraId="28A36458" w14:textId="77777777" w:rsidR="00C82055" w:rsidRPr="009C3886" w:rsidRDefault="00C82055" w:rsidP="00C82055">
      <w:pPr>
        <w:spacing w:line="360" w:lineRule="auto"/>
        <w:jc w:val="center"/>
        <w:rPr>
          <w:rFonts w:ascii="Calibri" w:hAnsi="Calibri" w:cs="Arial"/>
          <w:b/>
          <w:bCs/>
          <w:sz w:val="24"/>
          <w:szCs w:val="24"/>
        </w:rPr>
      </w:pPr>
      <w:r w:rsidRPr="4D2153EA">
        <w:rPr>
          <w:rFonts w:ascii="Calibri" w:hAnsi="Calibri" w:cs="Arial"/>
          <w:b/>
          <w:bCs/>
          <w:sz w:val="24"/>
          <w:szCs w:val="24"/>
        </w:rPr>
        <w:t>AND</w:t>
      </w:r>
    </w:p>
    <w:p w14:paraId="1F4D5C03" w14:textId="77777777" w:rsidR="00C82055" w:rsidRPr="009C3886" w:rsidRDefault="00C82055" w:rsidP="00C82055">
      <w:pPr>
        <w:spacing w:line="360" w:lineRule="auto"/>
        <w:jc w:val="center"/>
        <w:rPr>
          <w:rFonts w:ascii="Calibri" w:hAnsi="Calibri" w:cs="Arial"/>
          <w:b/>
          <w:sz w:val="24"/>
          <w:szCs w:val="24"/>
        </w:rPr>
      </w:pPr>
      <w:r w:rsidRPr="009C3886">
        <w:rPr>
          <w:rFonts w:ascii="Calibri" w:hAnsi="Calibri" w:cs="Arial"/>
          <w:b/>
          <w:sz w:val="24"/>
          <w:szCs w:val="24"/>
        </w:rPr>
        <w:t>DETERMINATION UNDER SUB</w:t>
      </w:r>
      <w:r>
        <w:rPr>
          <w:rFonts w:ascii="Calibri" w:hAnsi="Calibri" w:cs="Arial"/>
          <w:b/>
          <w:sz w:val="24"/>
          <w:szCs w:val="24"/>
        </w:rPr>
        <w:t>SECTION</w:t>
      </w:r>
      <w:r w:rsidRPr="009C3886">
        <w:rPr>
          <w:rFonts w:ascii="Calibri" w:hAnsi="Calibri" w:cs="Arial"/>
          <w:b/>
          <w:sz w:val="24"/>
          <w:szCs w:val="24"/>
        </w:rPr>
        <w:t xml:space="preserve"> 41</w:t>
      </w:r>
      <w:r>
        <w:rPr>
          <w:rFonts w:ascii="Calibri" w:hAnsi="Calibri" w:cs="Arial"/>
          <w:b/>
          <w:sz w:val="24"/>
          <w:szCs w:val="24"/>
        </w:rPr>
        <w:t>-</w:t>
      </w:r>
      <w:r w:rsidRPr="009C3886">
        <w:rPr>
          <w:rFonts w:ascii="Calibri" w:hAnsi="Calibri" w:cs="Arial"/>
          <w:b/>
          <w:sz w:val="24"/>
          <w:szCs w:val="24"/>
        </w:rPr>
        <w:t>25(</w:t>
      </w:r>
      <w:r>
        <w:rPr>
          <w:rFonts w:ascii="Calibri" w:hAnsi="Calibri" w:cs="Arial"/>
          <w:b/>
          <w:sz w:val="24"/>
          <w:szCs w:val="24"/>
        </w:rPr>
        <w:t>2</w:t>
      </w:r>
      <w:r w:rsidRPr="009C3886">
        <w:rPr>
          <w:rFonts w:ascii="Calibri" w:hAnsi="Calibri" w:cs="Arial"/>
          <w:b/>
          <w:sz w:val="24"/>
          <w:szCs w:val="24"/>
        </w:rPr>
        <w:t>) OF THE CONDITIONS ON WHICH A GRANT IS MADE</w:t>
      </w:r>
    </w:p>
    <w:p w14:paraId="75CFA2F9" w14:textId="77777777" w:rsidR="00C82055" w:rsidRPr="00E57C7F" w:rsidRDefault="00C82055" w:rsidP="00C82055">
      <w:pPr>
        <w:pStyle w:val="BodyText"/>
        <w:rPr>
          <w:rFonts w:ascii="Calibri" w:hAnsi="Calibri" w:cs="Arial"/>
          <w:bCs/>
          <w:sz w:val="22"/>
          <w:szCs w:val="22"/>
        </w:rPr>
      </w:pPr>
    </w:p>
    <w:p w14:paraId="39AC1A07" w14:textId="77777777" w:rsidR="00C82055" w:rsidRPr="00E57C7F" w:rsidRDefault="00C82055" w:rsidP="00C82055">
      <w:pPr>
        <w:pStyle w:val="BodyText"/>
        <w:rPr>
          <w:rFonts w:ascii="Calibri" w:hAnsi="Calibri" w:cs="Arial"/>
          <w:bCs/>
          <w:sz w:val="22"/>
          <w:szCs w:val="22"/>
        </w:rPr>
      </w:pPr>
    </w:p>
    <w:p w14:paraId="1A6F43DB" w14:textId="77777777" w:rsidR="00C82055" w:rsidRPr="00DE35EA" w:rsidRDefault="00C82055" w:rsidP="00C82055">
      <w:pPr>
        <w:pStyle w:val="BodyText"/>
        <w:rPr>
          <w:rFonts w:ascii="Calibri" w:hAnsi="Calibri" w:cs="Arial"/>
          <w:b/>
          <w:bCs/>
          <w:sz w:val="22"/>
          <w:szCs w:val="22"/>
        </w:rPr>
      </w:pPr>
      <w:r w:rsidRPr="00E57C7F">
        <w:rPr>
          <w:rFonts w:ascii="Calibri" w:hAnsi="Calibri" w:cs="Arial"/>
          <w:b/>
          <w:bCs/>
          <w:sz w:val="22"/>
          <w:szCs w:val="22"/>
        </w:rPr>
        <w:t xml:space="preserve">PART A OF ANNEXURE: DETAILS OF GRANT – </w:t>
      </w:r>
      <w:r w:rsidRPr="00DE35EA">
        <w:rPr>
          <w:rFonts w:ascii="Calibri" w:hAnsi="Calibri" w:cs="Arial"/>
          <w:b/>
          <w:bCs/>
          <w:i/>
          <w:iCs/>
          <w:sz w:val="22"/>
          <w:szCs w:val="22"/>
        </w:rPr>
        <w:t>(name of provider)</w:t>
      </w:r>
      <w:r w:rsidRPr="00DE35EA">
        <w:rPr>
          <w:rFonts w:ascii="Calibri" w:hAnsi="Calibri" w:cs="Arial"/>
          <w:b/>
          <w:bCs/>
          <w:sz w:val="22"/>
          <w:szCs w:val="22"/>
        </w:rPr>
        <w:t xml:space="preserve"> </w:t>
      </w:r>
    </w:p>
    <w:p w14:paraId="398ADCB6" w14:textId="77777777" w:rsidR="00C82055" w:rsidRPr="00E57C7F" w:rsidRDefault="00C82055" w:rsidP="00C82055">
      <w:pPr>
        <w:pStyle w:val="BodyText"/>
        <w:rPr>
          <w:rFonts w:ascii="Calibri" w:hAnsi="Calibri" w:cs="Arial"/>
          <w:b/>
          <w:bCs/>
          <w:sz w:val="22"/>
          <w:szCs w:val="22"/>
        </w:rPr>
      </w:pPr>
    </w:p>
    <w:p w14:paraId="1F41F5C8" w14:textId="77777777" w:rsidR="00C82055" w:rsidRPr="00E57C7F" w:rsidRDefault="00C82055" w:rsidP="00C82055">
      <w:pPr>
        <w:pStyle w:val="BodyText"/>
        <w:rPr>
          <w:rFonts w:ascii="Calibri" w:hAnsi="Calibri" w:cs="Arial"/>
          <w:b/>
          <w:bCs/>
          <w:sz w:val="44"/>
          <w:szCs w:val="44"/>
        </w:rPr>
      </w:pPr>
      <w:r w:rsidRPr="00E57C7F">
        <w:rPr>
          <w:rFonts w:ascii="Calibri" w:hAnsi="Calibri" w:cs="Arial"/>
          <w:b/>
          <w:bCs/>
          <w:sz w:val="22"/>
          <w:szCs w:val="22"/>
        </w:rPr>
        <w:t>PART B OF ANNEXURE: CONDITIONS OF GRANT</w:t>
      </w:r>
    </w:p>
    <w:p w14:paraId="407EADF5" w14:textId="77777777" w:rsidR="00C82055" w:rsidRPr="00E57C7F" w:rsidRDefault="00C82055" w:rsidP="00C82055">
      <w:pPr>
        <w:jc w:val="center"/>
        <w:rPr>
          <w:rFonts w:ascii="Calibri" w:hAnsi="Calibri" w:cs="Arial"/>
          <w:szCs w:val="22"/>
        </w:rPr>
      </w:pPr>
    </w:p>
    <w:p w14:paraId="56E4619A" w14:textId="77777777" w:rsidR="00C82055" w:rsidRPr="00E57C7F" w:rsidRDefault="00C82055" w:rsidP="00C82055">
      <w:pPr>
        <w:jc w:val="center"/>
        <w:rPr>
          <w:rFonts w:ascii="Calibri" w:hAnsi="Calibri"/>
          <w:sz w:val="22"/>
          <w:szCs w:val="22"/>
        </w:rPr>
      </w:pPr>
    </w:p>
    <w:p w14:paraId="1281235F" w14:textId="77777777" w:rsidR="00C82055" w:rsidRPr="00DE35EA" w:rsidRDefault="00C82055" w:rsidP="00C82055">
      <w:pPr>
        <w:jc w:val="center"/>
        <w:rPr>
          <w:rFonts w:ascii="Calibri" w:hAnsi="Calibri"/>
          <w:b/>
          <w:i/>
          <w:iCs/>
          <w:sz w:val="24"/>
          <w:szCs w:val="24"/>
        </w:rPr>
      </w:pPr>
      <w:r w:rsidRPr="00DE35EA">
        <w:rPr>
          <w:rFonts w:ascii="Calibri" w:hAnsi="Calibri"/>
          <w:b/>
          <w:i/>
          <w:iCs/>
          <w:sz w:val="24"/>
          <w:szCs w:val="24"/>
        </w:rPr>
        <w:t>(month and year)</w:t>
      </w:r>
    </w:p>
    <w:p w14:paraId="6D919683" w14:textId="77777777" w:rsidR="00C82055" w:rsidRDefault="00C82055" w:rsidP="00C82055">
      <w:pPr>
        <w:pStyle w:val="Footer"/>
        <w:pBdr>
          <w:top w:val="single" w:sz="8" w:space="1" w:color="auto" w:shadow="1"/>
          <w:left w:val="single" w:sz="8" w:space="4" w:color="auto" w:shadow="1"/>
          <w:bottom w:val="single" w:sz="8" w:space="1" w:color="auto" w:shadow="1"/>
          <w:right w:val="single" w:sz="8" w:space="4" w:color="auto" w:shadow="1"/>
        </w:pBdr>
        <w:shd w:val="clear" w:color="auto" w:fill="F3F3F3"/>
        <w:ind w:left="284" w:right="282"/>
        <w:jc w:val="center"/>
        <w:rPr>
          <w:rFonts w:ascii="Calibri" w:hAnsi="Calibri"/>
        </w:rPr>
      </w:pPr>
      <w:r w:rsidRPr="00E57C7F">
        <w:rPr>
          <w:rFonts w:ascii="Calibri" w:hAnsi="Calibri"/>
        </w:rPr>
        <w:t xml:space="preserve">This work is copyright. Apart from any use permitted under the </w:t>
      </w:r>
      <w:r w:rsidRPr="00E57C7F">
        <w:rPr>
          <w:rFonts w:ascii="Calibri" w:hAnsi="Calibri"/>
          <w:i/>
        </w:rPr>
        <w:t>Copyright Act 1968</w:t>
      </w:r>
      <w:r w:rsidRPr="00E57C7F">
        <w:rPr>
          <w:rFonts w:ascii="Calibri" w:hAnsi="Calibri"/>
        </w:rPr>
        <w:t xml:space="preserve">, no part may be reproduced by any process without the written permission of the Commonwealth of Australia acting through the </w:t>
      </w:r>
      <w:r>
        <w:rPr>
          <w:rFonts w:ascii="Calibri" w:hAnsi="Calibri"/>
        </w:rPr>
        <w:t>Department</w:t>
      </w:r>
      <w:r w:rsidRPr="00E57C7F">
        <w:rPr>
          <w:rFonts w:ascii="Calibri" w:hAnsi="Calibri"/>
        </w:rPr>
        <w:t>.</w:t>
      </w:r>
    </w:p>
    <w:p w14:paraId="0548159B" w14:textId="77777777" w:rsidR="00C82055" w:rsidRPr="00E57C7F" w:rsidRDefault="00C82055" w:rsidP="00C82055">
      <w:pPr>
        <w:pStyle w:val="BodyText"/>
        <w:pBdr>
          <w:top w:val="single" w:sz="8" w:space="1" w:color="auto" w:shadow="1"/>
          <w:left w:val="single" w:sz="8" w:space="4" w:color="auto" w:shadow="1"/>
          <w:bottom w:val="single" w:sz="8" w:space="1" w:color="auto" w:shadow="1"/>
          <w:right w:val="single" w:sz="8" w:space="4" w:color="auto" w:shadow="1"/>
        </w:pBdr>
        <w:shd w:val="clear" w:color="auto" w:fill="FFFFFF"/>
        <w:rPr>
          <w:rFonts w:ascii="Calibri" w:hAnsi="Calibri"/>
          <w:sz w:val="28"/>
        </w:rPr>
        <w:sectPr w:rsidR="00C82055" w:rsidRPr="00E57C7F" w:rsidSect="007A61AC">
          <w:pgSz w:w="11906" w:h="16838" w:code="9"/>
          <w:pgMar w:top="1134" w:right="1134" w:bottom="1134" w:left="1134" w:header="567" w:footer="567" w:gutter="0"/>
          <w:cols w:space="720"/>
          <w:titlePg/>
          <w:rtlGutter/>
          <w:docGrid w:linePitch="272"/>
        </w:sectPr>
      </w:pPr>
    </w:p>
    <w:p w14:paraId="39719215" w14:textId="77777777" w:rsidR="00C82055" w:rsidRPr="00DE35EA" w:rsidRDefault="00C82055" w:rsidP="00C82055">
      <w:pPr>
        <w:ind w:right="378"/>
        <w:jc w:val="center"/>
        <w:rPr>
          <w:rFonts w:ascii="Calibri" w:hAnsi="Calibri"/>
          <w:b/>
          <w:bCs/>
          <w:sz w:val="36"/>
          <w:szCs w:val="36"/>
          <w:u w:val="single"/>
        </w:rPr>
      </w:pPr>
      <w:r w:rsidRPr="00DE35EA">
        <w:rPr>
          <w:rFonts w:ascii="Calibri" w:hAnsi="Calibri"/>
          <w:b/>
          <w:bCs/>
          <w:sz w:val="36"/>
          <w:szCs w:val="36"/>
          <w:u w:val="single"/>
        </w:rPr>
        <w:lastRenderedPageBreak/>
        <w:t>(SPECIFIC TO STAGE 2) PART A OF ANNEXURE</w:t>
      </w:r>
    </w:p>
    <w:p w14:paraId="54FE0100" w14:textId="77777777" w:rsidR="00C82055" w:rsidRPr="009C3886" w:rsidRDefault="00C82055" w:rsidP="00C82055">
      <w:pPr>
        <w:spacing w:before="240"/>
        <w:ind w:right="380"/>
        <w:jc w:val="center"/>
        <w:rPr>
          <w:rFonts w:ascii="Calibri" w:hAnsi="Calibri"/>
          <w:b/>
          <w:bCs/>
          <w:sz w:val="32"/>
          <w:szCs w:val="32"/>
        </w:rPr>
      </w:pPr>
      <w:r w:rsidRPr="009C3886">
        <w:rPr>
          <w:rFonts w:ascii="Calibri" w:hAnsi="Calibri"/>
          <w:b/>
          <w:bCs/>
          <w:sz w:val="32"/>
          <w:szCs w:val="32"/>
        </w:rPr>
        <w:t xml:space="preserve"> DETAILS OF GRANT</w:t>
      </w:r>
    </w:p>
    <w:p w14:paraId="2F7940E1" w14:textId="77777777" w:rsidR="00C82055" w:rsidRPr="0007106F" w:rsidRDefault="00C82055" w:rsidP="00C82055">
      <w:pPr>
        <w:ind w:right="378"/>
        <w:rPr>
          <w:rFonts w:ascii="Calibri" w:hAnsi="Calibri"/>
          <w:b/>
          <w:bCs/>
          <w:sz w:val="22"/>
          <w:szCs w:val="22"/>
        </w:rPr>
      </w:pPr>
    </w:p>
    <w:p w14:paraId="59BAD672" w14:textId="77777777" w:rsidR="00C82055" w:rsidRPr="00A60BD9" w:rsidRDefault="00C82055" w:rsidP="00C82055">
      <w:pPr>
        <w:numPr>
          <w:ilvl w:val="0"/>
          <w:numId w:val="37"/>
        </w:numPr>
        <w:tabs>
          <w:tab w:val="clear" w:pos="360"/>
          <w:tab w:val="num" w:pos="426"/>
        </w:tabs>
        <w:spacing w:before="0" w:line="240" w:lineRule="auto"/>
        <w:ind w:left="425" w:hanging="425"/>
        <w:rPr>
          <w:rFonts w:asciiTheme="minorHAnsi" w:hAnsiTheme="minorHAnsi" w:cstheme="minorHAnsi"/>
          <w:b/>
          <w:sz w:val="24"/>
          <w:szCs w:val="24"/>
        </w:rPr>
      </w:pPr>
      <w:r w:rsidRPr="00A60BD9">
        <w:rPr>
          <w:rFonts w:asciiTheme="minorHAnsi" w:hAnsiTheme="minorHAnsi" w:cstheme="minorHAnsi"/>
          <w:b/>
          <w:sz w:val="24"/>
          <w:szCs w:val="24"/>
        </w:rPr>
        <w:t>The Recipient</w:t>
      </w:r>
    </w:p>
    <w:p w14:paraId="6FC1C407" w14:textId="77777777" w:rsidR="00C82055" w:rsidRPr="00DE35EA" w:rsidRDefault="00C82055" w:rsidP="00C82055">
      <w:pPr>
        <w:ind w:left="717" w:hanging="360"/>
        <w:rPr>
          <w:rFonts w:asciiTheme="minorHAnsi" w:hAnsiTheme="minorHAnsi" w:cstheme="minorBidi"/>
          <w:sz w:val="24"/>
          <w:szCs w:val="24"/>
        </w:rPr>
      </w:pPr>
      <w:r w:rsidRPr="2768B280">
        <w:rPr>
          <w:rFonts w:asciiTheme="minorHAnsi" w:hAnsiTheme="minorHAnsi" w:cstheme="minorBidi"/>
          <w:sz w:val="24"/>
          <w:szCs w:val="24"/>
        </w:rPr>
        <w:t xml:space="preserve">1.1 The </w:t>
      </w:r>
      <w:r w:rsidRPr="2768B280">
        <w:rPr>
          <w:rFonts w:asciiTheme="minorHAnsi" w:hAnsiTheme="minorHAnsi" w:cstheme="minorBidi"/>
          <w:b/>
          <w:bCs/>
          <w:sz w:val="24"/>
          <w:szCs w:val="24"/>
        </w:rPr>
        <w:t>Recipient</w:t>
      </w:r>
      <w:r w:rsidRPr="2768B280">
        <w:rPr>
          <w:rFonts w:asciiTheme="minorHAnsi" w:hAnsiTheme="minorHAnsi" w:cstheme="minorBidi"/>
          <w:sz w:val="24"/>
          <w:szCs w:val="24"/>
        </w:rPr>
        <w:t xml:space="preserve"> is </w:t>
      </w:r>
      <w:r w:rsidRPr="00DE35EA">
        <w:rPr>
          <w:rFonts w:asciiTheme="minorHAnsi" w:hAnsiTheme="minorHAnsi" w:cstheme="minorBidi"/>
          <w:i/>
          <w:iCs/>
          <w:sz w:val="24"/>
          <w:szCs w:val="24"/>
        </w:rPr>
        <w:t>(proper name of the legal entity to which the Grant is being paid under these Conditions of Grant (including an CAN where it has one, or an ABN where it doesn’t).</w:t>
      </w:r>
      <w:r w:rsidRPr="00DE35EA">
        <w:rPr>
          <w:rFonts w:asciiTheme="minorHAnsi" w:hAnsiTheme="minorHAnsi" w:cstheme="minorBidi"/>
          <w:sz w:val="24"/>
          <w:szCs w:val="24"/>
        </w:rPr>
        <w:t xml:space="preserve"> </w:t>
      </w:r>
    </w:p>
    <w:p w14:paraId="0DEB50D3" w14:textId="77777777" w:rsidR="00C82055" w:rsidRPr="00DE35EA" w:rsidRDefault="00C82055" w:rsidP="00C82055">
      <w:pPr>
        <w:numPr>
          <w:ilvl w:val="0"/>
          <w:numId w:val="37"/>
        </w:numPr>
        <w:tabs>
          <w:tab w:val="clear" w:pos="360"/>
          <w:tab w:val="num" w:pos="426"/>
        </w:tabs>
        <w:spacing w:before="0" w:line="240" w:lineRule="auto"/>
        <w:ind w:left="425" w:hanging="425"/>
        <w:rPr>
          <w:rFonts w:asciiTheme="minorHAnsi" w:hAnsiTheme="minorHAnsi" w:cstheme="minorHAnsi"/>
          <w:b/>
          <w:sz w:val="24"/>
          <w:szCs w:val="24"/>
        </w:rPr>
      </w:pPr>
      <w:bookmarkStart w:id="119" w:name="_Ref126844178"/>
      <w:r w:rsidRPr="00DE35EA">
        <w:rPr>
          <w:rFonts w:asciiTheme="minorHAnsi" w:hAnsiTheme="minorHAnsi" w:cstheme="minorHAnsi"/>
          <w:b/>
          <w:sz w:val="24"/>
          <w:szCs w:val="24"/>
        </w:rPr>
        <w:t>Project</w:t>
      </w:r>
      <w:bookmarkEnd w:id="119"/>
    </w:p>
    <w:p w14:paraId="17886354" w14:textId="77777777" w:rsidR="00C82055" w:rsidRPr="00DE35EA" w:rsidRDefault="00C82055" w:rsidP="00C82055">
      <w:pPr>
        <w:ind w:left="717" w:hanging="360"/>
        <w:rPr>
          <w:rFonts w:asciiTheme="minorHAnsi" w:hAnsiTheme="minorHAnsi" w:cstheme="minorHAnsi"/>
          <w:b/>
          <w:sz w:val="24"/>
          <w:szCs w:val="24"/>
        </w:rPr>
      </w:pPr>
      <w:r w:rsidRPr="00DE35EA">
        <w:rPr>
          <w:rFonts w:asciiTheme="minorHAnsi" w:hAnsiTheme="minorHAnsi" w:cstheme="minorHAnsi"/>
          <w:sz w:val="24"/>
          <w:szCs w:val="24"/>
        </w:rPr>
        <w:t xml:space="preserve">2.1 The Project is entitled: </w:t>
      </w:r>
      <w:r w:rsidRPr="00DE35EA">
        <w:rPr>
          <w:rFonts w:asciiTheme="minorHAnsi" w:hAnsiTheme="minorHAnsi" w:cstheme="minorHAnsi"/>
          <w:b/>
          <w:sz w:val="24"/>
          <w:szCs w:val="24"/>
        </w:rPr>
        <w:t xml:space="preserve">Microcredentials Pilot in Higher Education – </w:t>
      </w:r>
      <w:r w:rsidRPr="00DE35EA">
        <w:rPr>
          <w:rFonts w:asciiTheme="minorHAnsi" w:hAnsiTheme="minorHAnsi" w:cstheme="minorHAnsi"/>
          <w:b/>
          <w:i/>
          <w:sz w:val="24"/>
          <w:szCs w:val="24"/>
        </w:rPr>
        <w:t>(full name of course of learning, e.g., Microcredential in Civil Engineering)</w:t>
      </w:r>
    </w:p>
    <w:p w14:paraId="66575B97" w14:textId="77777777" w:rsidR="00C82055" w:rsidRPr="00DE35EA" w:rsidRDefault="00C82055" w:rsidP="00C82055">
      <w:pPr>
        <w:ind w:left="717" w:hanging="360"/>
        <w:rPr>
          <w:rFonts w:asciiTheme="minorHAnsi" w:hAnsiTheme="minorHAnsi" w:cstheme="minorBidi"/>
          <w:sz w:val="24"/>
          <w:szCs w:val="24"/>
        </w:rPr>
      </w:pPr>
      <w:r w:rsidRPr="00DE35EA">
        <w:rPr>
          <w:rFonts w:asciiTheme="minorHAnsi" w:hAnsiTheme="minorHAnsi" w:cstheme="minorBidi"/>
          <w:sz w:val="24"/>
          <w:szCs w:val="24"/>
        </w:rPr>
        <w:t>2.2 As part of the Project, the Recipient must,</w:t>
      </w:r>
    </w:p>
    <w:p w14:paraId="40619409" w14:textId="77777777" w:rsidR="00C82055" w:rsidRPr="00DE35EA" w:rsidRDefault="00C82055" w:rsidP="00C82055">
      <w:pPr>
        <w:pStyle w:val="ListParagraph"/>
        <w:numPr>
          <w:ilvl w:val="0"/>
          <w:numId w:val="67"/>
        </w:numPr>
        <w:spacing w:before="0" w:after="0" w:line="240" w:lineRule="auto"/>
        <w:rPr>
          <w:rFonts w:asciiTheme="minorHAnsi" w:hAnsiTheme="minorHAnsi" w:cstheme="minorBidi"/>
          <w:i/>
          <w:iCs/>
          <w:sz w:val="24"/>
          <w:szCs w:val="24"/>
        </w:rPr>
      </w:pPr>
      <w:r w:rsidRPr="00DE35EA">
        <w:rPr>
          <w:rFonts w:ascii="Calibri" w:hAnsi="Calibri" w:cs="Arial"/>
          <w:i/>
          <w:iCs/>
          <w:sz w:val="22"/>
          <w:szCs w:val="22"/>
        </w:rPr>
        <w:t xml:space="preserve"> </w:t>
      </w:r>
      <w:r w:rsidRPr="00DE35EA">
        <w:rPr>
          <w:rFonts w:asciiTheme="minorHAnsi" w:hAnsiTheme="minorHAnsi" w:cstheme="minorBidi"/>
          <w:sz w:val="24"/>
          <w:szCs w:val="24"/>
        </w:rPr>
        <w:t xml:space="preserve">Deliver </w:t>
      </w:r>
      <w:r w:rsidRPr="00DE35EA">
        <w:rPr>
          <w:rFonts w:asciiTheme="minorHAnsi" w:hAnsiTheme="minorHAnsi" w:cstheme="minorBidi"/>
          <w:i/>
          <w:iCs/>
          <w:sz w:val="24"/>
          <w:szCs w:val="24"/>
        </w:rPr>
        <w:t xml:space="preserve">(full name of course of learning, e.g., Microcredential in Civil Engineering) </w:t>
      </w:r>
      <w:r w:rsidRPr="00DE35EA">
        <w:rPr>
          <w:rFonts w:asciiTheme="minorHAnsi" w:hAnsiTheme="minorHAnsi" w:cstheme="minorBidi"/>
          <w:sz w:val="24"/>
          <w:szCs w:val="24"/>
        </w:rPr>
        <w:t>(Stage 2), and that microcredential course must meet the following requirements:</w:t>
      </w:r>
    </w:p>
    <w:p w14:paraId="7A78F17C" w14:textId="77777777" w:rsidR="00C82055" w:rsidRPr="00DE35EA" w:rsidRDefault="00C82055" w:rsidP="00C82055">
      <w:pPr>
        <w:pStyle w:val="ListParagraph"/>
        <w:numPr>
          <w:ilvl w:val="1"/>
          <w:numId w:val="67"/>
        </w:numPr>
        <w:spacing w:before="0" w:after="0" w:line="240" w:lineRule="auto"/>
        <w:rPr>
          <w:rFonts w:asciiTheme="minorHAnsi" w:hAnsiTheme="minorHAnsi" w:cstheme="minorHAnsi"/>
          <w:sz w:val="24"/>
          <w:szCs w:val="24"/>
        </w:rPr>
      </w:pPr>
      <w:bookmarkStart w:id="120" w:name="_Hlk118718980"/>
      <w:r w:rsidRPr="00DE35EA">
        <w:rPr>
          <w:rFonts w:asciiTheme="minorHAnsi" w:hAnsiTheme="minorHAnsi" w:cstheme="minorHAnsi"/>
          <w:i/>
          <w:iCs/>
          <w:sz w:val="24"/>
          <w:szCs w:val="24"/>
        </w:rPr>
        <w:t>(Optional: include only if the provider identified that they would do so in their application)</w:t>
      </w:r>
      <w:r w:rsidRPr="00DE35EA">
        <w:rPr>
          <w:rFonts w:asciiTheme="minorHAnsi" w:hAnsiTheme="minorHAnsi" w:cstheme="minorHAnsi"/>
          <w:sz w:val="24"/>
          <w:szCs w:val="24"/>
        </w:rPr>
        <w:t xml:space="preserve"> </w:t>
      </w:r>
      <w:bookmarkEnd w:id="120"/>
      <w:r w:rsidRPr="00DE35EA">
        <w:rPr>
          <w:rFonts w:asciiTheme="minorHAnsi" w:hAnsiTheme="minorHAnsi" w:cstheme="minorHAnsi"/>
          <w:sz w:val="24"/>
          <w:szCs w:val="24"/>
        </w:rPr>
        <w:t>Seek credit recognition arrangements for the microcredential course with other providers.</w:t>
      </w:r>
    </w:p>
    <w:p w14:paraId="0CD5288C" w14:textId="77777777" w:rsidR="00C82055" w:rsidRPr="00DE35EA" w:rsidRDefault="00C82055" w:rsidP="00C82055">
      <w:pPr>
        <w:numPr>
          <w:ilvl w:val="1"/>
          <w:numId w:val="67"/>
        </w:numPr>
        <w:spacing w:before="0" w:after="0" w:line="240" w:lineRule="auto"/>
        <w:ind w:right="378"/>
        <w:rPr>
          <w:rFonts w:asciiTheme="minorHAnsi" w:hAnsiTheme="minorHAnsi" w:cstheme="minorBidi"/>
          <w:sz w:val="24"/>
          <w:szCs w:val="24"/>
        </w:rPr>
      </w:pPr>
      <w:r w:rsidRPr="00DE35EA">
        <w:rPr>
          <w:rFonts w:asciiTheme="minorHAnsi" w:hAnsiTheme="minorHAnsi" w:cstheme="minorBidi"/>
          <w:sz w:val="24"/>
          <w:szCs w:val="24"/>
        </w:rPr>
        <w:t xml:space="preserve">The microcredential course must comply with the requirements specified in Chapter 4 of the </w:t>
      </w:r>
      <w:r w:rsidRPr="00DE35EA">
        <w:rPr>
          <w:rFonts w:asciiTheme="minorHAnsi" w:hAnsiTheme="minorHAnsi" w:cstheme="minorBidi"/>
          <w:i/>
          <w:iCs/>
          <w:sz w:val="24"/>
          <w:szCs w:val="24"/>
        </w:rPr>
        <w:t xml:space="preserve">FEE-HELP Guidelines 2017 </w:t>
      </w:r>
      <w:r w:rsidRPr="00DE35EA">
        <w:rPr>
          <w:rFonts w:asciiTheme="minorHAnsi" w:hAnsiTheme="minorHAnsi" w:cstheme="minorBidi"/>
          <w:sz w:val="24"/>
          <w:szCs w:val="24"/>
        </w:rPr>
        <w:t xml:space="preserve">and subsections 76(8) and 76(9) of the </w:t>
      </w:r>
      <w:bookmarkStart w:id="121" w:name="BKCheck15B_3"/>
      <w:bookmarkStart w:id="122" w:name="_Hlk109839178"/>
      <w:bookmarkEnd w:id="121"/>
      <w:r w:rsidRPr="00DE35EA">
        <w:rPr>
          <w:rFonts w:asciiTheme="minorHAnsi" w:hAnsiTheme="minorHAnsi" w:cstheme="minorHAnsi"/>
          <w:i/>
          <w:iCs/>
          <w:sz w:val="24"/>
          <w:szCs w:val="24"/>
        </w:rPr>
        <w:t>Higher Education Support (</w:t>
      </w:r>
      <w:r w:rsidRPr="00DE35EA">
        <w:rPr>
          <w:rFonts w:asciiTheme="minorHAnsi" w:hAnsiTheme="minorHAnsi"/>
          <w:i/>
          <w:sz w:val="24"/>
        </w:rPr>
        <w:t>Other Grants</w:t>
      </w:r>
      <w:r w:rsidRPr="00DE35EA">
        <w:rPr>
          <w:rFonts w:asciiTheme="minorHAnsi" w:hAnsiTheme="minorHAnsi" w:cstheme="minorHAnsi"/>
          <w:i/>
          <w:iCs/>
          <w:sz w:val="24"/>
          <w:szCs w:val="24"/>
        </w:rPr>
        <w:t>)</w:t>
      </w:r>
      <w:r w:rsidRPr="00DE35EA">
        <w:rPr>
          <w:rFonts w:asciiTheme="minorHAnsi" w:hAnsiTheme="minorHAnsi"/>
          <w:i/>
          <w:sz w:val="24"/>
        </w:rPr>
        <w:t xml:space="preserve"> Guidelines</w:t>
      </w:r>
      <w:r w:rsidRPr="00DE35EA">
        <w:rPr>
          <w:rFonts w:asciiTheme="minorHAnsi" w:hAnsiTheme="minorHAnsi" w:cstheme="minorHAnsi"/>
          <w:sz w:val="24"/>
          <w:szCs w:val="24"/>
        </w:rPr>
        <w:t xml:space="preserve"> </w:t>
      </w:r>
      <w:r w:rsidRPr="00DE35EA">
        <w:rPr>
          <w:rFonts w:asciiTheme="minorHAnsi" w:hAnsiTheme="minorHAnsi" w:cstheme="minorHAnsi"/>
          <w:i/>
          <w:iCs/>
          <w:sz w:val="24"/>
          <w:szCs w:val="24"/>
        </w:rPr>
        <w:t>2022</w:t>
      </w:r>
      <w:bookmarkEnd w:id="122"/>
      <w:r w:rsidRPr="00DE35EA">
        <w:rPr>
          <w:rFonts w:asciiTheme="minorHAnsi" w:hAnsiTheme="minorHAnsi" w:cstheme="minorHAnsi"/>
          <w:i/>
          <w:iCs/>
          <w:sz w:val="24"/>
          <w:szCs w:val="24"/>
        </w:rPr>
        <w:t xml:space="preserve"> </w:t>
      </w:r>
      <w:r w:rsidRPr="00DE35EA">
        <w:rPr>
          <w:rFonts w:asciiTheme="minorHAnsi" w:hAnsiTheme="minorHAnsi" w:cstheme="minorHAnsi"/>
          <w:sz w:val="24"/>
          <w:szCs w:val="24"/>
        </w:rPr>
        <w:t>(the Other Grants Guidelines).</w:t>
      </w:r>
    </w:p>
    <w:p w14:paraId="68813822" w14:textId="77777777" w:rsidR="00C82055" w:rsidRPr="00DE35EA" w:rsidRDefault="00C82055" w:rsidP="00C82055">
      <w:pPr>
        <w:numPr>
          <w:ilvl w:val="1"/>
          <w:numId w:val="67"/>
        </w:numPr>
        <w:spacing w:before="0" w:after="0" w:line="240" w:lineRule="auto"/>
        <w:ind w:right="378"/>
        <w:rPr>
          <w:rFonts w:asciiTheme="minorHAnsi" w:hAnsiTheme="minorHAnsi" w:cstheme="minorHAnsi"/>
          <w:sz w:val="24"/>
          <w:szCs w:val="24"/>
        </w:rPr>
      </w:pPr>
      <w:r w:rsidRPr="00DE35EA">
        <w:rPr>
          <w:rFonts w:asciiTheme="minorHAnsi" w:hAnsiTheme="minorHAnsi" w:cstheme="minorHAnsi"/>
          <w:sz w:val="24"/>
          <w:szCs w:val="24"/>
        </w:rPr>
        <w:t xml:space="preserve">The microcredential course must be listed on the Government’s </w:t>
      </w:r>
      <w:hyperlink r:id="rId75" w:history="1">
        <w:r w:rsidRPr="00DE35EA">
          <w:rPr>
            <w:rStyle w:val="Hyperlink"/>
            <w:rFonts w:asciiTheme="minorHAnsi" w:hAnsiTheme="minorHAnsi" w:cstheme="minorHAnsi"/>
            <w:color w:val="auto"/>
            <w:sz w:val="24"/>
            <w:szCs w:val="24"/>
          </w:rPr>
          <w:t>Microcred Seeker</w:t>
        </w:r>
      </w:hyperlink>
      <w:r w:rsidRPr="00DE35EA">
        <w:rPr>
          <w:rFonts w:asciiTheme="minorHAnsi" w:hAnsiTheme="minorHAnsi" w:cstheme="minorHAnsi"/>
          <w:sz w:val="24"/>
          <w:szCs w:val="24"/>
        </w:rPr>
        <w:t xml:space="preserve"> website.</w:t>
      </w:r>
    </w:p>
    <w:p w14:paraId="40534FCF" w14:textId="77777777" w:rsidR="00C82055" w:rsidRPr="00DE35EA" w:rsidRDefault="00C82055" w:rsidP="00C82055">
      <w:pPr>
        <w:pStyle w:val="ListParagraph"/>
        <w:numPr>
          <w:ilvl w:val="0"/>
          <w:numId w:val="67"/>
        </w:numPr>
        <w:spacing w:before="0" w:after="0" w:line="240" w:lineRule="auto"/>
        <w:rPr>
          <w:rFonts w:asciiTheme="minorHAnsi" w:hAnsiTheme="minorHAnsi" w:cstheme="minorBidi"/>
          <w:sz w:val="24"/>
          <w:szCs w:val="24"/>
        </w:rPr>
      </w:pPr>
      <w:r w:rsidRPr="00DE35EA">
        <w:rPr>
          <w:rFonts w:asciiTheme="minorHAnsi" w:hAnsiTheme="minorHAnsi" w:cstheme="minorBidi"/>
          <w:sz w:val="24"/>
          <w:szCs w:val="24"/>
        </w:rPr>
        <w:t xml:space="preserve">Enter into a licensing agreement for the microcredential course with a Table A provider who received a grant in Stage 1. </w:t>
      </w:r>
    </w:p>
    <w:p w14:paraId="5729A1C6" w14:textId="77777777" w:rsidR="00C82055" w:rsidRPr="00DE35EA" w:rsidRDefault="00C82055" w:rsidP="00C82055">
      <w:pPr>
        <w:pStyle w:val="ListParagraph"/>
        <w:numPr>
          <w:ilvl w:val="0"/>
          <w:numId w:val="67"/>
        </w:numPr>
        <w:spacing w:before="0" w:after="0" w:line="240" w:lineRule="auto"/>
        <w:rPr>
          <w:rFonts w:asciiTheme="minorHAnsi" w:hAnsiTheme="minorHAnsi" w:cstheme="minorBidi"/>
          <w:sz w:val="24"/>
          <w:szCs w:val="24"/>
        </w:rPr>
      </w:pPr>
      <w:r w:rsidRPr="00DE35EA">
        <w:rPr>
          <w:rFonts w:asciiTheme="minorHAnsi" w:hAnsiTheme="minorHAnsi" w:cstheme="minorBidi"/>
          <w:sz w:val="24"/>
          <w:szCs w:val="24"/>
        </w:rPr>
        <w:t>Deliver the microcredential during the financial year commencing 1 July 2024 (Subject to approval, may include 2025-26) (Stage 2).</w:t>
      </w:r>
    </w:p>
    <w:p w14:paraId="73300025" w14:textId="77777777" w:rsidR="00C82055" w:rsidRPr="00DE35EA" w:rsidRDefault="00C82055" w:rsidP="00C82055">
      <w:pPr>
        <w:pStyle w:val="ListParagraph"/>
        <w:numPr>
          <w:ilvl w:val="1"/>
          <w:numId w:val="67"/>
        </w:numPr>
        <w:spacing w:before="0" w:after="0" w:line="240" w:lineRule="auto"/>
        <w:rPr>
          <w:rFonts w:asciiTheme="minorHAnsi" w:hAnsiTheme="minorHAnsi" w:cstheme="minorHAnsi"/>
          <w:sz w:val="24"/>
          <w:szCs w:val="24"/>
        </w:rPr>
      </w:pPr>
      <w:r w:rsidRPr="00DE35EA">
        <w:rPr>
          <w:rFonts w:asciiTheme="minorHAnsi" w:hAnsiTheme="minorHAnsi" w:cstheme="minorHAnsi"/>
          <w:sz w:val="24"/>
          <w:szCs w:val="24"/>
        </w:rPr>
        <w:t>Students are to be sourced by the Recipient.</w:t>
      </w:r>
    </w:p>
    <w:p w14:paraId="138275C5" w14:textId="77777777" w:rsidR="00C82055" w:rsidRPr="00DE35EA" w:rsidRDefault="00C82055" w:rsidP="00C82055">
      <w:pPr>
        <w:pStyle w:val="ListParagraph"/>
        <w:numPr>
          <w:ilvl w:val="1"/>
          <w:numId w:val="67"/>
        </w:numPr>
        <w:spacing w:before="0" w:after="0" w:line="240" w:lineRule="auto"/>
        <w:rPr>
          <w:rFonts w:asciiTheme="minorHAnsi" w:hAnsiTheme="minorHAnsi" w:cstheme="minorHAnsi"/>
          <w:sz w:val="24"/>
          <w:szCs w:val="24"/>
        </w:rPr>
      </w:pPr>
      <w:r w:rsidRPr="00DE35EA">
        <w:rPr>
          <w:rFonts w:asciiTheme="minorHAnsi" w:hAnsiTheme="minorHAnsi" w:cstheme="minorHAnsi"/>
          <w:sz w:val="24"/>
          <w:szCs w:val="24"/>
        </w:rPr>
        <w:t>The Recipient must inform the Project Delegate of the estimated enrolments for each microcredential course at the start of the Project Period.</w:t>
      </w:r>
    </w:p>
    <w:p w14:paraId="0EECB074" w14:textId="77777777" w:rsidR="00C82055" w:rsidRPr="00DE35EA" w:rsidRDefault="00C82055" w:rsidP="00C82055">
      <w:pPr>
        <w:pStyle w:val="ListParagraph"/>
        <w:numPr>
          <w:ilvl w:val="1"/>
          <w:numId w:val="67"/>
        </w:numPr>
        <w:spacing w:before="0" w:after="0" w:line="240" w:lineRule="auto"/>
        <w:rPr>
          <w:rFonts w:asciiTheme="minorHAnsi" w:hAnsiTheme="minorHAnsi" w:cstheme="minorBidi"/>
          <w:sz w:val="24"/>
          <w:szCs w:val="24"/>
        </w:rPr>
      </w:pPr>
      <w:r w:rsidRPr="00DE35EA">
        <w:rPr>
          <w:rFonts w:asciiTheme="minorHAnsi" w:hAnsiTheme="minorHAnsi" w:cstheme="minorBidi"/>
          <w:sz w:val="24"/>
          <w:szCs w:val="24"/>
        </w:rPr>
        <w:t xml:space="preserve">The Recipient must inform the Project Delegate of the total number of students enrolled in the microcredential course within 14 days after the census </w:t>
      </w:r>
      <w:bookmarkStart w:id="123" w:name="_Int_jN34Wdgn"/>
      <w:r w:rsidRPr="00DE35EA">
        <w:rPr>
          <w:rFonts w:asciiTheme="minorHAnsi" w:hAnsiTheme="minorHAnsi" w:cstheme="minorBidi"/>
          <w:sz w:val="24"/>
          <w:szCs w:val="24"/>
        </w:rPr>
        <w:t>date</w:t>
      </w:r>
      <w:bookmarkEnd w:id="123"/>
      <w:r w:rsidRPr="00DE35EA">
        <w:rPr>
          <w:rFonts w:asciiTheme="minorHAnsi" w:hAnsiTheme="minorHAnsi" w:cstheme="minorBidi"/>
          <w:sz w:val="24"/>
          <w:szCs w:val="24"/>
        </w:rPr>
        <w:t xml:space="preserve"> via the department’s Tertiary Collection of Student Information (TCSI) system.</w:t>
      </w:r>
    </w:p>
    <w:p w14:paraId="293A1A39" w14:textId="77777777" w:rsidR="00C82055" w:rsidRPr="00DE35EA" w:rsidRDefault="00C82055" w:rsidP="00C82055">
      <w:pPr>
        <w:spacing w:before="120"/>
        <w:ind w:left="717" w:hanging="360"/>
        <w:rPr>
          <w:rFonts w:asciiTheme="minorHAnsi" w:hAnsiTheme="minorHAnsi" w:cstheme="minorHAnsi"/>
          <w:sz w:val="24"/>
          <w:szCs w:val="24"/>
        </w:rPr>
      </w:pPr>
      <w:r w:rsidRPr="00DE35EA">
        <w:rPr>
          <w:rFonts w:asciiTheme="minorHAnsi" w:hAnsiTheme="minorHAnsi" w:cstheme="minorHAnsi"/>
          <w:sz w:val="24"/>
          <w:szCs w:val="24"/>
        </w:rPr>
        <w:t xml:space="preserve">2.3 The recipient may conduct the activities outlined in Item 2.2 in partnership with </w:t>
      </w:r>
      <w:r w:rsidRPr="00DE35EA">
        <w:rPr>
          <w:rFonts w:asciiTheme="minorHAnsi" w:hAnsiTheme="minorHAnsi" w:cstheme="minorHAnsi"/>
          <w:i/>
          <w:iCs/>
          <w:sz w:val="24"/>
          <w:szCs w:val="24"/>
        </w:rPr>
        <w:t>(other higher education provider name; remove if N/A).</w:t>
      </w:r>
    </w:p>
    <w:p w14:paraId="350CCC82" w14:textId="77777777" w:rsidR="00C82055" w:rsidRPr="00DE35EA" w:rsidRDefault="00C82055" w:rsidP="004008E3">
      <w:pPr>
        <w:spacing w:before="120" w:after="360"/>
        <w:ind w:left="714" w:hanging="357"/>
        <w:rPr>
          <w:rFonts w:asciiTheme="minorHAnsi" w:hAnsiTheme="minorHAnsi" w:cstheme="minorHAnsi"/>
          <w:sz w:val="24"/>
          <w:szCs w:val="24"/>
        </w:rPr>
      </w:pPr>
      <w:r w:rsidRPr="00DE35EA">
        <w:rPr>
          <w:rFonts w:asciiTheme="minorHAnsi" w:hAnsiTheme="minorHAnsi" w:cstheme="minorHAnsi"/>
          <w:sz w:val="24"/>
          <w:szCs w:val="24"/>
        </w:rPr>
        <w:t>2.4 The Recipient must achieve the Milestones for the Project and satisfy the reporting requirements set out in Schedule 1 and clause 8.</w:t>
      </w:r>
    </w:p>
    <w:p w14:paraId="62C451CB" w14:textId="77777777" w:rsidR="004008E3" w:rsidRDefault="004008E3">
      <w:pPr>
        <w:spacing w:before="0" w:after="0" w:line="240" w:lineRule="auto"/>
        <w:rPr>
          <w:rFonts w:asciiTheme="minorHAnsi" w:hAnsiTheme="minorHAnsi" w:cstheme="minorHAnsi"/>
          <w:b/>
          <w:sz w:val="24"/>
          <w:szCs w:val="24"/>
        </w:rPr>
      </w:pPr>
      <w:bookmarkStart w:id="124" w:name="_Ref337024770"/>
      <w:r>
        <w:rPr>
          <w:rFonts w:asciiTheme="minorHAnsi" w:hAnsiTheme="minorHAnsi" w:cstheme="minorHAnsi"/>
          <w:b/>
          <w:sz w:val="24"/>
          <w:szCs w:val="24"/>
        </w:rPr>
        <w:br w:type="page"/>
      </w:r>
    </w:p>
    <w:p w14:paraId="0CE6EF73" w14:textId="69CC6ED2" w:rsidR="00C82055" w:rsidRPr="001140E8" w:rsidRDefault="00C82055" w:rsidP="00C82055">
      <w:pPr>
        <w:pStyle w:val="ListParagraph"/>
        <w:numPr>
          <w:ilvl w:val="0"/>
          <w:numId w:val="37"/>
        </w:numPr>
        <w:spacing w:before="0" w:line="240" w:lineRule="auto"/>
        <w:ind w:left="357" w:hanging="357"/>
        <w:rPr>
          <w:rFonts w:asciiTheme="minorHAnsi" w:hAnsiTheme="minorHAnsi" w:cstheme="minorHAnsi"/>
          <w:sz w:val="24"/>
          <w:szCs w:val="24"/>
        </w:rPr>
      </w:pPr>
      <w:r w:rsidRPr="001140E8">
        <w:rPr>
          <w:rFonts w:asciiTheme="minorHAnsi" w:hAnsiTheme="minorHAnsi" w:cstheme="minorHAnsi"/>
          <w:b/>
          <w:sz w:val="24"/>
          <w:szCs w:val="24"/>
        </w:rPr>
        <w:lastRenderedPageBreak/>
        <w:t>Project Purpose and Objectives</w:t>
      </w:r>
      <w:bookmarkEnd w:id="124"/>
      <w:r w:rsidRPr="001140E8">
        <w:rPr>
          <w:rFonts w:asciiTheme="minorHAnsi" w:hAnsiTheme="minorHAnsi" w:cstheme="minorHAnsi"/>
          <w:sz w:val="24"/>
          <w:szCs w:val="24"/>
        </w:rPr>
        <w:t xml:space="preserve"> </w:t>
      </w:r>
    </w:p>
    <w:p w14:paraId="127CD12B" w14:textId="77777777" w:rsidR="00C82055" w:rsidRPr="00DE35EA" w:rsidRDefault="00C82055" w:rsidP="00C82055">
      <w:pPr>
        <w:ind w:left="717" w:hanging="360"/>
        <w:rPr>
          <w:rFonts w:asciiTheme="minorHAnsi" w:hAnsiTheme="minorHAnsi" w:cstheme="minorBidi"/>
          <w:sz w:val="24"/>
          <w:szCs w:val="24"/>
        </w:rPr>
      </w:pPr>
      <w:r w:rsidRPr="2768B280">
        <w:rPr>
          <w:rFonts w:asciiTheme="minorHAnsi" w:hAnsiTheme="minorHAnsi" w:cstheme="minorBidi"/>
          <w:sz w:val="24"/>
          <w:szCs w:val="24"/>
        </w:rPr>
        <w:t>3.1. This grant is provided for the purposes of table item 11(c) as set out in subsection 41-10(1) of the Act a</w:t>
      </w:r>
      <w:bookmarkStart w:id="125" w:name="_Hlk106800795"/>
      <w:r w:rsidRPr="2768B280">
        <w:rPr>
          <w:rFonts w:ascii="Calibri" w:eastAsia="Calibri" w:hAnsi="Calibri" w:cs="Calibri"/>
          <w:sz w:val="24"/>
          <w:szCs w:val="24"/>
        </w:rPr>
        <w:t xml:space="preserve">nd subparagraphs 73(2)(a)(ii), (iii) and (iv)of the </w:t>
      </w:r>
      <w:r w:rsidRPr="2768B280">
        <w:rPr>
          <w:rFonts w:asciiTheme="minorHAnsi" w:hAnsiTheme="minorHAnsi" w:cstheme="minorBidi"/>
          <w:i/>
          <w:iCs/>
          <w:sz w:val="24"/>
          <w:szCs w:val="24"/>
        </w:rPr>
        <w:t xml:space="preserve">Higher </w:t>
      </w:r>
      <w:r w:rsidRPr="00DE35EA">
        <w:rPr>
          <w:rFonts w:asciiTheme="minorHAnsi" w:hAnsiTheme="minorHAnsi" w:cstheme="minorBidi"/>
          <w:i/>
          <w:iCs/>
          <w:sz w:val="24"/>
          <w:szCs w:val="24"/>
        </w:rPr>
        <w:t>Education Support (</w:t>
      </w:r>
      <w:r w:rsidRPr="00DE35EA">
        <w:rPr>
          <w:rFonts w:asciiTheme="minorHAnsi" w:hAnsiTheme="minorHAnsi"/>
          <w:i/>
          <w:iCs/>
          <w:sz w:val="24"/>
          <w:szCs w:val="24"/>
        </w:rPr>
        <w:t>Other Grants</w:t>
      </w:r>
      <w:r w:rsidRPr="00DE35EA">
        <w:rPr>
          <w:rFonts w:asciiTheme="minorHAnsi" w:hAnsiTheme="minorHAnsi" w:cstheme="minorBidi"/>
          <w:i/>
          <w:iCs/>
          <w:sz w:val="24"/>
          <w:szCs w:val="24"/>
        </w:rPr>
        <w:t>)</w:t>
      </w:r>
      <w:r w:rsidRPr="00DE35EA">
        <w:rPr>
          <w:rFonts w:asciiTheme="minorHAnsi" w:hAnsiTheme="minorHAnsi"/>
          <w:i/>
          <w:iCs/>
          <w:sz w:val="24"/>
          <w:szCs w:val="24"/>
        </w:rPr>
        <w:t xml:space="preserve"> Guidelines</w:t>
      </w:r>
      <w:r w:rsidRPr="00DE35EA">
        <w:rPr>
          <w:rFonts w:asciiTheme="minorHAnsi" w:hAnsiTheme="minorHAnsi" w:cstheme="minorBidi"/>
          <w:sz w:val="24"/>
          <w:szCs w:val="24"/>
        </w:rPr>
        <w:t xml:space="preserve"> </w:t>
      </w:r>
      <w:r w:rsidRPr="00DE35EA">
        <w:rPr>
          <w:rFonts w:asciiTheme="minorHAnsi" w:hAnsiTheme="minorHAnsi" w:cstheme="minorBidi"/>
          <w:i/>
          <w:iCs/>
          <w:sz w:val="24"/>
          <w:szCs w:val="24"/>
        </w:rPr>
        <w:t xml:space="preserve">2022 </w:t>
      </w:r>
      <w:r w:rsidRPr="00DE35EA">
        <w:rPr>
          <w:rFonts w:asciiTheme="minorHAnsi" w:hAnsiTheme="minorHAnsi" w:cstheme="minorBidi"/>
          <w:sz w:val="24"/>
          <w:szCs w:val="24"/>
        </w:rPr>
        <w:t>(the Other Grants Guidelines).</w:t>
      </w:r>
    </w:p>
    <w:p w14:paraId="616E5F26" w14:textId="77777777" w:rsidR="00C82055" w:rsidRPr="00DE35EA" w:rsidRDefault="00C82055" w:rsidP="00C82055">
      <w:pPr>
        <w:pStyle w:val="ListParagraph"/>
        <w:numPr>
          <w:ilvl w:val="0"/>
          <w:numId w:val="37"/>
        </w:numPr>
        <w:tabs>
          <w:tab w:val="clear" w:pos="360"/>
          <w:tab w:val="num" w:pos="426"/>
        </w:tabs>
        <w:spacing w:before="0" w:line="240" w:lineRule="auto"/>
        <w:ind w:left="425" w:hanging="425"/>
        <w:rPr>
          <w:rFonts w:asciiTheme="minorHAnsi" w:hAnsiTheme="minorHAnsi" w:cstheme="minorHAnsi"/>
          <w:b/>
          <w:sz w:val="24"/>
          <w:szCs w:val="24"/>
        </w:rPr>
      </w:pPr>
      <w:bookmarkStart w:id="126" w:name="_Ref337024856"/>
      <w:bookmarkEnd w:id="125"/>
      <w:r w:rsidRPr="00DE35EA">
        <w:rPr>
          <w:rFonts w:asciiTheme="minorHAnsi" w:hAnsiTheme="minorHAnsi" w:cstheme="minorHAnsi"/>
          <w:b/>
          <w:sz w:val="24"/>
          <w:szCs w:val="24"/>
        </w:rPr>
        <w:t>Project Period</w:t>
      </w:r>
      <w:bookmarkEnd w:id="126"/>
    </w:p>
    <w:p w14:paraId="62452738" w14:textId="77777777" w:rsidR="00C82055" w:rsidRPr="00DE35EA" w:rsidRDefault="00C82055" w:rsidP="00C82055">
      <w:pPr>
        <w:ind w:left="717" w:hanging="360"/>
        <w:rPr>
          <w:rFonts w:asciiTheme="minorHAnsi" w:hAnsiTheme="minorHAnsi" w:cstheme="minorHAnsi"/>
          <w:sz w:val="24"/>
          <w:szCs w:val="24"/>
        </w:rPr>
      </w:pPr>
      <w:r w:rsidRPr="00DE35EA">
        <w:rPr>
          <w:rFonts w:asciiTheme="minorHAnsi" w:hAnsiTheme="minorHAnsi" w:cstheme="minorHAnsi"/>
          <w:sz w:val="24"/>
          <w:szCs w:val="24"/>
        </w:rPr>
        <w:t xml:space="preserve">4.1 The Project Period is from the date that this determination is made until </w:t>
      </w:r>
      <w:r w:rsidRPr="00DE35EA">
        <w:rPr>
          <w:rFonts w:asciiTheme="minorHAnsi" w:hAnsiTheme="minorHAnsi" w:cstheme="minorHAnsi"/>
          <w:i/>
          <w:iCs/>
          <w:sz w:val="24"/>
          <w:szCs w:val="24"/>
        </w:rPr>
        <w:t>(final reporting date e.g., 31 August 2025).</w:t>
      </w:r>
    </w:p>
    <w:p w14:paraId="6A2F898F" w14:textId="77777777" w:rsidR="00C82055" w:rsidRPr="00A60BD9" w:rsidRDefault="00C82055" w:rsidP="00C82055">
      <w:pPr>
        <w:pStyle w:val="ListParagraph"/>
        <w:numPr>
          <w:ilvl w:val="0"/>
          <w:numId w:val="37"/>
        </w:numPr>
        <w:spacing w:before="0" w:line="240" w:lineRule="auto"/>
        <w:ind w:left="357" w:hanging="357"/>
        <w:rPr>
          <w:rFonts w:asciiTheme="minorHAnsi" w:hAnsiTheme="minorHAnsi" w:cstheme="minorHAnsi"/>
          <w:sz w:val="24"/>
          <w:szCs w:val="24"/>
        </w:rPr>
      </w:pPr>
      <w:bookmarkStart w:id="127" w:name="_Ref337024688"/>
      <w:r w:rsidRPr="00A60BD9">
        <w:rPr>
          <w:rFonts w:asciiTheme="minorHAnsi" w:hAnsiTheme="minorHAnsi" w:cstheme="minorHAnsi"/>
          <w:b/>
          <w:sz w:val="24"/>
          <w:szCs w:val="24"/>
        </w:rPr>
        <w:t>Grant</w:t>
      </w:r>
      <w:bookmarkEnd w:id="127"/>
      <w:r w:rsidRPr="00A60BD9">
        <w:rPr>
          <w:rFonts w:asciiTheme="minorHAnsi" w:hAnsiTheme="minorHAnsi" w:cstheme="minorHAnsi"/>
          <w:b/>
          <w:sz w:val="24"/>
          <w:szCs w:val="24"/>
        </w:rPr>
        <w:t xml:space="preserve"> </w:t>
      </w:r>
      <w:r>
        <w:rPr>
          <w:rFonts w:asciiTheme="minorHAnsi" w:hAnsiTheme="minorHAnsi" w:cstheme="minorHAnsi"/>
          <w:b/>
          <w:sz w:val="24"/>
          <w:szCs w:val="24"/>
        </w:rPr>
        <w:t>amounts</w:t>
      </w:r>
    </w:p>
    <w:p w14:paraId="3CBD2F55" w14:textId="77777777" w:rsidR="00C82055" w:rsidRPr="008007CD" w:rsidRDefault="00C82055" w:rsidP="00C82055">
      <w:pPr>
        <w:spacing w:before="120"/>
        <w:ind w:left="717" w:hanging="360"/>
        <w:rPr>
          <w:rFonts w:ascii="Calibri" w:hAnsi="Calibri" w:cs="Arial"/>
          <w:sz w:val="22"/>
          <w:szCs w:val="22"/>
        </w:rPr>
      </w:pPr>
      <w:r w:rsidRPr="4D2153EA">
        <w:rPr>
          <w:rFonts w:asciiTheme="minorHAnsi" w:hAnsiTheme="minorHAnsi" w:cstheme="minorBidi"/>
          <w:sz w:val="24"/>
          <w:szCs w:val="24"/>
        </w:rPr>
        <w:t>5.</w:t>
      </w:r>
      <w:r>
        <w:rPr>
          <w:rFonts w:asciiTheme="minorHAnsi" w:hAnsiTheme="minorHAnsi" w:cstheme="minorBidi"/>
          <w:sz w:val="24"/>
          <w:szCs w:val="24"/>
        </w:rPr>
        <w:t>1</w:t>
      </w:r>
      <w:r w:rsidRPr="009574AB">
        <w:tab/>
      </w:r>
      <w:r w:rsidRPr="4D2153EA">
        <w:rPr>
          <w:rFonts w:asciiTheme="minorHAnsi" w:hAnsiTheme="minorHAnsi" w:cstheme="minorBidi"/>
          <w:sz w:val="24"/>
          <w:szCs w:val="24"/>
        </w:rPr>
        <w:t xml:space="preserve">The amount of the Grant for </w:t>
      </w:r>
      <w:r w:rsidRPr="009574AB">
        <w:rPr>
          <w:rFonts w:asciiTheme="minorHAnsi" w:hAnsiTheme="minorHAnsi"/>
          <w:sz w:val="24"/>
        </w:rPr>
        <w:t>Stage 2</w:t>
      </w:r>
      <w:r w:rsidRPr="4D2153EA">
        <w:rPr>
          <w:rFonts w:asciiTheme="minorHAnsi" w:hAnsiTheme="minorHAnsi" w:cstheme="minorBidi"/>
          <w:color w:val="FF0000"/>
          <w:sz w:val="24"/>
          <w:szCs w:val="24"/>
        </w:rPr>
        <w:t xml:space="preserve"> </w:t>
      </w:r>
      <w:r w:rsidRPr="4D2153EA">
        <w:rPr>
          <w:rFonts w:asciiTheme="minorHAnsi" w:hAnsiTheme="minorHAnsi" w:cstheme="minorBidi"/>
          <w:sz w:val="24"/>
          <w:szCs w:val="24"/>
        </w:rPr>
        <w:t>is to be calculated in accordance with the method specified in subsection 77(2) of the Other Grants Guidelines.</w:t>
      </w:r>
    </w:p>
    <w:p w14:paraId="40CD9770" w14:textId="77777777" w:rsidR="00C82055" w:rsidRPr="00DE35EA" w:rsidRDefault="00C82055" w:rsidP="00C82055">
      <w:pPr>
        <w:spacing w:before="120"/>
        <w:ind w:left="717" w:hanging="360"/>
        <w:rPr>
          <w:rFonts w:ascii="Calibri" w:hAnsi="Calibri" w:cs="Arial"/>
          <w:sz w:val="24"/>
          <w:szCs w:val="24"/>
        </w:rPr>
      </w:pPr>
      <w:r w:rsidRPr="253EA880">
        <w:rPr>
          <w:rFonts w:ascii="Calibri" w:hAnsi="Calibri" w:cs="Arial"/>
          <w:sz w:val="24"/>
          <w:szCs w:val="24"/>
        </w:rPr>
        <w:t>5.2</w:t>
      </w:r>
      <w:r>
        <w:tab/>
      </w:r>
      <w:r w:rsidRPr="253EA880">
        <w:rPr>
          <w:rFonts w:ascii="Calibri" w:hAnsi="Calibri" w:cs="Arial"/>
          <w:sz w:val="24"/>
          <w:szCs w:val="24"/>
        </w:rPr>
        <w:t xml:space="preserve">The maximum number of students for which the provider can receive funding for </w:t>
      </w:r>
      <w:r w:rsidRPr="253EA880">
        <w:rPr>
          <w:rFonts w:ascii="Calibri" w:hAnsi="Calibri"/>
          <w:sz w:val="24"/>
          <w:szCs w:val="24"/>
        </w:rPr>
        <w:t>Stage 2</w:t>
      </w:r>
      <w:r w:rsidRPr="253EA880">
        <w:rPr>
          <w:rFonts w:ascii="Calibri" w:hAnsi="Calibri"/>
          <w:color w:val="FF0000"/>
          <w:sz w:val="24"/>
          <w:szCs w:val="24"/>
        </w:rPr>
        <w:t xml:space="preserve"> </w:t>
      </w:r>
      <w:r w:rsidRPr="253EA880">
        <w:rPr>
          <w:rFonts w:ascii="Calibri" w:hAnsi="Calibri" w:cs="Arial"/>
          <w:sz w:val="24"/>
          <w:szCs w:val="24"/>
        </w:rPr>
        <w:t xml:space="preserve">is </w:t>
      </w:r>
      <w:r w:rsidRPr="00DE35EA">
        <w:rPr>
          <w:rFonts w:asciiTheme="minorHAnsi" w:hAnsiTheme="minorHAnsi" w:cstheme="minorBidi"/>
          <w:i/>
          <w:iCs/>
          <w:sz w:val="24"/>
          <w:szCs w:val="24"/>
        </w:rPr>
        <w:t>(maximum number)</w:t>
      </w:r>
      <w:r w:rsidRPr="00DE35EA">
        <w:rPr>
          <w:rFonts w:ascii="Calibri" w:hAnsi="Calibri" w:cs="Arial"/>
          <w:sz w:val="24"/>
          <w:szCs w:val="24"/>
        </w:rPr>
        <w:t>.</w:t>
      </w:r>
      <w:r w:rsidRPr="00DE35EA">
        <w:rPr>
          <w:rFonts w:ascii="Calibri" w:hAnsi="Calibri" w:cs="Arial"/>
          <w:i/>
          <w:iCs/>
          <w:sz w:val="22"/>
          <w:szCs w:val="22"/>
        </w:rPr>
        <w:t xml:space="preserve"> </w:t>
      </w:r>
    </w:p>
    <w:p w14:paraId="2A376913" w14:textId="77777777" w:rsidR="00C82055" w:rsidRPr="001140E8" w:rsidRDefault="00C82055" w:rsidP="00C82055">
      <w:pPr>
        <w:spacing w:before="120"/>
        <w:ind w:left="717" w:hanging="360"/>
        <w:rPr>
          <w:rFonts w:ascii="Calibri" w:hAnsi="Calibri" w:cs="Arial"/>
          <w:sz w:val="24"/>
          <w:szCs w:val="24"/>
        </w:rPr>
      </w:pPr>
      <w:r w:rsidRPr="4D2153EA">
        <w:rPr>
          <w:rFonts w:ascii="Calibri" w:hAnsi="Calibri" w:cs="Arial"/>
          <w:sz w:val="24"/>
          <w:szCs w:val="24"/>
        </w:rPr>
        <w:t>5.</w:t>
      </w:r>
      <w:r>
        <w:rPr>
          <w:rFonts w:ascii="Calibri" w:hAnsi="Calibri" w:cs="Arial"/>
          <w:sz w:val="24"/>
          <w:szCs w:val="24"/>
        </w:rPr>
        <w:t>3</w:t>
      </w:r>
      <w:r w:rsidRPr="4D2153EA">
        <w:rPr>
          <w:rFonts w:ascii="Calibri" w:hAnsi="Calibri" w:cs="Arial"/>
          <w:sz w:val="24"/>
          <w:szCs w:val="24"/>
        </w:rPr>
        <w:t xml:space="preserve"> The payment of grant amounts will follow the completion of the milestones as set out in Schedule 2.</w:t>
      </w:r>
    </w:p>
    <w:p w14:paraId="2AC6B906" w14:textId="77777777" w:rsidR="00C82055" w:rsidRPr="003B51A7" w:rsidRDefault="00C82055" w:rsidP="00C82055">
      <w:pPr>
        <w:spacing w:before="120"/>
        <w:ind w:left="717" w:hanging="360"/>
        <w:rPr>
          <w:rFonts w:asciiTheme="minorHAnsi" w:hAnsiTheme="minorHAnsi" w:cstheme="minorBidi"/>
          <w:sz w:val="24"/>
          <w:szCs w:val="24"/>
        </w:rPr>
      </w:pPr>
      <w:r w:rsidRPr="4D2153EA">
        <w:rPr>
          <w:rFonts w:asciiTheme="minorHAnsi" w:hAnsiTheme="minorHAnsi" w:cstheme="minorBidi"/>
          <w:sz w:val="24"/>
          <w:szCs w:val="24"/>
        </w:rPr>
        <w:t>5.</w:t>
      </w:r>
      <w:r>
        <w:rPr>
          <w:rFonts w:asciiTheme="minorHAnsi" w:hAnsiTheme="minorHAnsi" w:cstheme="minorBidi"/>
          <w:sz w:val="24"/>
          <w:szCs w:val="24"/>
        </w:rPr>
        <w:t>4</w:t>
      </w:r>
      <w:r w:rsidRPr="009574AB">
        <w:tab/>
      </w:r>
      <w:r w:rsidRPr="4D2153EA">
        <w:rPr>
          <w:rFonts w:asciiTheme="minorHAnsi" w:hAnsiTheme="minorHAnsi" w:cstheme="minorBidi"/>
          <w:sz w:val="24"/>
          <w:szCs w:val="24"/>
        </w:rPr>
        <w:t>GST:</w:t>
      </w:r>
    </w:p>
    <w:p w14:paraId="24B4DAB9"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8D1067">
        <w:rPr>
          <w:rFonts w:asciiTheme="minorHAnsi" w:hAnsiTheme="minorHAnsi" w:cstheme="minorHAnsi"/>
          <w:color w:val="000000" w:themeColor="text1"/>
          <w:sz w:val="24"/>
          <w:szCs w:val="24"/>
        </w:rPr>
        <w:t>Grant</w:t>
      </w:r>
      <w:r w:rsidRPr="003B51A7">
        <w:rPr>
          <w:rFonts w:asciiTheme="minorHAnsi" w:hAnsiTheme="minorHAnsi" w:cstheme="minorHAnsi"/>
          <w:sz w:val="24"/>
          <w:szCs w:val="24"/>
        </w:rPr>
        <w:t xml:space="preserve"> Funds and other amounts payable under </w:t>
      </w:r>
      <w:r>
        <w:rPr>
          <w:rFonts w:asciiTheme="minorHAnsi" w:hAnsiTheme="minorHAnsi" w:cstheme="minorHAnsi"/>
          <w:sz w:val="24"/>
          <w:szCs w:val="24"/>
        </w:rPr>
        <w:t>this Program</w:t>
      </w:r>
      <w:r w:rsidRPr="003B51A7">
        <w:rPr>
          <w:rFonts w:asciiTheme="minorHAnsi" w:hAnsiTheme="minorHAnsi" w:cstheme="minorHAnsi"/>
          <w:sz w:val="24"/>
          <w:szCs w:val="24"/>
        </w:rPr>
        <w:t xml:space="preserve"> are exclusive of GST unless </w:t>
      </w:r>
      <w:r w:rsidRPr="008D1067">
        <w:rPr>
          <w:rFonts w:asciiTheme="minorHAnsi" w:hAnsiTheme="minorHAnsi" w:cstheme="minorHAnsi"/>
          <w:color w:val="000000" w:themeColor="text1"/>
          <w:sz w:val="24"/>
          <w:szCs w:val="24"/>
        </w:rPr>
        <w:t>expressly</w:t>
      </w:r>
      <w:r w:rsidRPr="003B51A7">
        <w:rPr>
          <w:rFonts w:asciiTheme="minorHAnsi" w:hAnsiTheme="minorHAnsi" w:cstheme="minorHAnsi"/>
          <w:sz w:val="24"/>
          <w:szCs w:val="24"/>
        </w:rPr>
        <w:t xml:space="preserve"> stated otherwise; </w:t>
      </w:r>
    </w:p>
    <w:p w14:paraId="49379FE2"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if the Recipient has formed the view that the Grant Funds are consideration for a </w:t>
      </w:r>
      <w:r w:rsidRPr="008D1067">
        <w:rPr>
          <w:rFonts w:asciiTheme="minorHAnsi" w:hAnsiTheme="minorHAnsi" w:cstheme="minorHAnsi"/>
          <w:color w:val="000000" w:themeColor="text1"/>
          <w:sz w:val="24"/>
          <w:szCs w:val="24"/>
        </w:rPr>
        <w:t>taxable</w:t>
      </w:r>
      <w:r w:rsidRPr="003B51A7">
        <w:rPr>
          <w:rFonts w:asciiTheme="minorHAnsi" w:hAnsiTheme="minorHAnsi" w:cstheme="minorHAnsi"/>
          <w:sz w:val="24"/>
          <w:szCs w:val="24"/>
        </w:rPr>
        <w:t xml:space="preserve"> supply that the Recipient is making to the Commonwealth, the Commonwealth must </w:t>
      </w:r>
      <w:r w:rsidRPr="008D1067">
        <w:rPr>
          <w:rFonts w:asciiTheme="minorHAnsi" w:hAnsiTheme="minorHAnsi" w:cstheme="minorHAnsi"/>
          <w:color w:val="000000" w:themeColor="text1"/>
          <w:sz w:val="24"/>
          <w:szCs w:val="24"/>
        </w:rPr>
        <w:t>pay</w:t>
      </w:r>
      <w:r w:rsidRPr="003B51A7">
        <w:rPr>
          <w:rFonts w:asciiTheme="minorHAnsi" w:hAnsiTheme="minorHAnsi" w:cstheme="minorHAnsi"/>
          <w:sz w:val="24"/>
          <w:szCs w:val="24"/>
        </w:rPr>
        <w:t xml:space="preserve"> to the Recipient, in addition to the GST exclusive consideration, the amount of GST payable (GST Amount); </w:t>
      </w:r>
    </w:p>
    <w:p w14:paraId="75FD6F2D" w14:textId="35477E85" w:rsidR="00C82055" w:rsidRPr="003B51A7" w:rsidRDefault="00C82055" w:rsidP="00C82055">
      <w:pPr>
        <w:numPr>
          <w:ilvl w:val="0"/>
          <w:numId w:val="73"/>
        </w:numPr>
        <w:spacing w:before="0" w:after="0" w:line="240" w:lineRule="auto"/>
        <w:ind w:right="380"/>
        <w:rPr>
          <w:rFonts w:asciiTheme="minorHAnsi" w:hAnsiTheme="minorHAnsi" w:cstheme="minorBidi"/>
          <w:sz w:val="24"/>
          <w:szCs w:val="24"/>
        </w:rPr>
      </w:pPr>
      <w:r w:rsidRPr="4D2153EA">
        <w:rPr>
          <w:rFonts w:asciiTheme="minorHAnsi" w:hAnsiTheme="minorHAnsi" w:cstheme="minorBidi"/>
          <w:sz w:val="24"/>
          <w:szCs w:val="24"/>
        </w:rPr>
        <w:t>subject to item 5.</w:t>
      </w:r>
      <w:r>
        <w:rPr>
          <w:rFonts w:asciiTheme="minorHAnsi" w:hAnsiTheme="minorHAnsi" w:cstheme="minorBidi"/>
          <w:sz w:val="24"/>
          <w:szCs w:val="24"/>
        </w:rPr>
        <w:t>4</w:t>
      </w:r>
      <w:r w:rsidRPr="4D2153EA">
        <w:rPr>
          <w:rFonts w:asciiTheme="minorHAnsi" w:hAnsiTheme="minorHAnsi" w:cstheme="minorBidi"/>
          <w:sz w:val="24"/>
          <w:szCs w:val="24"/>
        </w:rPr>
        <w:t xml:space="preserve"> </w:t>
      </w:r>
      <w:r w:rsidRPr="4D2153EA">
        <w:rPr>
          <w:rFonts w:asciiTheme="minorHAnsi" w:hAnsiTheme="minorHAnsi" w:cstheme="minorBidi"/>
          <w:sz w:val="24"/>
          <w:szCs w:val="24"/>
        </w:rPr>
        <w:fldChar w:fldCharType="begin"/>
      </w:r>
      <w:r w:rsidRPr="4D2153EA">
        <w:rPr>
          <w:rFonts w:asciiTheme="minorHAnsi" w:hAnsiTheme="minorHAnsi" w:cstheme="minorBidi"/>
          <w:sz w:val="24"/>
          <w:szCs w:val="24"/>
        </w:rPr>
        <w:instrText xml:space="preserve"> REF _Ref121225594 \r \h </w:instrText>
      </w:r>
      <w:r w:rsidRPr="4D2153EA">
        <w:rPr>
          <w:rFonts w:asciiTheme="minorHAnsi" w:hAnsiTheme="minorHAnsi" w:cstheme="minorBidi"/>
          <w:sz w:val="24"/>
          <w:szCs w:val="24"/>
        </w:rPr>
      </w:r>
      <w:r w:rsidRPr="4D2153EA">
        <w:rPr>
          <w:rFonts w:asciiTheme="minorHAnsi" w:hAnsiTheme="minorHAnsi" w:cstheme="minorBidi"/>
          <w:sz w:val="24"/>
          <w:szCs w:val="24"/>
        </w:rPr>
        <w:fldChar w:fldCharType="separate"/>
      </w:r>
      <w:r w:rsidR="00E76795">
        <w:rPr>
          <w:rFonts w:asciiTheme="minorHAnsi" w:hAnsiTheme="minorHAnsi" w:cstheme="minorBidi"/>
          <w:sz w:val="24"/>
          <w:szCs w:val="24"/>
        </w:rPr>
        <w:t>d)</w:t>
      </w:r>
      <w:r w:rsidRPr="4D2153EA">
        <w:rPr>
          <w:rFonts w:asciiTheme="minorHAnsi" w:hAnsiTheme="minorHAnsi" w:cstheme="minorBidi"/>
          <w:sz w:val="24"/>
          <w:szCs w:val="24"/>
        </w:rPr>
        <w:fldChar w:fldCharType="end"/>
      </w:r>
      <w:r w:rsidRPr="4D2153EA">
        <w:rPr>
          <w:rFonts w:asciiTheme="minorHAnsi" w:hAnsiTheme="minorHAnsi" w:cstheme="minorBidi"/>
          <w:sz w:val="24"/>
          <w:szCs w:val="24"/>
        </w:rPr>
        <w:t xml:space="preserve">, the GST Amount is to be paid at the same time as the GST </w:t>
      </w:r>
      <w:r w:rsidRPr="4D2153EA">
        <w:rPr>
          <w:rFonts w:asciiTheme="minorHAnsi" w:hAnsiTheme="minorHAnsi" w:cstheme="minorBidi"/>
          <w:color w:val="000000" w:themeColor="text1"/>
          <w:sz w:val="24"/>
          <w:szCs w:val="24"/>
        </w:rPr>
        <w:t>exclusive</w:t>
      </w:r>
      <w:r w:rsidRPr="4D2153EA">
        <w:rPr>
          <w:rFonts w:asciiTheme="minorHAnsi" w:hAnsiTheme="minorHAnsi" w:cstheme="minorBidi"/>
          <w:sz w:val="24"/>
          <w:szCs w:val="24"/>
        </w:rPr>
        <w:t xml:space="preserve"> consideration;</w:t>
      </w:r>
    </w:p>
    <w:p w14:paraId="169EF588"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bookmarkStart w:id="128" w:name="_Ref121225594"/>
      <w:r w:rsidRPr="003B51A7">
        <w:rPr>
          <w:rFonts w:asciiTheme="minorHAnsi" w:hAnsiTheme="minorHAnsi" w:cstheme="minorHAnsi"/>
          <w:sz w:val="24"/>
          <w:szCs w:val="24"/>
        </w:rPr>
        <w:t xml:space="preserve">any </w:t>
      </w:r>
      <w:r w:rsidRPr="008D1067">
        <w:rPr>
          <w:rFonts w:asciiTheme="minorHAnsi" w:hAnsiTheme="minorHAnsi" w:cstheme="minorHAnsi"/>
          <w:color w:val="000000" w:themeColor="text1"/>
          <w:sz w:val="24"/>
          <w:szCs w:val="24"/>
        </w:rPr>
        <w:t>payments</w:t>
      </w:r>
      <w:r w:rsidRPr="003B51A7">
        <w:rPr>
          <w:rFonts w:asciiTheme="minorHAnsi" w:hAnsiTheme="minorHAnsi" w:cstheme="minorHAnsi"/>
          <w:sz w:val="24"/>
          <w:szCs w:val="24"/>
        </w:rPr>
        <w:t xml:space="preserve"> of GST Amounts by the Commonwealth under this Condition </w:t>
      </w:r>
      <w:r>
        <w:rPr>
          <w:rFonts w:asciiTheme="minorHAnsi" w:hAnsiTheme="minorHAnsi" w:cstheme="minorHAnsi"/>
          <w:sz w:val="24"/>
          <w:szCs w:val="24"/>
        </w:rPr>
        <w:t>are</w:t>
      </w:r>
      <w:r w:rsidRPr="003B51A7">
        <w:rPr>
          <w:rFonts w:asciiTheme="minorHAnsi" w:hAnsiTheme="minorHAnsi" w:cstheme="minorHAnsi"/>
          <w:sz w:val="24"/>
          <w:szCs w:val="24"/>
        </w:rPr>
        <w:t xml:space="preserve"> subject to receipt of a valid tax invoice;</w:t>
      </w:r>
      <w:bookmarkEnd w:id="128"/>
      <w:r w:rsidRPr="003B51A7">
        <w:rPr>
          <w:rFonts w:asciiTheme="minorHAnsi" w:hAnsiTheme="minorHAnsi" w:cstheme="minorHAnsi"/>
          <w:sz w:val="24"/>
          <w:szCs w:val="24"/>
        </w:rPr>
        <w:t xml:space="preserve"> </w:t>
      </w:r>
    </w:p>
    <w:p w14:paraId="6B3E1056"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for the </w:t>
      </w:r>
      <w:r w:rsidRPr="008D1067">
        <w:rPr>
          <w:rFonts w:asciiTheme="minorHAnsi" w:hAnsiTheme="minorHAnsi" w:cstheme="minorHAnsi"/>
          <w:color w:val="000000" w:themeColor="text1"/>
          <w:sz w:val="24"/>
          <w:szCs w:val="24"/>
        </w:rPr>
        <w:t>avoidance</w:t>
      </w:r>
      <w:r w:rsidRPr="003B51A7">
        <w:rPr>
          <w:rFonts w:asciiTheme="minorHAnsi" w:hAnsiTheme="minorHAnsi" w:cstheme="minorHAnsi"/>
          <w:sz w:val="24"/>
          <w:szCs w:val="24"/>
        </w:rPr>
        <w:t xml:space="preserve"> of doubt, if the Recipient has formed the view that the Grant Funds are consideration for a taxable supply that the Recipient is making to the Commonwealth:</w:t>
      </w:r>
    </w:p>
    <w:p w14:paraId="47059A58"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the Recipient will issue a tax invoice to the Commonwealth for the supplies for which </w:t>
      </w:r>
      <w:r w:rsidRPr="008D1067">
        <w:rPr>
          <w:rFonts w:asciiTheme="minorHAnsi" w:hAnsiTheme="minorHAnsi" w:cstheme="minorHAnsi"/>
          <w:color w:val="000000" w:themeColor="text1"/>
          <w:sz w:val="24"/>
          <w:szCs w:val="24"/>
        </w:rPr>
        <w:t>those</w:t>
      </w:r>
      <w:r w:rsidRPr="003B51A7">
        <w:rPr>
          <w:rFonts w:asciiTheme="minorHAnsi" w:hAnsiTheme="minorHAnsi" w:cstheme="minorHAnsi"/>
          <w:sz w:val="24"/>
          <w:szCs w:val="24"/>
        </w:rPr>
        <w:t xml:space="preserve"> Grant Funds are consideration before they are due to be paid;</w:t>
      </w:r>
    </w:p>
    <w:p w14:paraId="3CFEF969"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subject to receiving that tax invoice, the Commonwealth will pay the Recipient the GST Amount in respect of the Grant Funds; and</w:t>
      </w:r>
    </w:p>
    <w:p w14:paraId="1CB30A03"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the Recipient will return the GST to the Commissioner of Taxation in accordance with the </w:t>
      </w:r>
      <w:r>
        <w:rPr>
          <w:rFonts w:asciiTheme="minorHAnsi" w:hAnsiTheme="minorHAnsi" w:cstheme="minorHAnsi"/>
          <w:i/>
          <w:iCs/>
          <w:sz w:val="24"/>
          <w:szCs w:val="24"/>
        </w:rPr>
        <w:t>A New Tax System (Goods and Services Tax) Act 1999</w:t>
      </w:r>
      <w:r w:rsidRPr="003B51A7">
        <w:rPr>
          <w:rFonts w:asciiTheme="minorHAnsi" w:hAnsiTheme="minorHAnsi" w:cstheme="minorHAnsi"/>
          <w:sz w:val="24"/>
          <w:szCs w:val="24"/>
        </w:rPr>
        <w:t xml:space="preserve">; </w:t>
      </w:r>
    </w:p>
    <w:p w14:paraId="1B93D8E7"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if a payment of the Grant Funds is a reimbursement or indemnification or otherwise calculated by reference to a loss, cost or expense incurred by that party, </w:t>
      </w:r>
      <w:r w:rsidRPr="008D1067">
        <w:rPr>
          <w:rFonts w:asciiTheme="minorHAnsi" w:hAnsiTheme="minorHAnsi" w:cstheme="minorHAnsi"/>
          <w:color w:val="000000" w:themeColor="text1"/>
          <w:sz w:val="24"/>
          <w:szCs w:val="24"/>
        </w:rPr>
        <w:t>then</w:t>
      </w:r>
      <w:r w:rsidRPr="003B51A7">
        <w:rPr>
          <w:rFonts w:asciiTheme="minorHAnsi" w:hAnsiTheme="minorHAnsi" w:cstheme="minorHAnsi"/>
          <w:sz w:val="24"/>
          <w:szCs w:val="24"/>
        </w:rPr>
        <w:t xml:space="preserve"> the payment will be reduced by the amount of any input tax credit to which that party, or the representative member of the </w:t>
      </w:r>
      <w:r w:rsidRPr="003B51A7">
        <w:rPr>
          <w:rFonts w:asciiTheme="minorHAnsi" w:hAnsiTheme="minorHAnsi" w:cstheme="minorHAnsi"/>
          <w:sz w:val="24"/>
          <w:szCs w:val="24"/>
        </w:rPr>
        <w:lastRenderedPageBreak/>
        <w:t>GST group that party is a member of (as the case may be), is entitled in respect of that loss, cost or expense; and</w:t>
      </w:r>
    </w:p>
    <w:p w14:paraId="11F4D828"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if:</w:t>
      </w:r>
    </w:p>
    <w:p w14:paraId="79153FE2" w14:textId="77777777" w:rsidR="00C82055" w:rsidRPr="003B51A7" w:rsidRDefault="00C82055" w:rsidP="00C82055">
      <w:pPr>
        <w:pStyle w:val="ListParagraph"/>
        <w:numPr>
          <w:ilvl w:val="0"/>
          <w:numId w:val="72"/>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an adjustment event occurs in relation to a taxable supply made in relation to the Grant Funds; or </w:t>
      </w:r>
    </w:p>
    <w:p w14:paraId="3F40BAA3" w14:textId="77777777" w:rsidR="00C82055" w:rsidRPr="003B51A7" w:rsidRDefault="00C82055" w:rsidP="00C82055">
      <w:pPr>
        <w:pStyle w:val="ListParagraph"/>
        <w:numPr>
          <w:ilvl w:val="0"/>
          <w:numId w:val="72"/>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it is determined that the payment of Grant Funds is not consideration for a taxable supply -so that the Recipient’s actual GST liability is different to the GST Amount recovered from the Recipient, </w:t>
      </w:r>
    </w:p>
    <w:p w14:paraId="3144CAAB" w14:textId="77777777" w:rsidR="00C82055" w:rsidRPr="001140E8" w:rsidRDefault="00C82055" w:rsidP="00C82055">
      <w:pPr>
        <w:ind w:left="1146"/>
        <w:rPr>
          <w:rFonts w:asciiTheme="minorHAnsi" w:hAnsiTheme="minorHAnsi" w:cstheme="minorHAnsi"/>
          <w:sz w:val="24"/>
          <w:szCs w:val="24"/>
        </w:rPr>
      </w:pPr>
      <w:r w:rsidRPr="001140E8">
        <w:rPr>
          <w:rFonts w:asciiTheme="minorHAnsi" w:hAnsiTheme="minorHAnsi" w:cstheme="minorHAnsi"/>
          <w:sz w:val="24"/>
          <w:szCs w:val="24"/>
        </w:rPr>
        <w:t>then the Recipient will refund to, or be entitled to recover the difference from, the Commonwealth (as the case requires). The Recipient must issue an adjustment note to the Commonwealth as soon as it becomes aware of the adjustment event.</w:t>
      </w:r>
    </w:p>
    <w:p w14:paraId="371FD897" w14:textId="77777777" w:rsidR="00C82055" w:rsidRDefault="00C82055" w:rsidP="00C82055">
      <w:pPr>
        <w:spacing w:before="120"/>
        <w:ind w:left="717" w:hanging="360"/>
        <w:rPr>
          <w:rFonts w:asciiTheme="minorHAnsi" w:hAnsiTheme="minorHAnsi" w:cstheme="minorBidi"/>
          <w:sz w:val="24"/>
          <w:szCs w:val="24"/>
        </w:rPr>
      </w:pPr>
      <w:r w:rsidRPr="4D2153EA">
        <w:rPr>
          <w:rFonts w:asciiTheme="minorHAnsi" w:hAnsiTheme="minorHAnsi" w:cstheme="minorBidi"/>
          <w:sz w:val="24"/>
          <w:szCs w:val="24"/>
        </w:rPr>
        <w:t>5.</w:t>
      </w:r>
      <w:r>
        <w:rPr>
          <w:rFonts w:asciiTheme="minorHAnsi" w:hAnsiTheme="minorHAnsi" w:cstheme="minorBidi"/>
          <w:sz w:val="24"/>
          <w:szCs w:val="24"/>
        </w:rPr>
        <w:t>5</w:t>
      </w:r>
      <w:r w:rsidRPr="009574AB">
        <w:tab/>
      </w:r>
      <w:r w:rsidRPr="4D2153EA">
        <w:rPr>
          <w:rFonts w:asciiTheme="minorHAnsi" w:hAnsiTheme="minorHAnsi" w:cstheme="minorBidi"/>
          <w:sz w:val="24"/>
          <w:szCs w:val="24"/>
        </w:rPr>
        <w:t>The Recipient must achieve the Milestones for the Project as set out in Schedule 1 to receive grant funding. The manner and timing for payment for each part of the Project is as provided at Schedule 2.</w:t>
      </w:r>
    </w:p>
    <w:p w14:paraId="2B6641F2" w14:textId="77777777" w:rsidR="00C82055" w:rsidRPr="004008E3" w:rsidRDefault="00C82055" w:rsidP="00C82055">
      <w:pPr>
        <w:pStyle w:val="ListParagraph"/>
        <w:numPr>
          <w:ilvl w:val="0"/>
          <w:numId w:val="37"/>
        </w:numPr>
        <w:spacing w:before="0" w:line="240" w:lineRule="auto"/>
        <w:ind w:left="357" w:hanging="357"/>
        <w:rPr>
          <w:rFonts w:asciiTheme="minorHAnsi" w:hAnsiTheme="minorHAnsi" w:cstheme="minorHAnsi"/>
          <w:b/>
          <w:sz w:val="24"/>
          <w:szCs w:val="24"/>
        </w:rPr>
      </w:pPr>
      <w:bookmarkStart w:id="129" w:name="_Ref337024888"/>
      <w:r w:rsidRPr="004008E3">
        <w:rPr>
          <w:rFonts w:asciiTheme="minorHAnsi" w:hAnsiTheme="minorHAnsi" w:cstheme="minorHAnsi"/>
          <w:b/>
          <w:sz w:val="24"/>
          <w:szCs w:val="24"/>
        </w:rPr>
        <w:t>Reporting</w:t>
      </w:r>
      <w:bookmarkEnd w:id="129"/>
    </w:p>
    <w:p w14:paraId="0CFC9E49" w14:textId="77777777" w:rsidR="00C82055" w:rsidRPr="00B73498" w:rsidRDefault="00C82055" w:rsidP="00C82055">
      <w:pPr>
        <w:pStyle w:val="ListParagraph"/>
        <w:numPr>
          <w:ilvl w:val="1"/>
          <w:numId w:val="39"/>
        </w:numPr>
        <w:tabs>
          <w:tab w:val="left" w:pos="851"/>
        </w:tabs>
        <w:spacing w:before="120" w:after="0" w:line="240" w:lineRule="auto"/>
        <w:ind w:hanging="357"/>
        <w:rPr>
          <w:rFonts w:asciiTheme="minorHAnsi" w:hAnsiTheme="minorHAnsi" w:cstheme="minorBidi"/>
          <w:sz w:val="24"/>
          <w:szCs w:val="24"/>
        </w:rPr>
      </w:pPr>
      <w:bookmarkStart w:id="130" w:name="_Ref208373469"/>
      <w:r w:rsidRPr="253EA880">
        <w:rPr>
          <w:rFonts w:asciiTheme="minorHAnsi" w:hAnsiTheme="minorHAnsi" w:cstheme="minorBidi"/>
          <w:sz w:val="24"/>
          <w:szCs w:val="24"/>
        </w:rPr>
        <w:t xml:space="preserve">The Recipient must provide </w:t>
      </w:r>
      <w:r w:rsidRPr="253EA880">
        <w:rPr>
          <w:rFonts w:asciiTheme="minorHAnsi" w:hAnsiTheme="minorHAnsi" w:cstheme="minorBidi"/>
          <w:b/>
          <w:bCs/>
          <w:sz w:val="24"/>
          <w:szCs w:val="24"/>
        </w:rPr>
        <w:t>Reports</w:t>
      </w:r>
      <w:r w:rsidRPr="253EA880">
        <w:rPr>
          <w:rFonts w:asciiTheme="minorHAnsi" w:hAnsiTheme="minorHAnsi" w:cstheme="minorBidi"/>
          <w:sz w:val="24"/>
          <w:szCs w:val="24"/>
        </w:rPr>
        <w:t xml:space="preserve"> to the Project Delegate as follows: </w:t>
      </w:r>
    </w:p>
    <w:p w14:paraId="525100EE" w14:textId="77777777" w:rsidR="00C82055" w:rsidRPr="00B73498" w:rsidRDefault="00C82055" w:rsidP="00C82055">
      <w:pPr>
        <w:pStyle w:val="ListParagraph"/>
        <w:numPr>
          <w:ilvl w:val="0"/>
          <w:numId w:val="41"/>
        </w:numPr>
        <w:spacing w:before="0" w:after="0" w:line="240" w:lineRule="auto"/>
        <w:rPr>
          <w:rFonts w:asciiTheme="minorHAnsi" w:hAnsiTheme="minorHAnsi" w:cstheme="minorBidi"/>
          <w:sz w:val="24"/>
          <w:szCs w:val="24"/>
        </w:rPr>
      </w:pPr>
      <w:bookmarkStart w:id="131" w:name="_Hlk106206374"/>
      <w:bookmarkEnd w:id="130"/>
      <w:r w:rsidRPr="00B73498">
        <w:rPr>
          <w:rFonts w:asciiTheme="minorHAnsi" w:hAnsiTheme="minorHAnsi" w:cstheme="minorBidi"/>
          <w:sz w:val="24"/>
          <w:szCs w:val="24"/>
        </w:rPr>
        <w:t>Recipients delivering courses</w:t>
      </w:r>
      <w:r>
        <w:rPr>
          <w:rFonts w:asciiTheme="minorHAnsi" w:hAnsiTheme="minorHAnsi" w:cstheme="minorBidi"/>
          <w:sz w:val="24"/>
          <w:szCs w:val="24"/>
        </w:rPr>
        <w:t xml:space="preserve"> </w:t>
      </w:r>
      <w:bookmarkStart w:id="132" w:name="_Hlk150766431"/>
      <w:r>
        <w:rPr>
          <w:rFonts w:asciiTheme="minorHAnsi" w:hAnsiTheme="minorHAnsi" w:cstheme="minorBidi"/>
          <w:sz w:val="24"/>
          <w:szCs w:val="24"/>
        </w:rPr>
        <w:t>as part of Stage 2</w:t>
      </w:r>
      <w:bookmarkEnd w:id="132"/>
      <w:r w:rsidRPr="00B73498">
        <w:rPr>
          <w:rFonts w:asciiTheme="minorHAnsi" w:hAnsiTheme="minorHAnsi" w:cstheme="minorBidi"/>
          <w:sz w:val="24"/>
          <w:szCs w:val="24"/>
        </w:rPr>
        <w:t xml:space="preserve"> must report on their student enrolments in the TCSI system within 14 days</w:t>
      </w:r>
      <w:r w:rsidRPr="00B73498">
        <w:rPr>
          <w:rFonts w:asciiTheme="minorHAnsi" w:hAnsiTheme="minorHAnsi" w:cstheme="minorBidi"/>
          <w:b/>
          <w:bCs/>
          <w:sz w:val="24"/>
          <w:szCs w:val="24"/>
        </w:rPr>
        <w:t xml:space="preserve"> </w:t>
      </w:r>
      <w:r w:rsidRPr="00B73498">
        <w:rPr>
          <w:rFonts w:asciiTheme="minorHAnsi" w:hAnsiTheme="minorHAnsi" w:cstheme="minorBidi"/>
          <w:sz w:val="24"/>
          <w:szCs w:val="24"/>
        </w:rPr>
        <w:t>after each census date for the offering of the microcredential, as outlined in Schedule 1.</w:t>
      </w:r>
    </w:p>
    <w:p w14:paraId="089D7CF6" w14:textId="77777777" w:rsidR="00C82055" w:rsidRPr="00B73498" w:rsidRDefault="00C82055" w:rsidP="00C82055">
      <w:pPr>
        <w:pStyle w:val="ListParagraph"/>
        <w:numPr>
          <w:ilvl w:val="0"/>
          <w:numId w:val="41"/>
        </w:numPr>
        <w:spacing w:before="0" w:after="0" w:line="240" w:lineRule="auto"/>
        <w:rPr>
          <w:rFonts w:asciiTheme="minorHAnsi" w:hAnsiTheme="minorHAnsi" w:cstheme="minorHAnsi"/>
          <w:sz w:val="24"/>
          <w:szCs w:val="24"/>
        </w:rPr>
      </w:pPr>
      <w:r w:rsidRPr="00B73498">
        <w:rPr>
          <w:rFonts w:asciiTheme="minorHAnsi" w:hAnsiTheme="minorHAnsi" w:cstheme="minorBidi"/>
          <w:sz w:val="24"/>
          <w:szCs w:val="24"/>
        </w:rPr>
        <w:t xml:space="preserve">Recipients delivering courses </w:t>
      </w:r>
      <w:r>
        <w:rPr>
          <w:rFonts w:asciiTheme="minorHAnsi" w:hAnsiTheme="minorHAnsi" w:cstheme="minorBidi"/>
          <w:sz w:val="24"/>
          <w:szCs w:val="24"/>
        </w:rPr>
        <w:t xml:space="preserve">under Stage 2 </w:t>
      </w:r>
      <w:r w:rsidRPr="00B73498">
        <w:rPr>
          <w:rFonts w:asciiTheme="minorHAnsi" w:hAnsiTheme="minorHAnsi" w:cstheme="minorBidi"/>
          <w:sz w:val="24"/>
          <w:szCs w:val="24"/>
        </w:rPr>
        <w:t xml:space="preserve">must provide </w:t>
      </w:r>
      <w:r w:rsidRPr="00B73498">
        <w:rPr>
          <w:rFonts w:asciiTheme="minorHAnsi" w:hAnsiTheme="minorHAnsi" w:cstheme="minorBidi"/>
          <w:b/>
          <w:bCs/>
          <w:sz w:val="24"/>
          <w:szCs w:val="24"/>
        </w:rPr>
        <w:t xml:space="preserve">Progress Reports </w:t>
      </w:r>
      <w:r w:rsidRPr="00B73498">
        <w:rPr>
          <w:rFonts w:asciiTheme="minorHAnsi" w:hAnsiTheme="minorHAnsi" w:cstheme="minorBidi"/>
          <w:sz w:val="24"/>
          <w:szCs w:val="24"/>
        </w:rPr>
        <w:t>on delivery</w:t>
      </w:r>
      <w:r>
        <w:rPr>
          <w:rFonts w:asciiTheme="minorHAnsi" w:hAnsiTheme="minorHAnsi" w:cstheme="minorBidi"/>
          <w:sz w:val="24"/>
          <w:szCs w:val="24"/>
        </w:rPr>
        <w:t xml:space="preserve"> </w:t>
      </w:r>
      <w:r w:rsidRPr="00B73498">
        <w:rPr>
          <w:rFonts w:asciiTheme="minorHAnsi" w:hAnsiTheme="minorHAnsi" w:cstheme="minorBidi"/>
          <w:sz w:val="24"/>
          <w:szCs w:val="24"/>
        </w:rPr>
        <w:t xml:space="preserve">as outlined in Schedule 1. This report will cover the Project commencement to Project completion. </w:t>
      </w:r>
      <w:bookmarkStart w:id="133" w:name="_Ref208373480"/>
    </w:p>
    <w:p w14:paraId="1CCF9C52" w14:textId="77777777" w:rsidR="00C82055" w:rsidRPr="00B84A2D" w:rsidRDefault="00C82055" w:rsidP="00C82055">
      <w:pPr>
        <w:pStyle w:val="ListParagraph"/>
        <w:numPr>
          <w:ilvl w:val="1"/>
          <w:numId w:val="39"/>
        </w:numPr>
        <w:tabs>
          <w:tab w:val="left" w:pos="851"/>
        </w:tabs>
        <w:spacing w:before="0" w:after="0" w:line="240" w:lineRule="auto"/>
        <w:rPr>
          <w:rFonts w:asciiTheme="minorHAnsi" w:hAnsiTheme="minorHAnsi" w:cstheme="minorHAnsi"/>
          <w:sz w:val="24"/>
          <w:szCs w:val="24"/>
        </w:rPr>
      </w:pPr>
      <w:r w:rsidRPr="005B6D56">
        <w:rPr>
          <w:rFonts w:asciiTheme="minorHAnsi" w:hAnsiTheme="minorHAnsi" w:cstheme="minorHAnsi"/>
          <w:sz w:val="24"/>
          <w:szCs w:val="24"/>
        </w:rPr>
        <w:t>Reports must be provided to the Project Delegate as follows:</w:t>
      </w:r>
    </w:p>
    <w:p w14:paraId="63ACBD0B" w14:textId="77777777" w:rsidR="00C82055" w:rsidRPr="009574AB" w:rsidRDefault="00C82055" w:rsidP="00C82055">
      <w:pPr>
        <w:pStyle w:val="ListParagraph"/>
        <w:numPr>
          <w:ilvl w:val="0"/>
          <w:numId w:val="74"/>
        </w:numPr>
        <w:tabs>
          <w:tab w:val="left" w:pos="851"/>
        </w:tabs>
        <w:spacing w:before="0" w:after="60" w:line="240" w:lineRule="auto"/>
        <w:rPr>
          <w:rFonts w:asciiTheme="minorHAnsi" w:hAnsiTheme="minorHAnsi"/>
          <w:sz w:val="24"/>
        </w:rPr>
      </w:pPr>
      <w:r>
        <w:rPr>
          <w:rFonts w:asciiTheme="minorHAnsi" w:hAnsiTheme="minorHAnsi" w:cstheme="minorHAnsi"/>
          <w:color w:val="000000" w:themeColor="text1"/>
          <w:sz w:val="24"/>
          <w:szCs w:val="24"/>
        </w:rPr>
        <w:t>TCSI system reporting within 14 days following the census date/s</w:t>
      </w:r>
      <w:r w:rsidRPr="00534948">
        <w:rPr>
          <w:rFonts w:asciiTheme="minorHAnsi" w:hAnsiTheme="minorHAnsi" w:cstheme="minorHAnsi"/>
          <w:sz w:val="24"/>
          <w:szCs w:val="24"/>
        </w:rPr>
        <w:t>.</w:t>
      </w:r>
    </w:p>
    <w:p w14:paraId="74DD453B" w14:textId="77777777" w:rsidR="00C82055" w:rsidRPr="006254FF" w:rsidRDefault="00C82055" w:rsidP="00C82055">
      <w:pPr>
        <w:pStyle w:val="ListParagraph"/>
        <w:numPr>
          <w:ilvl w:val="0"/>
          <w:numId w:val="74"/>
        </w:numPr>
        <w:tabs>
          <w:tab w:val="left" w:pos="851"/>
        </w:tabs>
        <w:spacing w:before="0" w:after="60" w:line="240" w:lineRule="auto"/>
        <w:rPr>
          <w:rFonts w:asciiTheme="minorHAnsi" w:hAnsiTheme="minorHAnsi" w:cstheme="minorBidi"/>
          <w:color w:val="000000" w:themeColor="text1"/>
          <w:sz w:val="24"/>
          <w:szCs w:val="24"/>
        </w:rPr>
      </w:pPr>
      <w:r w:rsidRPr="2768B280">
        <w:rPr>
          <w:rFonts w:asciiTheme="minorHAnsi" w:hAnsiTheme="minorHAnsi" w:cstheme="minorBidi"/>
          <w:color w:val="000000" w:themeColor="text1"/>
          <w:sz w:val="24"/>
          <w:szCs w:val="24"/>
        </w:rPr>
        <w:t xml:space="preserve">Progress Report </w:t>
      </w:r>
      <w:r w:rsidRPr="00DE35EA">
        <w:rPr>
          <w:rFonts w:asciiTheme="minorHAnsi" w:hAnsiTheme="minorHAnsi" w:cstheme="minorBidi"/>
          <w:sz w:val="24"/>
          <w:szCs w:val="24"/>
        </w:rPr>
        <w:t>1 by (date)</w:t>
      </w:r>
      <w:r w:rsidRPr="00DE35EA">
        <w:rPr>
          <w:rFonts w:asciiTheme="minorHAnsi" w:hAnsiTheme="minorHAnsi"/>
          <w:sz w:val="24"/>
          <w:szCs w:val="24"/>
        </w:rPr>
        <w:t xml:space="preserve"> </w:t>
      </w:r>
      <w:r w:rsidRPr="00DE35EA">
        <w:rPr>
          <w:rFonts w:asciiTheme="minorHAnsi" w:hAnsiTheme="minorHAnsi" w:cstheme="minorBidi"/>
          <w:sz w:val="24"/>
          <w:szCs w:val="24"/>
        </w:rPr>
        <w:t xml:space="preserve">and </w:t>
      </w:r>
      <w:r w:rsidRPr="2768B280">
        <w:rPr>
          <w:rFonts w:asciiTheme="minorHAnsi" w:hAnsiTheme="minorHAnsi" w:cstheme="minorBidi"/>
          <w:color w:val="000000" w:themeColor="text1"/>
          <w:sz w:val="24"/>
          <w:szCs w:val="24"/>
        </w:rPr>
        <w:t xml:space="preserve">Progress Report 2 by </w:t>
      </w:r>
      <w:r w:rsidRPr="008F0BD0">
        <w:rPr>
          <w:rFonts w:asciiTheme="minorHAnsi" w:hAnsiTheme="minorHAnsi" w:cstheme="minorBidi"/>
          <w:sz w:val="24"/>
          <w:szCs w:val="24"/>
        </w:rPr>
        <w:t>(date).</w:t>
      </w:r>
    </w:p>
    <w:p w14:paraId="67B5DA66" w14:textId="77777777" w:rsidR="00C82055" w:rsidRDefault="00C82055" w:rsidP="00C82055">
      <w:pPr>
        <w:pStyle w:val="ListParagraph"/>
        <w:numPr>
          <w:ilvl w:val="1"/>
          <w:numId w:val="39"/>
        </w:numPr>
        <w:spacing w:before="0" w:after="0" w:line="240" w:lineRule="auto"/>
        <w:ind w:right="378"/>
        <w:rPr>
          <w:rFonts w:asciiTheme="minorHAnsi" w:hAnsiTheme="minorHAnsi" w:cstheme="minorHAnsi"/>
          <w:sz w:val="24"/>
          <w:szCs w:val="24"/>
        </w:rPr>
      </w:pPr>
      <w:r>
        <w:rPr>
          <w:rFonts w:asciiTheme="minorHAnsi" w:hAnsiTheme="minorHAnsi" w:cstheme="minorHAnsi"/>
          <w:sz w:val="24"/>
          <w:szCs w:val="24"/>
        </w:rPr>
        <w:t xml:space="preserve">Reports submitted to the delegate in writing must include </w:t>
      </w:r>
      <w:r w:rsidRPr="00CB7AB8">
        <w:rPr>
          <w:rFonts w:asciiTheme="minorHAnsi" w:hAnsiTheme="minorHAnsi" w:cstheme="minorHAnsi"/>
          <w:sz w:val="24"/>
          <w:szCs w:val="24"/>
        </w:rPr>
        <w:t>a statement signed by a person authorised to do so on behalf of the Recipient that the reports are, to the best of their knowledge, a true and accurate statement of the status of the Project.</w:t>
      </w:r>
      <w:bookmarkStart w:id="134" w:name="_Toc34185010"/>
      <w:bookmarkStart w:id="135" w:name="_Toc35420421"/>
      <w:bookmarkStart w:id="136" w:name="_Toc35420601"/>
      <w:bookmarkStart w:id="137" w:name="_Toc55371126"/>
      <w:bookmarkStart w:id="138" w:name="_Ref201981091"/>
      <w:bookmarkEnd w:id="131"/>
      <w:bookmarkEnd w:id="133"/>
    </w:p>
    <w:p w14:paraId="46885F89" w14:textId="77777777" w:rsidR="00C82055" w:rsidRPr="00D14B92" w:rsidRDefault="00C82055" w:rsidP="00C82055">
      <w:pPr>
        <w:pStyle w:val="ListParagraph"/>
        <w:numPr>
          <w:ilvl w:val="1"/>
          <w:numId w:val="39"/>
        </w:numPr>
        <w:spacing w:before="0" w:after="0" w:line="240" w:lineRule="auto"/>
        <w:ind w:right="378"/>
        <w:rPr>
          <w:rFonts w:asciiTheme="minorHAnsi" w:hAnsiTheme="minorHAnsi" w:cstheme="minorHAnsi"/>
          <w:sz w:val="24"/>
          <w:szCs w:val="24"/>
        </w:rPr>
      </w:pPr>
      <w:r w:rsidRPr="00D14B92">
        <w:rPr>
          <w:rFonts w:asciiTheme="minorHAnsi" w:hAnsiTheme="minorHAnsi" w:cstheme="minorHAnsi"/>
          <w:sz w:val="24"/>
          <w:szCs w:val="24"/>
        </w:rPr>
        <w:t>A template for the Reports will be provided by the Department and Reports must be in this format.</w:t>
      </w:r>
    </w:p>
    <w:p w14:paraId="78C5D47F" w14:textId="77777777" w:rsidR="00C82055" w:rsidRPr="00CB7AB8" w:rsidRDefault="00C82055" w:rsidP="00C82055">
      <w:pPr>
        <w:pStyle w:val="sub-paraxChar"/>
        <w:numPr>
          <w:ilvl w:val="1"/>
          <w:numId w:val="39"/>
        </w:numPr>
        <w:tabs>
          <w:tab w:val="left" w:pos="851"/>
        </w:tabs>
        <w:ind w:left="851"/>
        <w:rPr>
          <w:rFonts w:asciiTheme="minorHAnsi" w:hAnsiTheme="minorHAnsi" w:cstheme="minorHAnsi"/>
          <w:bCs/>
          <w:szCs w:val="24"/>
        </w:rPr>
      </w:pPr>
      <w:bookmarkStart w:id="139" w:name="_Ref337026757"/>
      <w:bookmarkEnd w:id="134"/>
      <w:bookmarkEnd w:id="135"/>
      <w:bookmarkEnd w:id="136"/>
      <w:bookmarkEnd w:id="137"/>
      <w:bookmarkEnd w:id="138"/>
      <w:r w:rsidRPr="00CB7AB8">
        <w:rPr>
          <w:rFonts w:asciiTheme="minorHAnsi" w:hAnsiTheme="minorHAnsi" w:cstheme="minorHAnsi"/>
          <w:bCs/>
          <w:szCs w:val="24"/>
        </w:rPr>
        <w:t xml:space="preserve">Program Evaluation </w:t>
      </w:r>
      <w:bookmarkEnd w:id="139"/>
    </w:p>
    <w:p w14:paraId="58760226" w14:textId="6D79AC9D" w:rsidR="00C82055" w:rsidRDefault="00C82055" w:rsidP="00C82055">
      <w:pPr>
        <w:pStyle w:val="sub-paraxChar"/>
        <w:numPr>
          <w:ilvl w:val="0"/>
          <w:numId w:val="68"/>
        </w:numPr>
        <w:tabs>
          <w:tab w:val="left" w:pos="851"/>
        </w:tabs>
        <w:ind w:left="1276" w:hanging="425"/>
        <w:rPr>
          <w:rFonts w:asciiTheme="minorHAnsi" w:hAnsiTheme="minorHAnsi" w:cstheme="minorHAnsi"/>
          <w:szCs w:val="24"/>
        </w:rPr>
      </w:pPr>
      <w:r w:rsidRPr="00F43329">
        <w:rPr>
          <w:rFonts w:asciiTheme="minorHAnsi" w:hAnsiTheme="minorHAnsi" w:cstheme="minorHAnsi"/>
          <w:szCs w:val="24"/>
        </w:rPr>
        <w:t xml:space="preserve">The Commonwealth may request </w:t>
      </w:r>
      <w:r>
        <w:rPr>
          <w:rFonts w:asciiTheme="minorHAnsi" w:hAnsiTheme="minorHAnsi" w:cstheme="minorHAnsi"/>
          <w:szCs w:val="24"/>
        </w:rPr>
        <w:t xml:space="preserve">that </w:t>
      </w:r>
      <w:r w:rsidRPr="00F43329">
        <w:rPr>
          <w:rFonts w:asciiTheme="minorHAnsi" w:hAnsiTheme="minorHAnsi" w:cstheme="minorHAnsi"/>
          <w:szCs w:val="24"/>
        </w:rPr>
        <w:t>additional information from the Recipient</w:t>
      </w:r>
      <w:r>
        <w:rPr>
          <w:rFonts w:asciiTheme="minorHAnsi" w:hAnsiTheme="minorHAnsi" w:cstheme="minorHAnsi"/>
          <w:szCs w:val="24"/>
        </w:rPr>
        <w:t xml:space="preserve"> be provided for the purposes of any review or evaluation that the Commonwealth may undertake of the Project or the Program. </w:t>
      </w:r>
      <w:r w:rsidRPr="00F43329">
        <w:rPr>
          <w:rFonts w:asciiTheme="minorHAnsi" w:hAnsiTheme="minorHAnsi" w:cstheme="minorHAnsi"/>
          <w:szCs w:val="24"/>
        </w:rPr>
        <w:t xml:space="preserve">Pursuant to clauses </w:t>
      </w:r>
      <w:r w:rsidRPr="00F43329">
        <w:rPr>
          <w:rFonts w:asciiTheme="minorHAnsi" w:hAnsiTheme="minorHAnsi" w:cstheme="minorHAnsi"/>
          <w:szCs w:val="24"/>
        </w:rPr>
        <w:fldChar w:fldCharType="begin"/>
      </w:r>
      <w:r w:rsidRPr="00F43329">
        <w:rPr>
          <w:rFonts w:asciiTheme="minorHAnsi" w:hAnsiTheme="minorHAnsi" w:cstheme="minorHAnsi"/>
          <w:szCs w:val="24"/>
        </w:rPr>
        <w:instrText xml:space="preserve"> REF _Ref337024530 \r \h  \* MERGEFORMAT </w:instrText>
      </w:r>
      <w:r w:rsidRPr="00F43329">
        <w:rPr>
          <w:rFonts w:asciiTheme="minorHAnsi" w:hAnsiTheme="minorHAnsi" w:cstheme="minorHAnsi"/>
          <w:szCs w:val="24"/>
        </w:rPr>
      </w:r>
      <w:r w:rsidRPr="00F43329">
        <w:rPr>
          <w:rFonts w:asciiTheme="minorHAnsi" w:hAnsiTheme="minorHAnsi" w:cstheme="minorHAnsi"/>
          <w:szCs w:val="24"/>
        </w:rPr>
        <w:fldChar w:fldCharType="separate"/>
      </w:r>
      <w:r w:rsidR="00E76795">
        <w:rPr>
          <w:rFonts w:asciiTheme="minorHAnsi" w:hAnsiTheme="minorHAnsi" w:cstheme="minorHAnsi"/>
          <w:szCs w:val="24"/>
        </w:rPr>
        <w:t>8</w:t>
      </w:r>
      <w:r w:rsidRPr="00F43329">
        <w:rPr>
          <w:rFonts w:asciiTheme="minorHAnsi" w:hAnsiTheme="minorHAnsi" w:cstheme="minorHAnsi"/>
          <w:szCs w:val="24"/>
        </w:rPr>
        <w:fldChar w:fldCharType="end"/>
      </w:r>
      <w:r w:rsidRPr="00F43329">
        <w:rPr>
          <w:rFonts w:asciiTheme="minorHAnsi" w:hAnsiTheme="minorHAnsi" w:cstheme="minorHAnsi"/>
          <w:szCs w:val="24"/>
        </w:rPr>
        <w:t xml:space="preserve"> and </w:t>
      </w:r>
      <w:r w:rsidRPr="00F43329">
        <w:rPr>
          <w:rFonts w:asciiTheme="minorHAnsi" w:hAnsiTheme="minorHAnsi" w:cstheme="minorHAnsi"/>
          <w:szCs w:val="24"/>
        </w:rPr>
        <w:fldChar w:fldCharType="begin"/>
      </w:r>
      <w:r w:rsidRPr="00F43329">
        <w:rPr>
          <w:rFonts w:asciiTheme="minorHAnsi" w:hAnsiTheme="minorHAnsi" w:cstheme="minorHAnsi"/>
          <w:szCs w:val="24"/>
        </w:rPr>
        <w:instrText xml:space="preserve"> REF _Ref337024565 \r \h  \* MERGEFORMAT </w:instrText>
      </w:r>
      <w:r w:rsidRPr="00F43329">
        <w:rPr>
          <w:rFonts w:asciiTheme="minorHAnsi" w:hAnsiTheme="minorHAnsi" w:cstheme="minorHAnsi"/>
          <w:szCs w:val="24"/>
        </w:rPr>
      </w:r>
      <w:r w:rsidRPr="00F43329">
        <w:rPr>
          <w:rFonts w:asciiTheme="minorHAnsi" w:hAnsiTheme="minorHAnsi" w:cstheme="minorHAnsi"/>
          <w:szCs w:val="24"/>
        </w:rPr>
        <w:fldChar w:fldCharType="separate"/>
      </w:r>
      <w:r w:rsidR="00E76795">
        <w:rPr>
          <w:rFonts w:asciiTheme="minorHAnsi" w:hAnsiTheme="minorHAnsi" w:cstheme="minorHAnsi"/>
          <w:szCs w:val="24"/>
        </w:rPr>
        <w:t>15</w:t>
      </w:r>
      <w:r w:rsidRPr="00F43329">
        <w:rPr>
          <w:rFonts w:asciiTheme="minorHAnsi" w:hAnsiTheme="minorHAnsi" w:cstheme="minorHAnsi"/>
          <w:szCs w:val="24"/>
        </w:rPr>
        <w:fldChar w:fldCharType="end"/>
      </w:r>
      <w:r w:rsidRPr="00F43329">
        <w:rPr>
          <w:rFonts w:asciiTheme="minorHAnsi" w:hAnsiTheme="minorHAnsi" w:cstheme="minorHAnsi"/>
          <w:szCs w:val="24"/>
        </w:rPr>
        <w:t xml:space="preserve"> the Recipient must comply with any reasonable request the Commonwealth makes for this purpose.</w:t>
      </w:r>
    </w:p>
    <w:p w14:paraId="423D48F1" w14:textId="77777777" w:rsidR="00C82055" w:rsidRPr="0040273B" w:rsidRDefault="00C82055" w:rsidP="00C82055">
      <w:pPr>
        <w:pStyle w:val="sub-paraxChar"/>
        <w:numPr>
          <w:ilvl w:val="0"/>
          <w:numId w:val="0"/>
        </w:numPr>
        <w:tabs>
          <w:tab w:val="left" w:pos="851"/>
        </w:tabs>
        <w:ind w:left="1276"/>
        <w:rPr>
          <w:rFonts w:asciiTheme="minorHAnsi" w:hAnsiTheme="minorHAnsi"/>
        </w:rPr>
      </w:pPr>
    </w:p>
    <w:p w14:paraId="442416EC" w14:textId="77777777" w:rsidR="00C82055" w:rsidRPr="00A60BD9" w:rsidRDefault="00C82055" w:rsidP="00C82055">
      <w:pPr>
        <w:pStyle w:val="ListParagraph"/>
        <w:numPr>
          <w:ilvl w:val="0"/>
          <w:numId w:val="37"/>
        </w:numPr>
        <w:spacing w:before="0" w:line="240" w:lineRule="auto"/>
        <w:ind w:left="357" w:hanging="357"/>
        <w:rPr>
          <w:rFonts w:asciiTheme="minorHAnsi" w:hAnsiTheme="minorHAnsi" w:cstheme="minorHAnsi"/>
          <w:b/>
          <w:sz w:val="24"/>
          <w:szCs w:val="24"/>
        </w:rPr>
      </w:pPr>
      <w:bookmarkStart w:id="140" w:name="_Ref337024819"/>
      <w:r>
        <w:rPr>
          <w:rFonts w:asciiTheme="minorHAnsi" w:hAnsiTheme="minorHAnsi" w:cstheme="minorHAnsi"/>
          <w:b/>
          <w:sz w:val="24"/>
          <w:szCs w:val="24"/>
        </w:rPr>
        <w:t>Project</w:t>
      </w:r>
      <w:r w:rsidRPr="00A60BD9">
        <w:rPr>
          <w:rFonts w:asciiTheme="minorHAnsi" w:hAnsiTheme="minorHAnsi" w:cstheme="minorHAnsi"/>
          <w:b/>
          <w:sz w:val="24"/>
          <w:szCs w:val="24"/>
        </w:rPr>
        <w:t xml:space="preserve"> Delegate</w:t>
      </w:r>
      <w:bookmarkEnd w:id="140"/>
    </w:p>
    <w:p w14:paraId="37903F9D" w14:textId="77777777" w:rsidR="00C82055" w:rsidRPr="00A60BD9" w:rsidRDefault="00C82055" w:rsidP="00DE35EA">
      <w:pPr>
        <w:pStyle w:val="sub-paraxChar"/>
        <w:numPr>
          <w:ilvl w:val="1"/>
          <w:numId w:val="62"/>
        </w:numPr>
        <w:rPr>
          <w:rFonts w:asciiTheme="minorHAnsi" w:hAnsiTheme="minorHAnsi" w:cstheme="minorHAnsi"/>
          <w:color w:val="auto"/>
          <w:szCs w:val="24"/>
        </w:rPr>
      </w:pPr>
      <w:r w:rsidRPr="00A60BD9">
        <w:rPr>
          <w:rFonts w:asciiTheme="minorHAnsi" w:hAnsiTheme="minorHAnsi" w:cstheme="minorHAnsi"/>
          <w:color w:val="auto"/>
          <w:szCs w:val="24"/>
        </w:rPr>
        <w:t xml:space="preserve">The contact details for the </w:t>
      </w:r>
      <w:r>
        <w:rPr>
          <w:rFonts w:asciiTheme="minorHAnsi" w:hAnsiTheme="minorHAnsi" w:cstheme="minorHAnsi"/>
          <w:color w:val="auto"/>
          <w:szCs w:val="24"/>
        </w:rPr>
        <w:t>Project</w:t>
      </w:r>
      <w:r w:rsidRPr="00A60BD9">
        <w:rPr>
          <w:rFonts w:asciiTheme="minorHAnsi" w:hAnsiTheme="minorHAnsi" w:cstheme="minorHAnsi"/>
          <w:color w:val="auto"/>
          <w:szCs w:val="24"/>
        </w:rPr>
        <w:t xml:space="preserve"> </w:t>
      </w:r>
      <w:r>
        <w:rPr>
          <w:rFonts w:asciiTheme="minorHAnsi" w:hAnsiTheme="minorHAnsi" w:cstheme="minorHAnsi"/>
          <w:color w:val="auto"/>
          <w:szCs w:val="24"/>
        </w:rPr>
        <w:t>D</w:t>
      </w:r>
      <w:r w:rsidRPr="00A60BD9">
        <w:rPr>
          <w:rFonts w:asciiTheme="minorHAnsi" w:hAnsiTheme="minorHAnsi" w:cstheme="minorHAnsi"/>
          <w:color w:val="auto"/>
          <w:szCs w:val="24"/>
        </w:rPr>
        <w:t>elegate are:</w:t>
      </w:r>
    </w:p>
    <w:p w14:paraId="0E9A1392" w14:textId="1BBD9CE1" w:rsidR="00DE35EA" w:rsidRDefault="00DE35EA">
      <w:pPr>
        <w:spacing w:before="0" w:after="0" w:line="240" w:lineRule="auto"/>
        <w:rPr>
          <w:rFonts w:ascii="Calibri" w:hAnsi="Calibri"/>
          <w:b/>
          <w:sz w:val="40"/>
          <w:u w:val="single"/>
        </w:rPr>
      </w:pPr>
      <w:r>
        <w:rPr>
          <w:rFonts w:ascii="Calibri" w:hAnsi="Calibri"/>
          <w:b/>
          <w:sz w:val="40"/>
          <w:u w:val="single"/>
        </w:rPr>
        <w:br w:type="page"/>
      </w:r>
    </w:p>
    <w:p w14:paraId="47ED7585" w14:textId="77777777" w:rsidR="00C82055" w:rsidRPr="00054F98" w:rsidRDefault="00C82055" w:rsidP="00C82055">
      <w:pPr>
        <w:ind w:right="380"/>
        <w:jc w:val="center"/>
        <w:rPr>
          <w:rFonts w:ascii="Calibri" w:hAnsi="Calibri"/>
          <w:b/>
          <w:bCs/>
          <w:sz w:val="40"/>
          <w:szCs w:val="40"/>
          <w:u w:val="single"/>
        </w:rPr>
      </w:pPr>
      <w:r w:rsidRPr="00054F98">
        <w:rPr>
          <w:rFonts w:ascii="Calibri" w:hAnsi="Calibri"/>
          <w:b/>
          <w:bCs/>
          <w:sz w:val="40"/>
          <w:szCs w:val="40"/>
          <w:u w:val="single"/>
        </w:rPr>
        <w:lastRenderedPageBreak/>
        <w:t>PART B OF ANNEXURE</w:t>
      </w:r>
    </w:p>
    <w:p w14:paraId="7BC252F8" w14:textId="77777777" w:rsidR="00C82055" w:rsidRPr="00054F98" w:rsidRDefault="00C82055" w:rsidP="00C82055">
      <w:pPr>
        <w:spacing w:before="240"/>
        <w:ind w:right="380"/>
        <w:jc w:val="center"/>
        <w:rPr>
          <w:rFonts w:ascii="Calibri" w:hAnsi="Calibri"/>
          <w:b/>
          <w:bCs/>
          <w:sz w:val="32"/>
          <w:szCs w:val="32"/>
        </w:rPr>
      </w:pPr>
      <w:r w:rsidRPr="00054F98">
        <w:rPr>
          <w:rFonts w:ascii="Calibri" w:hAnsi="Calibri"/>
          <w:b/>
          <w:bCs/>
          <w:sz w:val="32"/>
          <w:szCs w:val="32"/>
        </w:rPr>
        <w:t>CONDITIONS OF GRANT</w:t>
      </w:r>
    </w:p>
    <w:p w14:paraId="68F5E442" w14:textId="77777777" w:rsidR="00C82055" w:rsidRPr="00054F98" w:rsidRDefault="00C82055" w:rsidP="00C82055">
      <w:pPr>
        <w:pStyle w:val="BodyText"/>
        <w:rPr>
          <w:rFonts w:ascii="Calibri" w:hAnsi="Calibri"/>
          <w:b/>
          <w:sz w:val="22"/>
          <w:szCs w:val="22"/>
        </w:rPr>
      </w:pPr>
    </w:p>
    <w:p w14:paraId="3C42B508" w14:textId="77777777" w:rsidR="00C82055" w:rsidRPr="00054F98" w:rsidRDefault="00C82055" w:rsidP="00C82055">
      <w:pPr>
        <w:numPr>
          <w:ilvl w:val="0"/>
          <w:numId w:val="33"/>
        </w:numPr>
        <w:spacing w:before="0" w:line="240" w:lineRule="auto"/>
        <w:ind w:right="380"/>
        <w:rPr>
          <w:rFonts w:ascii="Calibri" w:hAnsi="Calibri"/>
          <w:b/>
          <w:sz w:val="22"/>
          <w:szCs w:val="22"/>
        </w:rPr>
      </w:pPr>
      <w:r w:rsidRPr="00054F98">
        <w:rPr>
          <w:rFonts w:ascii="Calibri" w:hAnsi="Calibri"/>
          <w:b/>
          <w:sz w:val="22"/>
          <w:szCs w:val="22"/>
        </w:rPr>
        <w:t>MEANING OF WORDS</w:t>
      </w:r>
    </w:p>
    <w:p w14:paraId="6627D3D0" w14:textId="77777777" w:rsidR="00C82055" w:rsidRPr="00054F98" w:rsidRDefault="00C82055" w:rsidP="00C82055">
      <w:pPr>
        <w:pStyle w:val="BodyText"/>
        <w:rPr>
          <w:rFonts w:ascii="Calibri" w:hAnsi="Calibri"/>
          <w:b/>
          <w:sz w:val="22"/>
          <w:szCs w:val="22"/>
        </w:rPr>
      </w:pPr>
    </w:p>
    <w:p w14:paraId="20F5BF96" w14:textId="77777777" w:rsidR="00C82055" w:rsidRPr="00026CD6" w:rsidRDefault="00C82055" w:rsidP="00C82055">
      <w:pPr>
        <w:pStyle w:val="BodyText"/>
        <w:rPr>
          <w:rFonts w:ascii="Calibri" w:hAnsi="Calibri"/>
          <w:b/>
          <w:bCs/>
          <w:sz w:val="22"/>
          <w:szCs w:val="22"/>
        </w:rPr>
      </w:pPr>
      <w:r w:rsidRPr="2768B280">
        <w:rPr>
          <w:rFonts w:ascii="Calibri" w:hAnsi="Calibri"/>
          <w:b/>
          <w:bCs/>
          <w:sz w:val="22"/>
          <w:szCs w:val="22"/>
        </w:rPr>
        <w:t>In this Part B of the Annexure:</w:t>
      </w:r>
      <w:r>
        <w:tab/>
      </w:r>
    </w:p>
    <w:p w14:paraId="0EC39BFC" w14:textId="77777777" w:rsidR="00C82055" w:rsidRPr="00054F98" w:rsidRDefault="00C82055" w:rsidP="00C82055">
      <w:pPr>
        <w:rPr>
          <w:rFonts w:ascii="Calibri" w:hAnsi="Calibri"/>
          <w:sz w:val="22"/>
          <w:szCs w:val="22"/>
        </w:rPr>
      </w:pPr>
      <w:r w:rsidRPr="2768B280">
        <w:rPr>
          <w:rFonts w:ascii="Calibri" w:hAnsi="Calibri"/>
          <w:sz w:val="22"/>
          <w:szCs w:val="22"/>
        </w:rPr>
        <w:t>“</w:t>
      </w:r>
      <w:r w:rsidRPr="2768B280">
        <w:rPr>
          <w:rFonts w:ascii="Calibri" w:hAnsi="Calibri"/>
          <w:b/>
          <w:bCs/>
          <w:sz w:val="22"/>
          <w:szCs w:val="22"/>
        </w:rPr>
        <w:t>Act</w:t>
      </w:r>
      <w:r w:rsidRPr="2768B280">
        <w:rPr>
          <w:rFonts w:ascii="Calibri" w:hAnsi="Calibri"/>
          <w:sz w:val="22"/>
          <w:szCs w:val="22"/>
        </w:rPr>
        <w:t>”</w:t>
      </w:r>
      <w:r>
        <w:tab/>
      </w:r>
      <w:r>
        <w:tab/>
      </w:r>
      <w:r>
        <w:tab/>
      </w:r>
      <w:r>
        <w:tab/>
      </w:r>
      <w:r w:rsidRPr="2768B280">
        <w:rPr>
          <w:rFonts w:ascii="Calibri" w:hAnsi="Calibri"/>
          <w:sz w:val="22"/>
          <w:szCs w:val="22"/>
        </w:rPr>
        <w:t xml:space="preserve">the </w:t>
      </w:r>
      <w:r w:rsidRPr="2768B280">
        <w:rPr>
          <w:rFonts w:ascii="Calibri" w:hAnsi="Calibri"/>
          <w:i/>
          <w:iCs/>
          <w:sz w:val="22"/>
          <w:szCs w:val="22"/>
        </w:rPr>
        <w:t>Higher Education Support Act 2003</w:t>
      </w:r>
    </w:p>
    <w:p w14:paraId="0143D8C2" w14:textId="7B17E476" w:rsidR="00C82055" w:rsidRPr="00054F98" w:rsidRDefault="00C82055" w:rsidP="00C82055">
      <w:pPr>
        <w:rPr>
          <w:rFonts w:ascii="Calibri" w:hAnsi="Calibri"/>
          <w:sz w:val="22"/>
          <w:szCs w:val="22"/>
        </w:rPr>
      </w:pPr>
      <w:r w:rsidRPr="00026CD6">
        <w:rPr>
          <w:rFonts w:ascii="Calibri" w:hAnsi="Calibri"/>
          <w:b/>
          <w:bCs/>
          <w:sz w:val="22"/>
          <w:szCs w:val="22"/>
        </w:rPr>
        <w:t>“</w:t>
      </w:r>
      <w:r w:rsidRPr="00E1577A">
        <w:rPr>
          <w:rFonts w:ascii="Calibri" w:hAnsi="Calibri"/>
          <w:b/>
          <w:bCs/>
          <w:sz w:val="22"/>
          <w:szCs w:val="22"/>
        </w:rPr>
        <w:t>Activities</w:t>
      </w:r>
      <w:r w:rsidRPr="00026CD6">
        <w:rPr>
          <w:rFonts w:ascii="Calibri" w:hAnsi="Calibri"/>
          <w:b/>
          <w:bCs/>
          <w:sz w:val="22"/>
          <w:szCs w:val="22"/>
        </w:rPr>
        <w:t>”</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details for the </w:t>
      </w:r>
      <w:r>
        <w:rPr>
          <w:rFonts w:ascii="Calibri" w:hAnsi="Calibri"/>
          <w:sz w:val="22"/>
          <w:szCs w:val="22"/>
        </w:rPr>
        <w:t>Project</w:t>
      </w:r>
      <w:r w:rsidRPr="00054F98">
        <w:rPr>
          <w:rFonts w:ascii="Calibri" w:hAnsi="Calibri"/>
          <w:sz w:val="22"/>
          <w:szCs w:val="22"/>
        </w:rPr>
        <w:t xml:space="preserve"> specified in </w:t>
      </w:r>
      <w:r>
        <w:rPr>
          <w:rFonts w:ascii="Calibri" w:hAnsi="Calibri"/>
          <w:sz w:val="22"/>
          <w:szCs w:val="22"/>
        </w:rPr>
        <w:t>Item</w:t>
      </w:r>
      <w:r w:rsidRPr="00054F98">
        <w:rPr>
          <w:rFonts w:ascii="Calibri" w:hAnsi="Calibri"/>
          <w:sz w:val="22"/>
          <w:szCs w:val="22"/>
        </w:rPr>
        <w:t xml:space="preserve"> </w:t>
      </w:r>
      <w:r w:rsidRPr="4D2153EA">
        <w:rPr>
          <w:rFonts w:ascii="Calibri" w:hAnsi="Calibri"/>
          <w:sz w:val="22"/>
          <w:szCs w:val="22"/>
        </w:rPr>
        <w:fldChar w:fldCharType="begin"/>
      </w:r>
      <w:r w:rsidRPr="4D2153EA">
        <w:rPr>
          <w:rFonts w:ascii="Calibri" w:hAnsi="Calibri"/>
          <w:sz w:val="22"/>
          <w:szCs w:val="22"/>
        </w:rPr>
        <w:instrText xml:space="preserve"> REF _Ref126844178 \r \h </w:instrText>
      </w:r>
      <w:r w:rsidRPr="4D2153EA">
        <w:rPr>
          <w:rFonts w:ascii="Calibri" w:hAnsi="Calibri"/>
          <w:sz w:val="22"/>
          <w:szCs w:val="22"/>
        </w:rPr>
      </w:r>
      <w:r w:rsidRPr="4D2153EA">
        <w:rPr>
          <w:rFonts w:ascii="Calibri" w:hAnsi="Calibri"/>
          <w:sz w:val="22"/>
          <w:szCs w:val="22"/>
        </w:rPr>
        <w:fldChar w:fldCharType="separate"/>
      </w:r>
      <w:r w:rsidR="00E76795">
        <w:rPr>
          <w:rFonts w:ascii="Calibri" w:hAnsi="Calibri"/>
          <w:sz w:val="22"/>
          <w:szCs w:val="22"/>
        </w:rPr>
        <w:t>2</w:t>
      </w:r>
      <w:r w:rsidRPr="4D2153EA">
        <w:rPr>
          <w:rFonts w:ascii="Calibri" w:hAnsi="Calibri"/>
          <w:sz w:val="22"/>
          <w:szCs w:val="22"/>
        </w:rPr>
        <w:fldChar w:fldCharType="end"/>
      </w:r>
    </w:p>
    <w:p w14:paraId="22DF4586" w14:textId="77777777" w:rsidR="00C82055" w:rsidRPr="00054F98" w:rsidRDefault="00C82055" w:rsidP="00C82055">
      <w:pPr>
        <w:ind w:left="2880" w:hanging="2880"/>
        <w:rPr>
          <w:rFonts w:ascii="Calibri" w:hAnsi="Calibri"/>
          <w:sz w:val="22"/>
          <w:szCs w:val="22"/>
        </w:rPr>
      </w:pPr>
      <w:r w:rsidRPr="00054F98">
        <w:rPr>
          <w:rFonts w:ascii="Calibri" w:hAnsi="Calibri"/>
          <w:b/>
          <w:sz w:val="22"/>
          <w:szCs w:val="22"/>
        </w:rPr>
        <w:t xml:space="preserve">“Asset” </w:t>
      </w:r>
      <w:r w:rsidRPr="00054F98">
        <w:rPr>
          <w:rFonts w:ascii="Calibri" w:hAnsi="Calibri"/>
          <w:sz w:val="22"/>
          <w:szCs w:val="22"/>
        </w:rPr>
        <w:tab/>
        <w:t>personal, real or incorporeal property which has a value over $5,000 created or purchased wholly or partly from the Grant, but not including Intellectual Property Rights or the Report</w:t>
      </w:r>
    </w:p>
    <w:p w14:paraId="6A7ADE40"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Auditor-General</w:t>
      </w:r>
      <w:r w:rsidRPr="00054F98">
        <w:rPr>
          <w:rFonts w:ascii="Calibri" w:hAnsi="Calibri"/>
          <w:sz w:val="22"/>
          <w:szCs w:val="22"/>
        </w:rPr>
        <w:t xml:space="preserve">” </w:t>
      </w:r>
      <w:r w:rsidRPr="00054F98">
        <w:rPr>
          <w:rFonts w:ascii="Calibri" w:hAnsi="Calibri"/>
          <w:sz w:val="22"/>
          <w:szCs w:val="22"/>
        </w:rPr>
        <w:tab/>
        <w:t xml:space="preserve">the office established under the </w:t>
      </w:r>
      <w:r w:rsidRPr="00054F98">
        <w:rPr>
          <w:rFonts w:ascii="Calibri" w:hAnsi="Calibri"/>
          <w:i/>
          <w:sz w:val="22"/>
          <w:szCs w:val="22"/>
        </w:rPr>
        <w:t xml:space="preserve">Auditor-General Act 1997 </w:t>
      </w:r>
      <w:r w:rsidRPr="00054F98">
        <w:rPr>
          <w:rFonts w:ascii="Calibri" w:hAnsi="Calibri"/>
          <w:sz w:val="22"/>
          <w:szCs w:val="22"/>
        </w:rPr>
        <w:t>and includes any other entity that may, from time to time, perform the functions of that office</w:t>
      </w:r>
    </w:p>
    <w:p w14:paraId="06AD27EA" w14:textId="77777777" w:rsidR="00C82055" w:rsidRPr="00CA3ACB"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Available Material</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CA3ACB">
        <w:rPr>
          <w:rFonts w:ascii="Calibri" w:hAnsi="Calibri"/>
          <w:sz w:val="22"/>
          <w:szCs w:val="22"/>
        </w:rPr>
        <w:t>the Report and any Third-party Material</w:t>
      </w:r>
    </w:p>
    <w:p w14:paraId="3BE0F1F5" w14:textId="77777777" w:rsidR="00C82055" w:rsidRPr="00054F98" w:rsidRDefault="00C82055" w:rsidP="00C82055">
      <w:pPr>
        <w:rPr>
          <w:rFonts w:ascii="Calibri" w:hAnsi="Calibri"/>
          <w:sz w:val="22"/>
          <w:szCs w:val="22"/>
        </w:rPr>
      </w:pPr>
      <w:r w:rsidRPr="2768B280">
        <w:rPr>
          <w:rFonts w:ascii="Calibri" w:hAnsi="Calibri"/>
          <w:b/>
          <w:bCs/>
          <w:sz w:val="22"/>
          <w:szCs w:val="22"/>
        </w:rPr>
        <w:t>“Clause”</w:t>
      </w:r>
      <w:r>
        <w:tab/>
      </w:r>
      <w:r>
        <w:tab/>
      </w:r>
      <w:r>
        <w:tab/>
      </w:r>
      <w:r w:rsidRPr="2768B280">
        <w:rPr>
          <w:rFonts w:ascii="Calibri" w:hAnsi="Calibri"/>
          <w:sz w:val="22"/>
          <w:szCs w:val="22"/>
        </w:rPr>
        <w:t>when followed by any number “X”, means clause X of Part B</w:t>
      </w:r>
    </w:p>
    <w:p w14:paraId="3FAF1574" w14:textId="77777777" w:rsidR="00C82055" w:rsidRPr="00054F98" w:rsidRDefault="00C82055" w:rsidP="00C82055">
      <w:pPr>
        <w:rPr>
          <w:rFonts w:ascii="Calibri" w:hAnsi="Calibri"/>
          <w:b/>
          <w:sz w:val="22"/>
          <w:szCs w:val="22"/>
        </w:rPr>
      </w:pPr>
      <w:r w:rsidRPr="00054F98">
        <w:rPr>
          <w:rFonts w:ascii="Calibri" w:hAnsi="Calibri"/>
          <w:sz w:val="22"/>
          <w:szCs w:val="22"/>
        </w:rPr>
        <w:t>“</w:t>
      </w:r>
      <w:r w:rsidRPr="00054F98">
        <w:rPr>
          <w:rFonts w:ascii="Calibri" w:hAnsi="Calibri"/>
          <w:b/>
          <w:sz w:val="22"/>
          <w:szCs w:val="22"/>
        </w:rPr>
        <w:t>Conditions</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these conditions of grant as set out in Part B</w:t>
      </w:r>
      <w:r w:rsidRPr="00054F98">
        <w:rPr>
          <w:rFonts w:ascii="Calibri" w:hAnsi="Calibri"/>
          <w:b/>
          <w:sz w:val="22"/>
          <w:szCs w:val="22"/>
        </w:rPr>
        <w:t xml:space="preserve"> </w:t>
      </w:r>
    </w:p>
    <w:p w14:paraId="3AD6C7A0" w14:textId="77777777" w:rsidR="00C82055" w:rsidRPr="00054F98" w:rsidRDefault="00C82055" w:rsidP="00C82055">
      <w:pPr>
        <w:rPr>
          <w:rFonts w:ascii="Calibri" w:hAnsi="Calibri"/>
          <w:sz w:val="22"/>
          <w:szCs w:val="22"/>
        </w:rPr>
      </w:pPr>
      <w:r w:rsidRPr="2768B280">
        <w:rPr>
          <w:rFonts w:ascii="Calibri" w:hAnsi="Calibri"/>
          <w:b/>
          <w:bCs/>
          <w:sz w:val="22"/>
          <w:szCs w:val="22"/>
        </w:rPr>
        <w:t>“Conditions of Grant”</w:t>
      </w:r>
      <w:r>
        <w:tab/>
      </w:r>
      <w:r>
        <w:tab/>
      </w:r>
      <w:r w:rsidRPr="2768B280">
        <w:rPr>
          <w:rFonts w:ascii="Calibri" w:hAnsi="Calibri"/>
          <w:sz w:val="22"/>
          <w:szCs w:val="22"/>
        </w:rPr>
        <w:t>has the same meaning as Conditions</w:t>
      </w:r>
    </w:p>
    <w:p w14:paraId="5CB51FB6" w14:textId="77777777" w:rsidR="00C82055" w:rsidRDefault="00C82055" w:rsidP="00C82055">
      <w:pPr>
        <w:rPr>
          <w:rFonts w:ascii="Calibri" w:hAnsi="Calibri"/>
          <w:sz w:val="22"/>
          <w:szCs w:val="22"/>
        </w:rPr>
      </w:pPr>
      <w:r w:rsidRPr="2768B280">
        <w:rPr>
          <w:rFonts w:ascii="Calibri" w:hAnsi="Calibri"/>
          <w:b/>
          <w:bCs/>
          <w:sz w:val="22"/>
          <w:szCs w:val="22"/>
        </w:rPr>
        <w:t>“Conflict”</w:t>
      </w:r>
      <w:r>
        <w:tab/>
      </w:r>
      <w:r>
        <w:tab/>
      </w:r>
      <w:r>
        <w:tab/>
      </w:r>
      <w:r w:rsidRPr="2768B280">
        <w:rPr>
          <w:rFonts w:ascii="Calibri" w:hAnsi="Calibri"/>
          <w:sz w:val="22"/>
          <w:szCs w:val="22"/>
        </w:rPr>
        <w:t xml:space="preserve">refers to the Recipient engaging in any activity or obtaining </w:t>
      </w:r>
      <w:r>
        <w:tab/>
      </w:r>
      <w:r>
        <w:tab/>
      </w:r>
      <w:r>
        <w:tab/>
      </w:r>
      <w:r>
        <w:tab/>
      </w:r>
      <w:r w:rsidRPr="2768B280">
        <w:rPr>
          <w:rFonts w:ascii="Calibri" w:hAnsi="Calibri"/>
          <w:sz w:val="22"/>
          <w:szCs w:val="22"/>
        </w:rPr>
        <w:t xml:space="preserve">any interest that would interfere with or restrict it from </w:t>
      </w:r>
      <w:r>
        <w:tab/>
      </w:r>
      <w:r>
        <w:tab/>
      </w:r>
      <w:r>
        <w:tab/>
      </w:r>
      <w:r>
        <w:tab/>
      </w:r>
      <w:r>
        <w:tab/>
      </w:r>
      <w:r w:rsidRPr="2768B280">
        <w:rPr>
          <w:rFonts w:ascii="Calibri" w:hAnsi="Calibri"/>
          <w:sz w:val="22"/>
          <w:szCs w:val="22"/>
        </w:rPr>
        <w:t xml:space="preserve">carrying out its obligations under these Conditions fairly, </w:t>
      </w:r>
      <w:r>
        <w:tab/>
      </w:r>
      <w:r>
        <w:tab/>
      </w:r>
      <w:r>
        <w:tab/>
      </w:r>
      <w:r>
        <w:tab/>
      </w:r>
      <w:r w:rsidRPr="2768B280">
        <w:rPr>
          <w:rFonts w:ascii="Calibri" w:hAnsi="Calibri"/>
          <w:sz w:val="22"/>
          <w:szCs w:val="22"/>
        </w:rPr>
        <w:t xml:space="preserve">independently and otherwise in accordance with these </w:t>
      </w:r>
      <w:r>
        <w:tab/>
      </w:r>
      <w:r>
        <w:tab/>
      </w:r>
      <w:r>
        <w:tab/>
      </w:r>
      <w:r>
        <w:tab/>
      </w:r>
      <w:r>
        <w:tab/>
      </w:r>
      <w:r w:rsidRPr="2768B280">
        <w:rPr>
          <w:rFonts w:ascii="Calibri" w:hAnsi="Calibri"/>
          <w:sz w:val="22"/>
          <w:szCs w:val="22"/>
        </w:rPr>
        <w:t>Conditions of Grant</w:t>
      </w:r>
    </w:p>
    <w:p w14:paraId="2B8E7A1C" w14:textId="77777777" w:rsidR="00C82055" w:rsidRPr="00054F98" w:rsidRDefault="00C82055" w:rsidP="00C82055">
      <w:pPr>
        <w:ind w:left="2880" w:hanging="2880"/>
        <w:rPr>
          <w:rFonts w:ascii="Calibri" w:hAnsi="Calibri"/>
          <w:sz w:val="22"/>
          <w:szCs w:val="22"/>
        </w:rPr>
      </w:pPr>
      <w:r w:rsidRPr="00AF77CE">
        <w:rPr>
          <w:rFonts w:ascii="Calibri" w:hAnsi="Calibri"/>
          <w:b/>
          <w:sz w:val="22"/>
          <w:szCs w:val="22"/>
        </w:rPr>
        <w:t>“Coursework”</w:t>
      </w:r>
      <w:r>
        <w:rPr>
          <w:rFonts w:ascii="Calibri" w:hAnsi="Calibri"/>
          <w:sz w:val="22"/>
          <w:szCs w:val="22"/>
        </w:rPr>
        <w:tab/>
        <w:t>method of teaching and learning that leads to the acquisition of skills and knowledge</w:t>
      </w:r>
    </w:p>
    <w:p w14:paraId="13EF5AB8"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Pr>
          <w:rFonts w:ascii="Calibri" w:hAnsi="Calibri"/>
          <w:b/>
          <w:sz w:val="22"/>
          <w:szCs w:val="22"/>
        </w:rPr>
        <w:t>Department</w:t>
      </w:r>
      <w:r w:rsidRPr="00054F98">
        <w:rPr>
          <w:rFonts w:ascii="Calibri" w:hAnsi="Calibri"/>
          <w:sz w:val="22"/>
          <w:szCs w:val="22"/>
        </w:rPr>
        <w:t xml:space="preserve">” </w:t>
      </w:r>
      <w:r w:rsidRPr="00054F98">
        <w:rPr>
          <w:rFonts w:ascii="Calibri" w:hAnsi="Calibri"/>
          <w:sz w:val="22"/>
          <w:szCs w:val="22"/>
        </w:rPr>
        <w:tab/>
      </w:r>
      <w:r>
        <w:rPr>
          <w:rFonts w:ascii="Calibri" w:hAnsi="Calibri"/>
          <w:sz w:val="22"/>
          <w:szCs w:val="22"/>
        </w:rPr>
        <w:t>has the meaning given in the Other Grants Guidelines</w:t>
      </w:r>
      <w:r w:rsidRPr="00054F98">
        <w:rPr>
          <w:rFonts w:ascii="Calibri" w:hAnsi="Calibri"/>
          <w:sz w:val="22"/>
          <w:szCs w:val="22"/>
        </w:rPr>
        <w:t xml:space="preserve"> </w:t>
      </w:r>
    </w:p>
    <w:p w14:paraId="6077F073" w14:textId="77777777" w:rsidR="00C82055" w:rsidRPr="00F71A01" w:rsidRDefault="00C82055" w:rsidP="00C82055">
      <w:pPr>
        <w:ind w:left="2880" w:hanging="2880"/>
        <w:rPr>
          <w:rFonts w:ascii="Calibri" w:hAnsi="Calibri"/>
          <w:b/>
          <w:bCs/>
          <w:sz w:val="22"/>
          <w:szCs w:val="22"/>
        </w:rPr>
      </w:pPr>
      <w:r w:rsidRPr="004377ED">
        <w:rPr>
          <w:rFonts w:ascii="Calibri" w:hAnsi="Calibri"/>
          <w:b/>
          <w:bCs/>
          <w:sz w:val="22"/>
          <w:szCs w:val="22"/>
        </w:rPr>
        <w:t>“Digital badge”</w:t>
      </w:r>
      <w:r>
        <w:rPr>
          <w:rFonts w:ascii="Calibri" w:hAnsi="Calibri"/>
          <w:b/>
          <w:bCs/>
          <w:sz w:val="22"/>
          <w:szCs w:val="22"/>
        </w:rPr>
        <w:tab/>
      </w:r>
      <w:r>
        <w:rPr>
          <w:rFonts w:ascii="Calibri" w:hAnsi="Calibri"/>
          <w:sz w:val="22"/>
          <w:szCs w:val="22"/>
        </w:rPr>
        <w:t>has the meaning given in the Other Grants Guidelines</w:t>
      </w:r>
    </w:p>
    <w:p w14:paraId="7450610A" w14:textId="77777777" w:rsidR="00C82055" w:rsidRDefault="00C82055" w:rsidP="00C82055">
      <w:pPr>
        <w:ind w:left="2880" w:hanging="2880"/>
        <w:rPr>
          <w:rFonts w:ascii="Calibri" w:hAnsi="Calibri"/>
          <w:sz w:val="22"/>
          <w:szCs w:val="22"/>
        </w:rPr>
      </w:pPr>
      <w:r w:rsidRPr="00F71A01">
        <w:rPr>
          <w:rFonts w:ascii="Calibri" w:hAnsi="Calibri"/>
          <w:b/>
          <w:bCs/>
          <w:sz w:val="22"/>
          <w:szCs w:val="22"/>
        </w:rPr>
        <w:t>“E</w:t>
      </w:r>
      <w:r>
        <w:rPr>
          <w:rFonts w:ascii="Calibri" w:hAnsi="Calibri"/>
          <w:b/>
          <w:bCs/>
          <w:sz w:val="22"/>
          <w:szCs w:val="22"/>
        </w:rPr>
        <w:t>FTSL</w:t>
      </w:r>
      <w:r w:rsidRPr="00F71A01">
        <w:rPr>
          <w:rFonts w:ascii="Calibri" w:hAnsi="Calibri"/>
          <w:b/>
          <w:bCs/>
          <w:sz w:val="22"/>
          <w:szCs w:val="22"/>
        </w:rPr>
        <w:t>”</w:t>
      </w:r>
      <w:r w:rsidRPr="00F71A01">
        <w:rPr>
          <w:rFonts w:ascii="Calibri" w:hAnsi="Calibri"/>
          <w:b/>
          <w:bCs/>
          <w:sz w:val="22"/>
          <w:szCs w:val="22"/>
        </w:rPr>
        <w:tab/>
      </w:r>
      <w:r>
        <w:rPr>
          <w:rFonts w:ascii="Calibri" w:hAnsi="Calibri"/>
          <w:sz w:val="22"/>
          <w:szCs w:val="22"/>
        </w:rPr>
        <w:t>has the meaning given in the Act</w:t>
      </w:r>
    </w:p>
    <w:p w14:paraId="4AA7A0BD" w14:textId="77777777" w:rsidR="00C82055" w:rsidRPr="009B7D28" w:rsidRDefault="00C82055" w:rsidP="00C82055">
      <w:pPr>
        <w:ind w:left="2880" w:hanging="2880"/>
        <w:rPr>
          <w:rFonts w:ascii="Calibri" w:hAnsi="Calibri"/>
          <w:sz w:val="22"/>
          <w:szCs w:val="22"/>
        </w:rPr>
      </w:pPr>
      <w:r w:rsidRPr="009B7D28">
        <w:rPr>
          <w:rFonts w:ascii="Calibri" w:hAnsi="Calibri"/>
          <w:b/>
          <w:sz w:val="22"/>
          <w:szCs w:val="22"/>
        </w:rPr>
        <w:t>“Existing Material”</w:t>
      </w:r>
      <w:r>
        <w:rPr>
          <w:rFonts w:ascii="Calibri" w:hAnsi="Calibri"/>
          <w:b/>
          <w:sz w:val="22"/>
          <w:szCs w:val="22"/>
        </w:rPr>
        <w:tab/>
      </w:r>
      <w:r>
        <w:rPr>
          <w:rFonts w:ascii="Calibri" w:hAnsi="Calibri"/>
          <w:sz w:val="22"/>
          <w:szCs w:val="22"/>
        </w:rPr>
        <w:t xml:space="preserve">means </w:t>
      </w:r>
      <w:r w:rsidRPr="009B7D28">
        <w:rPr>
          <w:rFonts w:ascii="Calibri" w:hAnsi="Calibri"/>
          <w:sz w:val="22"/>
          <w:szCs w:val="22"/>
        </w:rPr>
        <w:t xml:space="preserve">all Material owned by </w:t>
      </w:r>
      <w:r>
        <w:rPr>
          <w:rFonts w:ascii="Calibri" w:hAnsi="Calibri"/>
          <w:sz w:val="22"/>
          <w:szCs w:val="22"/>
        </w:rPr>
        <w:t>the Recipient</w:t>
      </w:r>
      <w:r w:rsidRPr="009B7D28">
        <w:rPr>
          <w:rFonts w:ascii="Calibri" w:hAnsi="Calibri"/>
          <w:sz w:val="22"/>
          <w:szCs w:val="22"/>
        </w:rPr>
        <w:t xml:space="preserve"> in existence prior to the commencement of these Conditions of Grant:</w:t>
      </w:r>
    </w:p>
    <w:p w14:paraId="1BCE3FEA"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i</w:t>
      </w:r>
      <w:r w:rsidRPr="009B7D28">
        <w:rPr>
          <w:rFonts w:ascii="Calibri" w:hAnsi="Calibri"/>
          <w:sz w:val="22"/>
          <w:szCs w:val="22"/>
        </w:rPr>
        <w:t>ncorporated in;</w:t>
      </w:r>
    </w:p>
    <w:p w14:paraId="5276B1E6"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s</w:t>
      </w:r>
      <w:r w:rsidRPr="009B7D28">
        <w:rPr>
          <w:rFonts w:ascii="Calibri" w:hAnsi="Calibri"/>
          <w:sz w:val="22"/>
          <w:szCs w:val="22"/>
        </w:rPr>
        <w:t>upplied with; or</w:t>
      </w:r>
    </w:p>
    <w:p w14:paraId="2E939FBE"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r</w:t>
      </w:r>
      <w:r w:rsidRPr="009B7D28">
        <w:rPr>
          <w:rFonts w:ascii="Calibri" w:hAnsi="Calibri"/>
          <w:sz w:val="22"/>
          <w:szCs w:val="22"/>
        </w:rPr>
        <w:t>equired to be supplied with, or as part of,</w:t>
      </w:r>
    </w:p>
    <w:p w14:paraId="70641808" w14:textId="77777777" w:rsidR="00C82055" w:rsidRPr="009B7D28" w:rsidRDefault="00C82055" w:rsidP="00C82055">
      <w:pPr>
        <w:ind w:left="2880"/>
        <w:rPr>
          <w:rFonts w:ascii="Calibri" w:hAnsi="Calibri"/>
          <w:sz w:val="22"/>
          <w:szCs w:val="22"/>
        </w:rPr>
      </w:pPr>
      <w:r w:rsidRPr="009B7D28">
        <w:rPr>
          <w:rFonts w:ascii="Calibri" w:hAnsi="Calibri"/>
          <w:sz w:val="22"/>
          <w:szCs w:val="22"/>
        </w:rPr>
        <w:t xml:space="preserve">the </w:t>
      </w:r>
      <w:r>
        <w:rPr>
          <w:rFonts w:ascii="Calibri" w:hAnsi="Calibri"/>
          <w:sz w:val="22"/>
          <w:szCs w:val="22"/>
        </w:rPr>
        <w:t>Project Material</w:t>
      </w:r>
    </w:p>
    <w:p w14:paraId="4AFAED35" w14:textId="77777777" w:rsidR="00C82055" w:rsidRPr="00054F98" w:rsidRDefault="00C82055" w:rsidP="00C82055">
      <w:pPr>
        <w:rPr>
          <w:rFonts w:ascii="Calibri" w:hAnsi="Calibri"/>
          <w:sz w:val="22"/>
          <w:szCs w:val="22"/>
        </w:rPr>
      </w:pPr>
      <w:r w:rsidRPr="2768B280">
        <w:rPr>
          <w:rFonts w:ascii="Calibri" w:hAnsi="Calibri"/>
          <w:sz w:val="22"/>
          <w:szCs w:val="22"/>
        </w:rPr>
        <w:t>“</w:t>
      </w:r>
      <w:r w:rsidRPr="2768B280">
        <w:rPr>
          <w:rFonts w:ascii="Calibri" w:hAnsi="Calibri"/>
          <w:b/>
          <w:bCs/>
          <w:sz w:val="22"/>
          <w:szCs w:val="22"/>
        </w:rPr>
        <w:t>Grant</w:t>
      </w:r>
      <w:r w:rsidRPr="2768B280">
        <w:rPr>
          <w:rFonts w:ascii="Calibri" w:hAnsi="Calibri"/>
          <w:sz w:val="22"/>
          <w:szCs w:val="22"/>
        </w:rPr>
        <w:t>”</w:t>
      </w:r>
      <w:r>
        <w:tab/>
      </w:r>
      <w:r>
        <w:tab/>
      </w:r>
      <w:r>
        <w:tab/>
      </w:r>
      <w:r>
        <w:tab/>
      </w:r>
      <w:r w:rsidRPr="2768B280">
        <w:rPr>
          <w:rFonts w:ascii="Calibri" w:hAnsi="Calibri"/>
          <w:sz w:val="22"/>
          <w:szCs w:val="22"/>
        </w:rPr>
        <w:t>the grant referred to in Part A</w:t>
      </w:r>
    </w:p>
    <w:p w14:paraId="176ADF4D" w14:textId="65094088"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Grant Amount</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t xml:space="preserve">the amount referred to </w:t>
      </w:r>
      <w:r w:rsidRPr="00CA3ACB">
        <w:rPr>
          <w:rFonts w:ascii="Calibri" w:hAnsi="Calibri"/>
          <w:sz w:val="22"/>
          <w:szCs w:val="22"/>
        </w:rPr>
        <w:t xml:space="preserve">in </w:t>
      </w:r>
      <w:r>
        <w:rPr>
          <w:rFonts w:ascii="Calibri" w:hAnsi="Calibri"/>
          <w:sz w:val="22"/>
          <w:szCs w:val="22"/>
        </w:rPr>
        <w:t>Item</w:t>
      </w:r>
      <w:r w:rsidRPr="00CA3ACB">
        <w:rPr>
          <w:rFonts w:ascii="Calibri" w:hAnsi="Calibri"/>
          <w:sz w:val="22"/>
          <w:szCs w:val="22"/>
        </w:rPr>
        <w:t xml:space="preserve"> </w:t>
      </w:r>
      <w:r w:rsidRPr="00CA3ACB">
        <w:rPr>
          <w:rFonts w:ascii="Calibri" w:hAnsi="Calibri"/>
          <w:sz w:val="22"/>
          <w:szCs w:val="22"/>
        </w:rPr>
        <w:fldChar w:fldCharType="begin"/>
      </w:r>
      <w:r w:rsidRPr="00CA3ACB">
        <w:rPr>
          <w:rFonts w:ascii="Calibri" w:hAnsi="Calibri"/>
          <w:sz w:val="22"/>
          <w:szCs w:val="22"/>
        </w:rPr>
        <w:instrText xml:space="preserve"> REF _Ref337024688 \r \h  \* MERGEFORMAT </w:instrText>
      </w:r>
      <w:r w:rsidRPr="00CA3ACB">
        <w:rPr>
          <w:rFonts w:ascii="Calibri" w:hAnsi="Calibri"/>
          <w:sz w:val="22"/>
          <w:szCs w:val="22"/>
        </w:rPr>
      </w:r>
      <w:r w:rsidRPr="00CA3ACB">
        <w:rPr>
          <w:rFonts w:ascii="Calibri" w:hAnsi="Calibri"/>
          <w:sz w:val="22"/>
          <w:szCs w:val="22"/>
        </w:rPr>
        <w:fldChar w:fldCharType="separate"/>
      </w:r>
      <w:r w:rsidR="00E76795">
        <w:rPr>
          <w:rFonts w:ascii="Calibri" w:hAnsi="Calibri"/>
          <w:sz w:val="22"/>
          <w:szCs w:val="22"/>
        </w:rPr>
        <w:t>5</w:t>
      </w:r>
      <w:r w:rsidRPr="00CA3ACB">
        <w:rPr>
          <w:rFonts w:ascii="Calibri" w:hAnsi="Calibri"/>
          <w:sz w:val="22"/>
          <w:szCs w:val="22"/>
        </w:rPr>
        <w:fldChar w:fldCharType="end"/>
      </w:r>
    </w:p>
    <w:p w14:paraId="7A0546AA" w14:textId="77777777" w:rsidR="00C82055" w:rsidRPr="00054F98" w:rsidRDefault="00C82055" w:rsidP="00C82055">
      <w:pPr>
        <w:rPr>
          <w:rFonts w:ascii="Calibri" w:hAnsi="Calibri"/>
          <w:b/>
          <w:bCs/>
          <w:sz w:val="22"/>
          <w:szCs w:val="22"/>
        </w:rPr>
      </w:pPr>
      <w:r w:rsidRPr="2768B280">
        <w:rPr>
          <w:rFonts w:ascii="Calibri" w:hAnsi="Calibri"/>
          <w:b/>
          <w:bCs/>
          <w:sz w:val="22"/>
          <w:szCs w:val="22"/>
        </w:rPr>
        <w:t>“Grant funds”</w:t>
      </w:r>
      <w:r>
        <w:tab/>
      </w:r>
      <w:r>
        <w:tab/>
      </w:r>
      <w:r>
        <w:tab/>
      </w:r>
      <w:r w:rsidRPr="2768B280">
        <w:rPr>
          <w:rFonts w:ascii="Calibri" w:hAnsi="Calibri"/>
          <w:sz w:val="22"/>
          <w:szCs w:val="22"/>
        </w:rPr>
        <w:t>the funds making up the Grant Amount</w:t>
      </w:r>
      <w:r w:rsidRPr="2768B280">
        <w:rPr>
          <w:rFonts w:ascii="Calibri" w:hAnsi="Calibri"/>
          <w:b/>
          <w:bCs/>
          <w:sz w:val="22"/>
          <w:szCs w:val="22"/>
        </w:rPr>
        <w:t xml:space="preserve"> </w:t>
      </w:r>
    </w:p>
    <w:p w14:paraId="3774E2B7" w14:textId="77777777" w:rsidR="00C82055" w:rsidRDefault="00C82055" w:rsidP="00C82055">
      <w:pPr>
        <w:rPr>
          <w:rFonts w:ascii="Calibri" w:hAnsi="Calibri"/>
          <w:sz w:val="22"/>
          <w:szCs w:val="22"/>
        </w:rPr>
      </w:pPr>
      <w:r w:rsidRPr="2768B280">
        <w:rPr>
          <w:rFonts w:ascii="Calibri" w:hAnsi="Calibri"/>
          <w:b/>
          <w:bCs/>
          <w:sz w:val="22"/>
          <w:szCs w:val="22"/>
        </w:rPr>
        <w:lastRenderedPageBreak/>
        <w:t>“Grant Funding”</w:t>
      </w:r>
      <w:r>
        <w:tab/>
      </w:r>
      <w:r>
        <w:tab/>
      </w:r>
      <w:r w:rsidRPr="2768B280">
        <w:rPr>
          <w:rFonts w:ascii="Calibri" w:hAnsi="Calibri"/>
          <w:sz w:val="22"/>
          <w:szCs w:val="22"/>
        </w:rPr>
        <w:t>has the same meaning</w:t>
      </w:r>
      <w:r w:rsidRPr="2768B280">
        <w:rPr>
          <w:rFonts w:ascii="Calibri" w:hAnsi="Calibri"/>
          <w:b/>
          <w:bCs/>
          <w:sz w:val="22"/>
          <w:szCs w:val="22"/>
        </w:rPr>
        <w:t xml:space="preserve"> </w:t>
      </w:r>
      <w:r w:rsidRPr="2768B280">
        <w:rPr>
          <w:rFonts w:ascii="Calibri" w:hAnsi="Calibri"/>
          <w:sz w:val="22"/>
          <w:szCs w:val="22"/>
        </w:rPr>
        <w:t>as Grant funds</w:t>
      </w:r>
    </w:p>
    <w:p w14:paraId="1A2A632B" w14:textId="77777777" w:rsidR="00C82055" w:rsidRPr="00CA3ACB" w:rsidRDefault="00C82055" w:rsidP="00C82055">
      <w:pPr>
        <w:ind w:left="2880" w:hanging="2880"/>
        <w:rPr>
          <w:rFonts w:ascii="Calibri" w:hAnsi="Calibri"/>
          <w:b/>
          <w:bCs/>
          <w:sz w:val="22"/>
          <w:szCs w:val="22"/>
        </w:rPr>
      </w:pPr>
      <w:r w:rsidRPr="00AF77CE">
        <w:rPr>
          <w:rFonts w:ascii="Calibri" w:hAnsi="Calibri"/>
          <w:b/>
          <w:bCs/>
          <w:sz w:val="22"/>
          <w:szCs w:val="22"/>
        </w:rPr>
        <w:t>“Industry Engagement”</w:t>
      </w:r>
      <w:r w:rsidRPr="00AF77CE">
        <w:rPr>
          <w:rFonts w:ascii="Calibri" w:hAnsi="Calibri"/>
          <w:b/>
          <w:bCs/>
          <w:sz w:val="22"/>
          <w:szCs w:val="22"/>
        </w:rPr>
        <w:tab/>
      </w:r>
      <w:r w:rsidRPr="00CB7AB8">
        <w:rPr>
          <w:rFonts w:ascii="Calibri" w:hAnsi="Calibri"/>
          <w:sz w:val="22"/>
          <w:szCs w:val="22"/>
        </w:rPr>
        <w:t>r</w:t>
      </w:r>
      <w:r w:rsidRPr="00AF77CE">
        <w:rPr>
          <w:rFonts w:ascii="Calibri" w:hAnsi="Calibri"/>
          <w:sz w:val="22"/>
          <w:szCs w:val="22"/>
        </w:rPr>
        <w:t xml:space="preserve">efers to partnerships between higher education providers and industry through teaching, learning and research, which provide for the mutually beneficial exchange of knowledge </w:t>
      </w:r>
      <w:r w:rsidRPr="00CA3ACB">
        <w:rPr>
          <w:rFonts w:ascii="Calibri" w:hAnsi="Calibri"/>
          <w:sz w:val="22"/>
          <w:szCs w:val="22"/>
        </w:rPr>
        <w:t>and resources.</w:t>
      </w:r>
    </w:p>
    <w:p w14:paraId="672B368B" w14:textId="77777777" w:rsidR="00C82055" w:rsidRPr="00054F98" w:rsidRDefault="00C82055" w:rsidP="00C82055">
      <w:pPr>
        <w:ind w:left="2880" w:hanging="2880"/>
        <w:rPr>
          <w:rFonts w:ascii="Calibri" w:hAnsi="Calibri"/>
          <w:sz w:val="22"/>
          <w:szCs w:val="22"/>
        </w:rPr>
      </w:pPr>
      <w:r w:rsidRPr="00CA3ACB">
        <w:rPr>
          <w:rFonts w:ascii="Calibri" w:hAnsi="Calibri"/>
          <w:sz w:val="22"/>
          <w:szCs w:val="22"/>
        </w:rPr>
        <w:t xml:space="preserve"> “</w:t>
      </w:r>
      <w:r>
        <w:rPr>
          <w:rFonts w:ascii="Calibri" w:hAnsi="Calibri"/>
          <w:b/>
          <w:sz w:val="22"/>
          <w:szCs w:val="22"/>
        </w:rPr>
        <w:t>Item</w:t>
      </w:r>
      <w:r w:rsidRPr="00CA3ACB">
        <w:rPr>
          <w:rFonts w:ascii="Calibri" w:hAnsi="Calibri"/>
          <w:sz w:val="22"/>
          <w:szCs w:val="22"/>
        </w:rPr>
        <w:t>”</w:t>
      </w:r>
      <w:r w:rsidRPr="00CA3ACB">
        <w:rPr>
          <w:rFonts w:ascii="Calibri" w:hAnsi="Calibri"/>
          <w:sz w:val="22"/>
          <w:szCs w:val="22"/>
        </w:rPr>
        <w:tab/>
        <w:t xml:space="preserve">when followed by any number “X”, </w:t>
      </w:r>
      <w:r>
        <w:rPr>
          <w:rFonts w:ascii="Calibri" w:hAnsi="Calibri"/>
          <w:sz w:val="22"/>
          <w:szCs w:val="22"/>
        </w:rPr>
        <w:t>Item</w:t>
      </w:r>
      <w:r w:rsidRPr="00CA3ACB">
        <w:rPr>
          <w:rFonts w:ascii="Calibri" w:hAnsi="Calibri"/>
          <w:sz w:val="22"/>
          <w:szCs w:val="22"/>
        </w:rPr>
        <w:t xml:space="preserve"> X of Part A, unless otherwise specified</w:t>
      </w:r>
    </w:p>
    <w:p w14:paraId="7FD86F19" w14:textId="77777777" w:rsidR="00C82055"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Material</w:t>
      </w:r>
      <w:r w:rsidRPr="00054F98">
        <w:rPr>
          <w:rFonts w:ascii="Calibri" w:hAnsi="Calibri"/>
          <w:sz w:val="22"/>
          <w:szCs w:val="22"/>
        </w:rPr>
        <w:t xml:space="preserve">” </w:t>
      </w:r>
      <w:r w:rsidRPr="00054F98">
        <w:rPr>
          <w:rFonts w:ascii="Calibri" w:hAnsi="Calibri"/>
          <w:sz w:val="22"/>
          <w:szCs w:val="22"/>
        </w:rPr>
        <w:tab/>
        <w:t>any document, equipment, software (including source code and object code), goods, information and data stored</w:t>
      </w:r>
      <w:r>
        <w:rPr>
          <w:rFonts w:ascii="Calibri" w:hAnsi="Calibri"/>
          <w:sz w:val="22"/>
          <w:szCs w:val="22"/>
        </w:rPr>
        <w:t xml:space="preserve">, </w:t>
      </w:r>
      <w:r w:rsidRPr="00054F98">
        <w:rPr>
          <w:rFonts w:ascii="Calibri" w:hAnsi="Calibri"/>
          <w:sz w:val="22"/>
          <w:szCs w:val="22"/>
        </w:rPr>
        <w:t>including all copies and extracts of the same</w:t>
      </w:r>
    </w:p>
    <w:p w14:paraId="2D2B14E9" w14:textId="77777777" w:rsidR="00C82055" w:rsidRPr="009574AB" w:rsidRDefault="00C82055" w:rsidP="00C82055">
      <w:pPr>
        <w:ind w:left="2880" w:hanging="2880"/>
        <w:rPr>
          <w:rFonts w:asciiTheme="minorHAnsi" w:hAnsiTheme="minorHAnsi"/>
          <w:sz w:val="22"/>
        </w:rPr>
      </w:pPr>
      <w:r w:rsidRPr="4D2153EA">
        <w:rPr>
          <w:rFonts w:ascii="Calibri" w:hAnsi="Calibri"/>
          <w:b/>
          <w:bCs/>
          <w:sz w:val="22"/>
          <w:szCs w:val="22"/>
        </w:rPr>
        <w:t xml:space="preserve">“Microcredential” </w:t>
      </w:r>
      <w:r w:rsidRPr="009574AB">
        <w:tab/>
      </w:r>
      <w:r w:rsidRPr="4D2153EA">
        <w:rPr>
          <w:rFonts w:ascii="Calibri" w:hAnsi="Calibri"/>
          <w:sz w:val="22"/>
          <w:szCs w:val="22"/>
        </w:rPr>
        <w:t xml:space="preserve">means </w:t>
      </w:r>
      <w:r w:rsidRPr="4D2153EA">
        <w:rPr>
          <w:rFonts w:asciiTheme="minorHAnsi" w:hAnsiTheme="minorHAnsi" w:cstheme="minorBidi"/>
          <w:sz w:val="22"/>
          <w:szCs w:val="22"/>
        </w:rPr>
        <w:t xml:space="preserve">a microcredential course as defined in the </w:t>
      </w:r>
      <w:r w:rsidRPr="4D2153EA">
        <w:rPr>
          <w:rFonts w:asciiTheme="minorHAnsi" w:hAnsiTheme="minorHAnsi" w:cstheme="minorBidi"/>
          <w:i/>
          <w:iCs/>
          <w:sz w:val="22"/>
          <w:szCs w:val="22"/>
        </w:rPr>
        <w:t xml:space="preserve">Higher Education Support Act 2003 </w:t>
      </w:r>
    </w:p>
    <w:p w14:paraId="68CDE7D0"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Milestones</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the milestones set out in Schedule 1</w:t>
      </w:r>
    </w:p>
    <w:p w14:paraId="3E43071B" w14:textId="77777777" w:rsidR="00C82055" w:rsidRDefault="00C82055" w:rsidP="00C82055">
      <w:pPr>
        <w:ind w:left="2880" w:hanging="2880"/>
        <w:rPr>
          <w:rFonts w:ascii="Calibri" w:hAnsi="Calibri"/>
          <w:sz w:val="22"/>
          <w:szCs w:val="22"/>
        </w:rPr>
      </w:pPr>
      <w:r w:rsidRPr="2768B280">
        <w:rPr>
          <w:rFonts w:ascii="Calibri" w:hAnsi="Calibri"/>
          <w:sz w:val="22"/>
          <w:szCs w:val="22"/>
        </w:rPr>
        <w:t>“</w:t>
      </w:r>
      <w:r w:rsidRPr="2768B280">
        <w:rPr>
          <w:rFonts w:ascii="Calibri" w:hAnsi="Calibri"/>
          <w:b/>
          <w:bCs/>
          <w:sz w:val="22"/>
          <w:szCs w:val="22"/>
        </w:rPr>
        <w:t>Minister</w:t>
      </w:r>
      <w:r w:rsidRPr="2768B280">
        <w:rPr>
          <w:rFonts w:ascii="Calibri" w:hAnsi="Calibri"/>
          <w:sz w:val="22"/>
          <w:szCs w:val="22"/>
        </w:rPr>
        <w:t>”</w:t>
      </w:r>
      <w:r>
        <w:tab/>
      </w:r>
      <w:r w:rsidRPr="2768B280">
        <w:rPr>
          <w:rFonts w:ascii="Calibri" w:hAnsi="Calibri"/>
          <w:sz w:val="22"/>
          <w:szCs w:val="22"/>
        </w:rPr>
        <w:t xml:space="preserve">the </w:t>
      </w:r>
      <w:bookmarkStart w:id="141" w:name="_Int_x6shBO8z"/>
      <w:r w:rsidRPr="2768B280">
        <w:rPr>
          <w:rFonts w:ascii="Calibri" w:hAnsi="Calibri"/>
          <w:sz w:val="22"/>
          <w:szCs w:val="22"/>
        </w:rPr>
        <w:t>Commonwealth Minister</w:t>
      </w:r>
      <w:bookmarkEnd w:id="141"/>
      <w:r w:rsidRPr="2768B280">
        <w:rPr>
          <w:rFonts w:ascii="Calibri" w:hAnsi="Calibri"/>
          <w:sz w:val="22"/>
          <w:szCs w:val="22"/>
        </w:rPr>
        <w:t xml:space="preserve"> responsible for administering Part 2-3 of the Act</w:t>
      </w:r>
    </w:p>
    <w:p w14:paraId="2C7469E8" w14:textId="77777777" w:rsidR="00C82055" w:rsidRPr="00054F98" w:rsidRDefault="00C82055" w:rsidP="00C82055">
      <w:pPr>
        <w:ind w:left="2880" w:hanging="2880"/>
        <w:rPr>
          <w:rFonts w:ascii="Calibri" w:hAnsi="Calibri"/>
          <w:sz w:val="22"/>
          <w:szCs w:val="22"/>
        </w:rPr>
      </w:pPr>
      <w:r w:rsidRPr="00FC36A9">
        <w:rPr>
          <w:rFonts w:ascii="Calibri" w:hAnsi="Calibri"/>
          <w:b/>
          <w:sz w:val="22"/>
          <w:szCs w:val="22"/>
        </w:rPr>
        <w:t>“Other Grants Guidelines”</w:t>
      </w:r>
      <w:r w:rsidRPr="00FC36A9">
        <w:rPr>
          <w:rFonts w:ascii="Calibri" w:hAnsi="Calibri"/>
          <w:sz w:val="22"/>
          <w:szCs w:val="22"/>
        </w:rPr>
        <w:tab/>
        <w:t xml:space="preserve">the </w:t>
      </w:r>
      <w:r w:rsidRPr="00FC36A9">
        <w:rPr>
          <w:rFonts w:ascii="Calibri" w:hAnsi="Calibri"/>
          <w:i/>
          <w:sz w:val="22"/>
          <w:szCs w:val="22"/>
        </w:rPr>
        <w:t xml:space="preserve">Higher Education Support </w:t>
      </w:r>
      <w:r>
        <w:rPr>
          <w:rFonts w:ascii="Calibri" w:hAnsi="Calibri"/>
          <w:i/>
          <w:sz w:val="22"/>
          <w:szCs w:val="22"/>
        </w:rPr>
        <w:t>(Other Grants) Guidelines 2022</w:t>
      </w:r>
      <w:r w:rsidRPr="00FC36A9">
        <w:rPr>
          <w:rFonts w:ascii="Calibri" w:hAnsi="Calibri"/>
          <w:sz w:val="22"/>
          <w:szCs w:val="22"/>
        </w:rPr>
        <w:t>,</w:t>
      </w:r>
      <w:r w:rsidRPr="00F71A01">
        <w:rPr>
          <w:rFonts w:ascii="Calibri" w:hAnsi="Calibri"/>
          <w:sz w:val="22"/>
          <w:szCs w:val="22"/>
        </w:rPr>
        <w:t xml:space="preserve"> as amended from time to time</w:t>
      </w:r>
    </w:p>
    <w:p w14:paraId="090FAD9F" w14:textId="77777777" w:rsidR="00C82055" w:rsidRPr="00054F98" w:rsidRDefault="00C82055" w:rsidP="00C82055">
      <w:pPr>
        <w:rPr>
          <w:rFonts w:ascii="Calibri" w:hAnsi="Calibri"/>
          <w:sz w:val="22"/>
          <w:szCs w:val="22"/>
        </w:rPr>
      </w:pPr>
      <w:r w:rsidRPr="2768B280">
        <w:rPr>
          <w:rFonts w:ascii="Calibri" w:hAnsi="Calibri"/>
          <w:sz w:val="22"/>
          <w:szCs w:val="22"/>
        </w:rPr>
        <w:t>“</w:t>
      </w:r>
      <w:r w:rsidRPr="2768B280">
        <w:rPr>
          <w:rFonts w:ascii="Calibri" w:hAnsi="Calibri"/>
          <w:b/>
          <w:bCs/>
          <w:sz w:val="22"/>
          <w:szCs w:val="22"/>
        </w:rPr>
        <w:t>Part A</w:t>
      </w:r>
      <w:r w:rsidRPr="2768B280">
        <w:rPr>
          <w:rFonts w:ascii="Calibri" w:hAnsi="Calibri"/>
          <w:sz w:val="22"/>
          <w:szCs w:val="22"/>
        </w:rPr>
        <w:t>”</w:t>
      </w:r>
      <w:r>
        <w:tab/>
      </w:r>
      <w:r>
        <w:tab/>
      </w:r>
      <w:r>
        <w:tab/>
      </w:r>
      <w:r w:rsidRPr="2768B280">
        <w:rPr>
          <w:rFonts w:ascii="Calibri" w:hAnsi="Calibri"/>
          <w:sz w:val="22"/>
          <w:szCs w:val="22"/>
        </w:rPr>
        <w:t>Part A of this Annexure</w:t>
      </w:r>
    </w:p>
    <w:p w14:paraId="3984530D" w14:textId="77777777" w:rsidR="00C82055" w:rsidRPr="00054F98" w:rsidRDefault="00C82055" w:rsidP="00C82055">
      <w:pPr>
        <w:rPr>
          <w:rFonts w:ascii="Calibri" w:hAnsi="Calibri"/>
          <w:sz w:val="22"/>
          <w:szCs w:val="22"/>
        </w:rPr>
      </w:pPr>
      <w:r w:rsidRPr="2768B280">
        <w:rPr>
          <w:rFonts w:ascii="Calibri" w:hAnsi="Calibri"/>
          <w:sz w:val="22"/>
          <w:szCs w:val="22"/>
        </w:rPr>
        <w:t>“</w:t>
      </w:r>
      <w:r w:rsidRPr="2768B280">
        <w:rPr>
          <w:rFonts w:ascii="Calibri" w:hAnsi="Calibri"/>
          <w:b/>
          <w:bCs/>
          <w:sz w:val="22"/>
          <w:szCs w:val="22"/>
        </w:rPr>
        <w:t>Part B</w:t>
      </w:r>
      <w:r w:rsidRPr="2768B280">
        <w:rPr>
          <w:rFonts w:ascii="Calibri" w:hAnsi="Calibri"/>
          <w:sz w:val="22"/>
          <w:szCs w:val="22"/>
        </w:rPr>
        <w:t>”</w:t>
      </w:r>
      <w:r>
        <w:tab/>
      </w:r>
      <w:r>
        <w:tab/>
      </w:r>
      <w:r>
        <w:tab/>
      </w:r>
      <w:r w:rsidRPr="2768B280">
        <w:rPr>
          <w:rFonts w:ascii="Calibri" w:hAnsi="Calibri"/>
          <w:sz w:val="22"/>
          <w:szCs w:val="22"/>
        </w:rPr>
        <w:t xml:space="preserve">Part B of this Annexure </w:t>
      </w:r>
    </w:p>
    <w:p w14:paraId="2472EC98"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Personal information</w:t>
      </w:r>
      <w:r w:rsidRPr="00054F98">
        <w:rPr>
          <w:rFonts w:ascii="Calibri" w:hAnsi="Calibri"/>
          <w:sz w:val="22"/>
          <w:szCs w:val="22"/>
        </w:rPr>
        <w:t xml:space="preserve">” </w:t>
      </w:r>
      <w:r w:rsidRPr="00054F98">
        <w:rPr>
          <w:rFonts w:ascii="Calibri" w:hAnsi="Calibri"/>
          <w:sz w:val="22"/>
          <w:szCs w:val="22"/>
        </w:rPr>
        <w:tab/>
        <w:t>has the same meaning as it does in the Privacy Act</w:t>
      </w:r>
    </w:p>
    <w:p w14:paraId="67EB5902"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Privacy Act</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w:t>
      </w:r>
      <w:r w:rsidRPr="00054F98">
        <w:rPr>
          <w:rFonts w:ascii="Calibri" w:hAnsi="Calibri"/>
          <w:i/>
          <w:sz w:val="22"/>
          <w:szCs w:val="22"/>
        </w:rPr>
        <w:t xml:space="preserve">Privacy Act 1988 </w:t>
      </w:r>
      <w:r w:rsidRPr="00054F98">
        <w:rPr>
          <w:rFonts w:ascii="Calibri" w:hAnsi="Calibri"/>
          <w:sz w:val="22"/>
          <w:szCs w:val="22"/>
        </w:rPr>
        <w:t>as amended from time to time</w:t>
      </w:r>
    </w:p>
    <w:p w14:paraId="4AC2A11B" w14:textId="77777777" w:rsidR="00C82055" w:rsidRPr="00CB7AB8" w:rsidRDefault="00C82055" w:rsidP="00C82055">
      <w:pPr>
        <w:ind w:left="2880" w:hanging="2880"/>
        <w:rPr>
          <w:rFonts w:ascii="Calibri" w:hAnsi="Calibri"/>
          <w:b/>
          <w:sz w:val="22"/>
          <w:szCs w:val="22"/>
        </w:rPr>
      </w:pPr>
      <w:r w:rsidRPr="00CB7AB8">
        <w:rPr>
          <w:rFonts w:ascii="Calibri" w:hAnsi="Calibri"/>
          <w:b/>
          <w:sz w:val="22"/>
          <w:szCs w:val="22"/>
        </w:rPr>
        <w:t>“</w:t>
      </w:r>
      <w:r w:rsidRPr="00054F98">
        <w:rPr>
          <w:rFonts w:ascii="Calibri" w:hAnsi="Calibri"/>
          <w:b/>
          <w:sz w:val="22"/>
          <w:szCs w:val="22"/>
        </w:rPr>
        <w:t>Program</w:t>
      </w:r>
      <w:r w:rsidRPr="00CB7AB8">
        <w:rPr>
          <w:rFonts w:ascii="Calibri" w:hAnsi="Calibri"/>
          <w:b/>
          <w:sz w:val="22"/>
          <w:szCs w:val="22"/>
        </w:rPr>
        <w:t>”</w:t>
      </w:r>
      <w:r w:rsidRPr="00CB7AB8">
        <w:rPr>
          <w:rFonts w:ascii="Calibri" w:hAnsi="Calibri"/>
          <w:b/>
          <w:sz w:val="22"/>
          <w:szCs w:val="22"/>
        </w:rPr>
        <w:tab/>
      </w:r>
      <w:r w:rsidRPr="00A24528">
        <w:rPr>
          <w:rFonts w:ascii="Calibri" w:hAnsi="Calibri"/>
          <w:bCs/>
          <w:sz w:val="22"/>
          <w:szCs w:val="22"/>
        </w:rPr>
        <w:t>the Microcredentials Pilot as set out in Part 12 of the Other Grants Guidelines</w:t>
      </w:r>
    </w:p>
    <w:p w14:paraId="27AB5A8F" w14:textId="77777777" w:rsidR="00C82055" w:rsidRPr="00095384"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Program Objectives</w:t>
      </w:r>
      <w:r w:rsidRPr="00054F98">
        <w:rPr>
          <w:rFonts w:ascii="Calibri" w:hAnsi="Calibri"/>
          <w:sz w:val="22"/>
          <w:szCs w:val="22"/>
        </w:rPr>
        <w:t xml:space="preserve">” </w:t>
      </w:r>
      <w:r w:rsidRPr="00054F98">
        <w:rPr>
          <w:rFonts w:ascii="Calibri" w:hAnsi="Calibri"/>
          <w:sz w:val="22"/>
          <w:szCs w:val="22"/>
        </w:rPr>
        <w:tab/>
      </w:r>
      <w:r w:rsidRPr="00CA3ACB">
        <w:rPr>
          <w:rFonts w:ascii="Calibri" w:hAnsi="Calibri"/>
          <w:sz w:val="22"/>
          <w:szCs w:val="22"/>
        </w:rPr>
        <w:t xml:space="preserve">the objectives of the Program as specified in </w:t>
      </w:r>
      <w:r>
        <w:rPr>
          <w:rFonts w:asciiTheme="minorHAnsi" w:hAnsiTheme="minorHAnsi" w:cstheme="minorHAnsi"/>
          <w:sz w:val="22"/>
          <w:szCs w:val="22"/>
        </w:rPr>
        <w:t>the Other Grants Guidelines</w:t>
      </w:r>
    </w:p>
    <w:p w14:paraId="73BDD9F1"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Pr>
          <w:rFonts w:ascii="Calibri" w:hAnsi="Calibri"/>
          <w:b/>
          <w:sz w:val="22"/>
          <w:szCs w:val="22"/>
        </w:rPr>
        <w:t>Project</w:t>
      </w:r>
      <w:r w:rsidRPr="00054F98">
        <w:rPr>
          <w:rFonts w:ascii="Calibri" w:hAnsi="Calibri"/>
          <w:sz w:val="22"/>
          <w:szCs w:val="22"/>
        </w:rPr>
        <w:t>”</w:t>
      </w:r>
      <w:r w:rsidRPr="00054F98">
        <w:rPr>
          <w:rFonts w:ascii="Calibri" w:hAnsi="Calibri"/>
          <w:sz w:val="22"/>
          <w:szCs w:val="22"/>
        </w:rPr>
        <w:tab/>
        <w:t xml:space="preserve">the </w:t>
      </w:r>
      <w:r>
        <w:rPr>
          <w:rFonts w:ascii="Calibri" w:hAnsi="Calibri"/>
          <w:sz w:val="22"/>
          <w:szCs w:val="22"/>
        </w:rPr>
        <w:t>Project</w:t>
      </w:r>
      <w:r w:rsidRPr="00054F98">
        <w:rPr>
          <w:rFonts w:ascii="Calibri" w:hAnsi="Calibri"/>
          <w:sz w:val="22"/>
          <w:szCs w:val="22"/>
        </w:rPr>
        <w:t xml:space="preserve"> undertaken by the Recipient as specified in </w:t>
      </w:r>
      <w:r>
        <w:rPr>
          <w:rFonts w:ascii="Calibri" w:hAnsi="Calibri"/>
          <w:sz w:val="22"/>
          <w:szCs w:val="22"/>
        </w:rPr>
        <w:t>Item</w:t>
      </w:r>
      <w:r w:rsidRPr="00054F98">
        <w:rPr>
          <w:rFonts w:ascii="Calibri" w:hAnsi="Calibri"/>
          <w:sz w:val="22"/>
          <w:szCs w:val="22"/>
        </w:rPr>
        <w:t xml:space="preserve"> 2</w:t>
      </w:r>
    </w:p>
    <w:p w14:paraId="555EE304" w14:textId="4E0C0A72" w:rsidR="00C82055" w:rsidRPr="00CB3CDE" w:rsidRDefault="00C82055" w:rsidP="00C82055">
      <w:pPr>
        <w:rPr>
          <w:rFonts w:ascii="Calibri" w:hAnsi="Calibri"/>
          <w:sz w:val="22"/>
          <w:szCs w:val="22"/>
        </w:rPr>
      </w:pPr>
      <w:r w:rsidRPr="00054F98">
        <w:rPr>
          <w:rFonts w:ascii="Calibri" w:hAnsi="Calibri"/>
          <w:sz w:val="22"/>
          <w:szCs w:val="22"/>
        </w:rPr>
        <w:t>"</w:t>
      </w:r>
      <w:r>
        <w:rPr>
          <w:rFonts w:ascii="Calibri" w:hAnsi="Calibri"/>
          <w:b/>
          <w:sz w:val="22"/>
          <w:szCs w:val="22"/>
        </w:rPr>
        <w:t>Project</w:t>
      </w:r>
      <w:r w:rsidRPr="00054F98">
        <w:rPr>
          <w:rFonts w:ascii="Calibri" w:hAnsi="Calibri"/>
          <w:b/>
          <w:sz w:val="22"/>
          <w:szCs w:val="22"/>
        </w:rPr>
        <w:t xml:space="preserve"> Objectives</w:t>
      </w:r>
      <w:r w:rsidRPr="00054F98">
        <w:rPr>
          <w:rFonts w:ascii="Calibri" w:hAnsi="Calibri"/>
          <w:sz w:val="22"/>
          <w:szCs w:val="22"/>
        </w:rPr>
        <w:t>"</w:t>
      </w:r>
      <w:r w:rsidRPr="00054F98">
        <w:rPr>
          <w:rFonts w:ascii="Calibri" w:hAnsi="Calibri"/>
          <w:sz w:val="22"/>
          <w:szCs w:val="22"/>
        </w:rPr>
        <w:tab/>
      </w:r>
      <w:r w:rsidRPr="00054F98">
        <w:rPr>
          <w:rFonts w:ascii="Calibri" w:hAnsi="Calibri"/>
          <w:sz w:val="22"/>
          <w:szCs w:val="22"/>
        </w:rPr>
        <w:tab/>
      </w:r>
      <w:r w:rsidRPr="00CB3CDE">
        <w:rPr>
          <w:rFonts w:ascii="Calibri" w:hAnsi="Calibri"/>
          <w:sz w:val="22"/>
          <w:szCs w:val="22"/>
        </w:rPr>
        <w:t xml:space="preserve">the objectives of the </w:t>
      </w:r>
      <w:r>
        <w:rPr>
          <w:rFonts w:ascii="Calibri" w:hAnsi="Calibri"/>
          <w:sz w:val="22"/>
          <w:szCs w:val="22"/>
        </w:rPr>
        <w:t>Project</w:t>
      </w:r>
      <w:r w:rsidRPr="00CB3CDE">
        <w:rPr>
          <w:rFonts w:ascii="Calibri" w:hAnsi="Calibri"/>
          <w:sz w:val="22"/>
          <w:szCs w:val="22"/>
        </w:rPr>
        <w:t xml:space="preserve"> as specified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_Ref337024770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0</w:t>
      </w:r>
      <w:r w:rsidRPr="00CB3CDE">
        <w:rPr>
          <w:rFonts w:ascii="Calibri" w:hAnsi="Calibri"/>
          <w:sz w:val="22"/>
          <w:szCs w:val="22"/>
        </w:rPr>
        <w:fldChar w:fldCharType="end"/>
      </w:r>
      <w:r w:rsidRPr="00CB3CDE">
        <w:rPr>
          <w:rFonts w:ascii="Calibri" w:hAnsi="Calibri"/>
          <w:sz w:val="22"/>
          <w:szCs w:val="22"/>
        </w:rPr>
        <w:t xml:space="preserve"> of Part A</w:t>
      </w:r>
    </w:p>
    <w:p w14:paraId="34380305" w14:textId="07BC16FD" w:rsidR="00C82055" w:rsidRDefault="00C82055" w:rsidP="00C82055">
      <w:pPr>
        <w:ind w:left="2880" w:hanging="2880"/>
        <w:rPr>
          <w:rFonts w:ascii="Calibri" w:hAnsi="Calibri"/>
          <w:sz w:val="22"/>
          <w:szCs w:val="22"/>
        </w:rPr>
      </w:pPr>
      <w:r w:rsidRPr="00CB3CDE">
        <w:rPr>
          <w:rFonts w:ascii="Calibri" w:hAnsi="Calibri"/>
          <w:sz w:val="22"/>
          <w:szCs w:val="22"/>
        </w:rPr>
        <w:t>“</w:t>
      </w:r>
      <w:r>
        <w:rPr>
          <w:rFonts w:ascii="Calibri" w:hAnsi="Calibri"/>
          <w:b/>
          <w:sz w:val="22"/>
          <w:szCs w:val="22"/>
        </w:rPr>
        <w:t>Project</w:t>
      </w:r>
      <w:r w:rsidRPr="00CB3CDE">
        <w:rPr>
          <w:rFonts w:ascii="Calibri" w:hAnsi="Calibri"/>
          <w:b/>
          <w:sz w:val="22"/>
          <w:szCs w:val="22"/>
        </w:rPr>
        <w:t xml:space="preserve"> Delegate”</w:t>
      </w:r>
      <w:r w:rsidRPr="00CB3CDE">
        <w:rPr>
          <w:rFonts w:ascii="Calibri" w:hAnsi="Calibri"/>
          <w:sz w:val="22"/>
          <w:szCs w:val="22"/>
        </w:rPr>
        <w:tab/>
        <w:t xml:space="preserve">the Assistant Secretary, Tertiary Policy Branch, Higher Education Group in the </w:t>
      </w:r>
      <w:r>
        <w:rPr>
          <w:rFonts w:ascii="Calibri" w:hAnsi="Calibri"/>
          <w:sz w:val="22"/>
          <w:szCs w:val="22"/>
        </w:rPr>
        <w:t>Department</w:t>
      </w:r>
      <w:r w:rsidRPr="00CB3CDE">
        <w:rPr>
          <w:rFonts w:ascii="Calibri" w:hAnsi="Calibri"/>
          <w:sz w:val="22"/>
          <w:szCs w:val="22"/>
        </w:rPr>
        <w:t xml:space="preserve">, or any other Assistant Secretary within the </w:t>
      </w:r>
      <w:r>
        <w:rPr>
          <w:rFonts w:ascii="Calibri" w:hAnsi="Calibri"/>
          <w:sz w:val="22"/>
          <w:szCs w:val="22"/>
        </w:rPr>
        <w:t>Department</w:t>
      </w:r>
      <w:r w:rsidRPr="00CB3CDE">
        <w:rPr>
          <w:rFonts w:ascii="Calibri" w:hAnsi="Calibri"/>
          <w:sz w:val="22"/>
          <w:szCs w:val="22"/>
        </w:rPr>
        <w:t xml:space="preserve"> who may from time to time have </w:t>
      </w:r>
      <w:r>
        <w:rPr>
          <w:rFonts w:ascii="Calibri" w:hAnsi="Calibri"/>
          <w:sz w:val="22"/>
          <w:szCs w:val="22"/>
        </w:rPr>
        <w:t>Department</w:t>
      </w:r>
      <w:r w:rsidRPr="00CB3CDE">
        <w:rPr>
          <w:rFonts w:ascii="Calibri" w:hAnsi="Calibri"/>
          <w:sz w:val="22"/>
          <w:szCs w:val="22"/>
        </w:rPr>
        <w:t xml:space="preserve">al responsibility for the </w:t>
      </w:r>
      <w:r>
        <w:rPr>
          <w:rFonts w:ascii="Calibri" w:hAnsi="Calibri"/>
          <w:sz w:val="22"/>
          <w:szCs w:val="22"/>
        </w:rPr>
        <w:t>Project</w:t>
      </w:r>
      <w:r w:rsidRPr="00CB3CDE">
        <w:rPr>
          <w:rFonts w:ascii="Calibri" w:hAnsi="Calibri"/>
          <w:sz w:val="22"/>
          <w:szCs w:val="22"/>
        </w:rPr>
        <w:t xml:space="preserve">. The </w:t>
      </w:r>
      <w:r>
        <w:rPr>
          <w:rFonts w:ascii="Calibri" w:hAnsi="Calibri"/>
          <w:sz w:val="22"/>
          <w:szCs w:val="22"/>
        </w:rPr>
        <w:t>Project</w:t>
      </w:r>
      <w:r w:rsidRPr="00CB3CDE">
        <w:rPr>
          <w:rFonts w:ascii="Calibri" w:hAnsi="Calibri"/>
          <w:sz w:val="22"/>
          <w:szCs w:val="22"/>
        </w:rPr>
        <w:t xml:space="preserve"> Delegate’s contact details are set out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_Ref337024819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7</w:t>
      </w:r>
      <w:r w:rsidRPr="00CB3CDE">
        <w:rPr>
          <w:rFonts w:ascii="Calibri" w:hAnsi="Calibri"/>
          <w:sz w:val="22"/>
          <w:szCs w:val="22"/>
        </w:rPr>
        <w:fldChar w:fldCharType="end"/>
      </w:r>
      <w:r w:rsidRPr="00CB3CDE">
        <w:rPr>
          <w:rFonts w:ascii="Calibri" w:hAnsi="Calibri"/>
          <w:sz w:val="22"/>
          <w:szCs w:val="22"/>
        </w:rPr>
        <w:t xml:space="preserve"> of Part A</w:t>
      </w:r>
    </w:p>
    <w:p w14:paraId="63D8A63D" w14:textId="77777777" w:rsidR="00C82055" w:rsidRDefault="00C82055" w:rsidP="00C82055">
      <w:pPr>
        <w:pStyle w:val="Interpretation"/>
        <w:ind w:left="0"/>
        <w:rPr>
          <w:rFonts w:ascii="Calibri" w:hAnsi="Calibri" w:cs="Calibri"/>
          <w:sz w:val="22"/>
          <w:szCs w:val="22"/>
        </w:rPr>
      </w:pPr>
      <w:r w:rsidRPr="2768B280">
        <w:rPr>
          <w:rFonts w:ascii="Calibri" w:hAnsi="Calibri" w:cs="Calibri"/>
          <w:sz w:val="22"/>
          <w:szCs w:val="22"/>
        </w:rPr>
        <w:t>“</w:t>
      </w:r>
      <w:r w:rsidRPr="2768B280">
        <w:rPr>
          <w:rStyle w:val="Bold"/>
          <w:rFonts w:ascii="Calibri" w:hAnsi="Calibri" w:cs="Calibri"/>
          <w:sz w:val="22"/>
          <w:szCs w:val="22"/>
        </w:rPr>
        <w:t>Project Material</w:t>
      </w:r>
      <w:r w:rsidRPr="2768B280">
        <w:rPr>
          <w:rFonts w:ascii="Calibri" w:hAnsi="Calibri" w:cs="Calibri"/>
          <w:sz w:val="22"/>
          <w:szCs w:val="22"/>
        </w:rPr>
        <w:t>”</w:t>
      </w:r>
      <w:r>
        <w:tab/>
      </w:r>
      <w:r>
        <w:tab/>
      </w:r>
      <w:r w:rsidRPr="2768B280">
        <w:rPr>
          <w:rFonts w:ascii="Calibri" w:hAnsi="Calibri" w:cs="Calibri"/>
          <w:sz w:val="22"/>
          <w:szCs w:val="22"/>
        </w:rPr>
        <w:t>all Material:</w:t>
      </w:r>
    </w:p>
    <w:p w14:paraId="096E60AF"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t xml:space="preserve">brought into existence for the purpose of performing this </w:t>
      </w:r>
      <w:r>
        <w:rPr>
          <w:rFonts w:ascii="Calibri" w:hAnsi="Calibri" w:cs="Calibri"/>
          <w:sz w:val="22"/>
          <w:szCs w:val="22"/>
        </w:rPr>
        <w:t>Conditions of Grant</w:t>
      </w:r>
      <w:r w:rsidRPr="004C47C5">
        <w:rPr>
          <w:rFonts w:ascii="Calibri" w:hAnsi="Calibri" w:cs="Calibri"/>
          <w:sz w:val="22"/>
          <w:szCs w:val="22"/>
        </w:rPr>
        <w:t xml:space="preserve">, including the </w:t>
      </w:r>
      <w:r>
        <w:rPr>
          <w:rFonts w:ascii="Calibri" w:hAnsi="Calibri" w:cs="Calibri"/>
          <w:sz w:val="22"/>
          <w:szCs w:val="22"/>
        </w:rPr>
        <w:t>a</w:t>
      </w:r>
      <w:r w:rsidRPr="004C47C5">
        <w:rPr>
          <w:rFonts w:ascii="Calibri" w:hAnsi="Calibri" w:cs="Calibri"/>
          <w:sz w:val="22"/>
          <w:szCs w:val="22"/>
        </w:rPr>
        <w:t>pplication</w:t>
      </w:r>
      <w:r>
        <w:rPr>
          <w:rFonts w:ascii="Calibri" w:hAnsi="Calibri" w:cs="Calibri"/>
          <w:sz w:val="22"/>
          <w:szCs w:val="22"/>
        </w:rPr>
        <w:t xml:space="preserve"> form submitted by the Recipient</w:t>
      </w:r>
      <w:r w:rsidRPr="004C47C5">
        <w:rPr>
          <w:rFonts w:ascii="Calibri" w:hAnsi="Calibri" w:cs="Calibri"/>
          <w:sz w:val="22"/>
          <w:szCs w:val="22"/>
        </w:rPr>
        <w:t xml:space="preserve">, the </w:t>
      </w:r>
      <w:r>
        <w:rPr>
          <w:rFonts w:ascii="Calibri" w:hAnsi="Calibri" w:cs="Calibri"/>
          <w:sz w:val="22"/>
          <w:szCs w:val="22"/>
        </w:rPr>
        <w:t>Project</w:t>
      </w:r>
      <w:r w:rsidRPr="004C47C5">
        <w:rPr>
          <w:rFonts w:ascii="Calibri" w:hAnsi="Calibri" w:cs="Calibri"/>
          <w:sz w:val="22"/>
          <w:szCs w:val="22"/>
        </w:rPr>
        <w:t xml:space="preserve"> </w:t>
      </w:r>
      <w:r>
        <w:rPr>
          <w:rFonts w:ascii="Calibri" w:hAnsi="Calibri" w:cs="Calibri"/>
          <w:sz w:val="22"/>
          <w:szCs w:val="22"/>
        </w:rPr>
        <w:t>p</w:t>
      </w:r>
      <w:r w:rsidRPr="004C47C5">
        <w:rPr>
          <w:rFonts w:ascii="Calibri" w:hAnsi="Calibri" w:cs="Calibri"/>
          <w:sz w:val="22"/>
          <w:szCs w:val="22"/>
        </w:rPr>
        <w:t xml:space="preserve">lan </w:t>
      </w:r>
      <w:r>
        <w:rPr>
          <w:rFonts w:ascii="Calibri" w:hAnsi="Calibri" w:cs="Calibri"/>
          <w:sz w:val="22"/>
          <w:szCs w:val="22"/>
        </w:rPr>
        <w:t xml:space="preserve">(if any) </w:t>
      </w:r>
      <w:r w:rsidRPr="004C47C5">
        <w:rPr>
          <w:rFonts w:ascii="Calibri" w:hAnsi="Calibri" w:cs="Calibri"/>
          <w:sz w:val="22"/>
          <w:szCs w:val="22"/>
        </w:rPr>
        <w:t>and the Reports;</w:t>
      </w:r>
    </w:p>
    <w:p w14:paraId="6A7FC9FA"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t>incorporated in, supplied or required to be supplied along with the Material referred to in paragraph (a); or</w:t>
      </w:r>
    </w:p>
    <w:p w14:paraId="437462B2"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lastRenderedPageBreak/>
        <w:t>copied or derived from Material referred to in paragraphs (a) or (b)</w:t>
      </w:r>
    </w:p>
    <w:p w14:paraId="595C8C8A" w14:textId="5653B22F" w:rsidR="00C82055" w:rsidRPr="00CB3CDE" w:rsidRDefault="00C82055" w:rsidP="00C82055">
      <w:pPr>
        <w:spacing w:before="120"/>
        <w:ind w:left="2880" w:hanging="2880"/>
        <w:rPr>
          <w:rFonts w:ascii="Calibri" w:hAnsi="Calibri"/>
          <w:sz w:val="22"/>
          <w:szCs w:val="22"/>
        </w:rPr>
      </w:pPr>
      <w:r w:rsidRPr="00CB3CDE">
        <w:rPr>
          <w:rFonts w:ascii="Calibri" w:hAnsi="Calibri"/>
          <w:sz w:val="22"/>
          <w:szCs w:val="22"/>
        </w:rPr>
        <w:t>“</w:t>
      </w:r>
      <w:r>
        <w:rPr>
          <w:rFonts w:ascii="Calibri" w:hAnsi="Calibri"/>
          <w:b/>
          <w:sz w:val="22"/>
          <w:szCs w:val="22"/>
        </w:rPr>
        <w:t>Project</w:t>
      </w:r>
      <w:r w:rsidRPr="00CB3CDE">
        <w:rPr>
          <w:rFonts w:ascii="Calibri" w:hAnsi="Calibri"/>
          <w:b/>
          <w:sz w:val="22"/>
          <w:szCs w:val="22"/>
        </w:rPr>
        <w:t xml:space="preserve"> Period</w:t>
      </w:r>
      <w:r w:rsidRPr="00CB3CDE">
        <w:rPr>
          <w:rFonts w:ascii="Calibri" w:hAnsi="Calibri"/>
          <w:sz w:val="22"/>
          <w:szCs w:val="22"/>
        </w:rPr>
        <w:t xml:space="preserve">” </w:t>
      </w:r>
      <w:r w:rsidRPr="00CB3CDE">
        <w:rPr>
          <w:rFonts w:ascii="Calibri" w:hAnsi="Calibri"/>
          <w:sz w:val="22"/>
          <w:szCs w:val="22"/>
        </w:rPr>
        <w:tab/>
        <w:t xml:space="preserve">the period specified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_Ref337024856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4</w:t>
      </w:r>
      <w:r w:rsidRPr="00CB3CDE">
        <w:rPr>
          <w:rFonts w:ascii="Calibri" w:hAnsi="Calibri"/>
          <w:sz w:val="22"/>
          <w:szCs w:val="22"/>
        </w:rPr>
        <w:fldChar w:fldCharType="end"/>
      </w:r>
      <w:r w:rsidRPr="00CB3CDE">
        <w:rPr>
          <w:rFonts w:ascii="Calibri" w:hAnsi="Calibri"/>
          <w:sz w:val="22"/>
          <w:szCs w:val="22"/>
        </w:rPr>
        <w:t xml:space="preserve"> of Part A during which the </w:t>
      </w:r>
      <w:r>
        <w:rPr>
          <w:rFonts w:ascii="Calibri" w:hAnsi="Calibri"/>
          <w:sz w:val="22"/>
          <w:szCs w:val="22"/>
        </w:rPr>
        <w:t>Project</w:t>
      </w:r>
      <w:r w:rsidRPr="00CB3CDE">
        <w:rPr>
          <w:rFonts w:ascii="Calibri" w:hAnsi="Calibri"/>
          <w:sz w:val="22"/>
          <w:szCs w:val="22"/>
        </w:rPr>
        <w:t xml:space="preserve"> must be completed</w:t>
      </w:r>
    </w:p>
    <w:p w14:paraId="4E88732F" w14:textId="77777777" w:rsidR="00C82055" w:rsidRPr="00CB3CDE" w:rsidRDefault="00C82055" w:rsidP="00C82055">
      <w:pPr>
        <w:ind w:left="2880" w:hanging="2880"/>
        <w:rPr>
          <w:rFonts w:ascii="Calibri" w:hAnsi="Calibri"/>
          <w:sz w:val="22"/>
          <w:szCs w:val="22"/>
        </w:rPr>
      </w:pPr>
      <w:r w:rsidRPr="00CB3CDE">
        <w:rPr>
          <w:rFonts w:ascii="Calibri" w:hAnsi="Calibri"/>
          <w:sz w:val="22"/>
          <w:szCs w:val="22"/>
        </w:rPr>
        <w:t>“</w:t>
      </w:r>
      <w:r w:rsidRPr="00CB3CDE">
        <w:rPr>
          <w:rFonts w:ascii="Calibri" w:hAnsi="Calibri"/>
          <w:b/>
          <w:sz w:val="22"/>
          <w:szCs w:val="22"/>
        </w:rPr>
        <w:t>Recipient</w:t>
      </w:r>
      <w:r w:rsidRPr="00CB3CDE">
        <w:rPr>
          <w:rFonts w:ascii="Calibri" w:hAnsi="Calibri"/>
          <w:sz w:val="22"/>
          <w:szCs w:val="22"/>
        </w:rPr>
        <w:t>”</w:t>
      </w:r>
      <w:r w:rsidRPr="00CB3CDE">
        <w:rPr>
          <w:rFonts w:ascii="Calibri" w:hAnsi="Calibri"/>
          <w:sz w:val="22"/>
          <w:szCs w:val="22"/>
        </w:rPr>
        <w:tab/>
        <w:t xml:space="preserve">the body corporate which is responsible for the </w:t>
      </w:r>
      <w:r>
        <w:rPr>
          <w:rFonts w:ascii="Calibri" w:hAnsi="Calibri"/>
          <w:sz w:val="22"/>
          <w:szCs w:val="22"/>
        </w:rPr>
        <w:t>Project</w:t>
      </w:r>
      <w:r w:rsidRPr="00CB3CDE">
        <w:rPr>
          <w:rFonts w:ascii="Calibri" w:hAnsi="Calibri"/>
          <w:sz w:val="22"/>
          <w:szCs w:val="22"/>
        </w:rPr>
        <w:t xml:space="preserve"> as specified in </w:t>
      </w:r>
      <w:r>
        <w:rPr>
          <w:rFonts w:ascii="Calibri" w:hAnsi="Calibri"/>
          <w:sz w:val="22"/>
          <w:szCs w:val="22"/>
        </w:rPr>
        <w:t>Item</w:t>
      </w:r>
      <w:r w:rsidRPr="00CB3CDE">
        <w:rPr>
          <w:rFonts w:ascii="Calibri" w:hAnsi="Calibri"/>
          <w:sz w:val="22"/>
          <w:szCs w:val="22"/>
        </w:rPr>
        <w:t xml:space="preserve"> 1</w:t>
      </w:r>
      <w:r w:rsidRPr="00CB3CDE">
        <w:rPr>
          <w:rFonts w:ascii="Calibri" w:hAnsi="Calibri"/>
          <w:i/>
          <w:sz w:val="22"/>
          <w:szCs w:val="22"/>
        </w:rPr>
        <w:t xml:space="preserve"> </w:t>
      </w:r>
    </w:p>
    <w:p w14:paraId="63B79EE0" w14:textId="77777777" w:rsidR="00C82055" w:rsidRPr="00CB3CDE" w:rsidRDefault="00C82055" w:rsidP="00C82055">
      <w:pPr>
        <w:ind w:left="2880" w:hanging="2880"/>
        <w:rPr>
          <w:rFonts w:ascii="Calibri" w:hAnsi="Calibri"/>
          <w:sz w:val="22"/>
          <w:szCs w:val="22"/>
        </w:rPr>
      </w:pPr>
      <w:r w:rsidRPr="00CB3CDE">
        <w:rPr>
          <w:rFonts w:ascii="Calibri" w:hAnsi="Calibri"/>
          <w:b/>
          <w:sz w:val="22"/>
          <w:szCs w:val="22"/>
        </w:rPr>
        <w:t>“Records”</w:t>
      </w:r>
      <w:r w:rsidRPr="00CB3CDE">
        <w:rPr>
          <w:rFonts w:ascii="Calibri" w:hAnsi="Calibri"/>
          <w:b/>
          <w:sz w:val="22"/>
          <w:szCs w:val="22"/>
        </w:rPr>
        <w:tab/>
      </w:r>
      <w:r w:rsidRPr="00CB3CDE">
        <w:rPr>
          <w:rFonts w:ascii="Calibri" w:hAnsi="Calibri"/>
          <w:sz w:val="22"/>
          <w:szCs w:val="22"/>
        </w:rPr>
        <w:t>includes documents, information and data stored by any and all copies or extracts of the same</w:t>
      </w:r>
    </w:p>
    <w:p w14:paraId="1656D82F" w14:textId="173ED897" w:rsidR="00C82055" w:rsidRPr="00054F98" w:rsidRDefault="00C82055" w:rsidP="00C82055">
      <w:pPr>
        <w:rPr>
          <w:rFonts w:ascii="Calibri" w:hAnsi="Calibri"/>
          <w:sz w:val="22"/>
          <w:szCs w:val="22"/>
        </w:rPr>
      </w:pPr>
      <w:r w:rsidRPr="00CB3CDE">
        <w:rPr>
          <w:rFonts w:ascii="Calibri" w:hAnsi="Calibri"/>
          <w:sz w:val="22"/>
          <w:szCs w:val="22"/>
        </w:rPr>
        <w:t>“</w:t>
      </w:r>
      <w:r w:rsidRPr="2768B280">
        <w:rPr>
          <w:rFonts w:ascii="Calibri" w:hAnsi="Calibri"/>
          <w:b/>
          <w:bCs/>
          <w:sz w:val="22"/>
          <w:szCs w:val="22"/>
        </w:rPr>
        <w:t>Report or Reports</w:t>
      </w:r>
      <w:r w:rsidRPr="00CB3CDE">
        <w:rPr>
          <w:rFonts w:ascii="Calibri" w:hAnsi="Calibri"/>
          <w:sz w:val="22"/>
          <w:szCs w:val="22"/>
        </w:rPr>
        <w:t>”</w:t>
      </w:r>
      <w:r w:rsidRPr="00CB3CDE">
        <w:rPr>
          <w:rFonts w:ascii="Calibri" w:hAnsi="Calibri"/>
          <w:sz w:val="22"/>
          <w:szCs w:val="22"/>
        </w:rPr>
        <w:tab/>
      </w:r>
      <w:r w:rsidRPr="00CB3CDE">
        <w:rPr>
          <w:rFonts w:ascii="Calibri" w:hAnsi="Calibri"/>
          <w:sz w:val="22"/>
          <w:szCs w:val="22"/>
        </w:rPr>
        <w:tab/>
        <w:t xml:space="preserve">the Report or Reports referred to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_Ref337024888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6</w:t>
      </w:r>
      <w:r w:rsidRPr="00CB3CDE">
        <w:rPr>
          <w:rFonts w:ascii="Calibri" w:hAnsi="Calibri"/>
          <w:sz w:val="22"/>
          <w:szCs w:val="22"/>
        </w:rPr>
        <w:fldChar w:fldCharType="end"/>
      </w:r>
      <w:r w:rsidRPr="00CB3CDE">
        <w:rPr>
          <w:rFonts w:ascii="Calibri" w:hAnsi="Calibri"/>
          <w:sz w:val="22"/>
          <w:szCs w:val="22"/>
        </w:rPr>
        <w:t xml:space="preserve"> and clause </w:t>
      </w:r>
      <w:r w:rsidRPr="00CB3CDE">
        <w:rPr>
          <w:rFonts w:ascii="Calibri" w:hAnsi="Calibri"/>
          <w:sz w:val="22"/>
          <w:szCs w:val="22"/>
        </w:rPr>
        <w:fldChar w:fldCharType="begin"/>
      </w:r>
      <w:r w:rsidRPr="00CB3CDE">
        <w:rPr>
          <w:rFonts w:ascii="Calibri" w:hAnsi="Calibri"/>
          <w:sz w:val="22"/>
          <w:szCs w:val="22"/>
        </w:rPr>
        <w:instrText xml:space="preserve"> REF _Ref337024530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8</w:t>
      </w:r>
      <w:r w:rsidRPr="00CB3CDE">
        <w:rPr>
          <w:rFonts w:ascii="Calibri" w:hAnsi="Calibri"/>
          <w:sz w:val="22"/>
          <w:szCs w:val="22"/>
        </w:rPr>
        <w:fldChar w:fldCharType="end"/>
      </w:r>
    </w:p>
    <w:p w14:paraId="1CB050A1" w14:textId="77777777" w:rsidR="00C82055"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Secretary</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Secretary of the </w:t>
      </w:r>
      <w:r>
        <w:rPr>
          <w:rFonts w:ascii="Calibri" w:hAnsi="Calibri"/>
          <w:sz w:val="22"/>
          <w:szCs w:val="22"/>
        </w:rPr>
        <w:t>Department</w:t>
      </w:r>
    </w:p>
    <w:p w14:paraId="3311E3E4" w14:textId="77777777" w:rsidR="00C82055" w:rsidRPr="00E66103" w:rsidRDefault="00C82055" w:rsidP="00C82055">
      <w:pPr>
        <w:rPr>
          <w:rFonts w:ascii="Calibri" w:hAnsi="Calibri"/>
          <w:sz w:val="22"/>
          <w:szCs w:val="22"/>
        </w:rPr>
      </w:pPr>
      <w:r w:rsidRPr="00E66103">
        <w:rPr>
          <w:rFonts w:ascii="Calibri" w:hAnsi="Calibri"/>
          <w:sz w:val="22"/>
          <w:szCs w:val="22"/>
        </w:rPr>
        <w:t>“</w:t>
      </w:r>
      <w:r w:rsidRPr="00E66103">
        <w:rPr>
          <w:rFonts w:ascii="Calibri" w:hAnsi="Calibri"/>
          <w:b/>
          <w:sz w:val="22"/>
          <w:szCs w:val="22"/>
        </w:rPr>
        <w:t>Third-party IPRs</w:t>
      </w:r>
      <w:r w:rsidRPr="00E66103">
        <w:rPr>
          <w:rFonts w:ascii="Calibri" w:hAnsi="Calibri"/>
          <w:sz w:val="22"/>
          <w:szCs w:val="22"/>
        </w:rPr>
        <w:t xml:space="preserve">” </w:t>
      </w:r>
      <w:r>
        <w:rPr>
          <w:rFonts w:ascii="Calibri" w:hAnsi="Calibri"/>
          <w:sz w:val="22"/>
          <w:szCs w:val="22"/>
        </w:rPr>
        <w:tab/>
      </w:r>
      <w:r>
        <w:rPr>
          <w:rFonts w:ascii="Calibri" w:hAnsi="Calibri"/>
          <w:sz w:val="22"/>
          <w:szCs w:val="22"/>
        </w:rPr>
        <w:tab/>
      </w:r>
      <w:r w:rsidRPr="00E66103">
        <w:rPr>
          <w:rFonts w:ascii="Calibri" w:hAnsi="Calibri"/>
          <w:sz w:val="22"/>
          <w:szCs w:val="22"/>
        </w:rPr>
        <w:t>the IPRs in any Third-party Material</w:t>
      </w:r>
    </w:p>
    <w:p w14:paraId="50606C88" w14:textId="77777777" w:rsidR="00C82055" w:rsidRDefault="00C82055" w:rsidP="00C82055">
      <w:pPr>
        <w:ind w:left="2880" w:hanging="2880"/>
        <w:rPr>
          <w:rFonts w:ascii="Calibri" w:hAnsi="Calibri"/>
          <w:sz w:val="22"/>
          <w:szCs w:val="22"/>
        </w:rPr>
      </w:pPr>
      <w:r w:rsidRPr="00E66103">
        <w:rPr>
          <w:rFonts w:ascii="Calibri" w:hAnsi="Calibri"/>
          <w:sz w:val="22"/>
          <w:szCs w:val="22"/>
        </w:rPr>
        <w:t>“</w:t>
      </w:r>
      <w:r w:rsidRPr="00E66103">
        <w:rPr>
          <w:rFonts w:ascii="Calibri" w:hAnsi="Calibri"/>
          <w:b/>
          <w:sz w:val="22"/>
          <w:szCs w:val="22"/>
        </w:rPr>
        <w:t>Third-party Material</w:t>
      </w:r>
      <w:r w:rsidRPr="00E66103">
        <w:rPr>
          <w:rFonts w:ascii="Calibri" w:hAnsi="Calibri"/>
          <w:sz w:val="22"/>
          <w:szCs w:val="22"/>
        </w:rPr>
        <w:t xml:space="preserve">” </w:t>
      </w:r>
      <w:r>
        <w:rPr>
          <w:rFonts w:ascii="Calibri" w:hAnsi="Calibri"/>
          <w:sz w:val="22"/>
          <w:szCs w:val="22"/>
        </w:rPr>
        <w:tab/>
      </w:r>
      <w:r w:rsidRPr="00E66103">
        <w:rPr>
          <w:rFonts w:ascii="Calibri" w:hAnsi="Calibri"/>
          <w:sz w:val="22"/>
          <w:szCs w:val="22"/>
        </w:rPr>
        <w:t xml:space="preserve">any Material incorporated or supplied with the Report in which the IPRs are owned by a third party alone or jointly with any other party (including the Recipient) </w:t>
      </w:r>
    </w:p>
    <w:p w14:paraId="1E307AEB" w14:textId="77777777" w:rsidR="00C82055" w:rsidRDefault="00C82055" w:rsidP="00C82055">
      <w:pPr>
        <w:ind w:left="2880" w:hanging="2880"/>
        <w:rPr>
          <w:rFonts w:ascii="Calibri" w:hAnsi="Calibri"/>
          <w:sz w:val="22"/>
          <w:szCs w:val="22"/>
        </w:rPr>
      </w:pPr>
    </w:p>
    <w:p w14:paraId="44E85739" w14:textId="77777777" w:rsidR="00C82055" w:rsidRPr="00054F98" w:rsidRDefault="00C82055" w:rsidP="00C82055">
      <w:pPr>
        <w:numPr>
          <w:ilvl w:val="0"/>
          <w:numId w:val="33"/>
        </w:numPr>
        <w:spacing w:before="0" w:line="240" w:lineRule="auto"/>
        <w:ind w:right="380"/>
        <w:rPr>
          <w:rFonts w:ascii="Calibri" w:hAnsi="Calibri"/>
          <w:b/>
          <w:sz w:val="22"/>
          <w:szCs w:val="22"/>
        </w:rPr>
      </w:pPr>
      <w:r w:rsidRPr="00054F98">
        <w:rPr>
          <w:rFonts w:ascii="Calibri" w:hAnsi="Calibri"/>
          <w:b/>
          <w:sz w:val="22"/>
          <w:szCs w:val="22"/>
        </w:rPr>
        <w:t>PREAMBLE</w:t>
      </w:r>
    </w:p>
    <w:p w14:paraId="2066F4FC" w14:textId="77777777" w:rsidR="00C82055" w:rsidRPr="00695C15"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Under Division 41 of the Act, the Commonwealth may make </w:t>
      </w:r>
      <w:r w:rsidRPr="00695C15">
        <w:rPr>
          <w:rFonts w:ascii="Calibri" w:hAnsi="Calibri"/>
          <w:sz w:val="22"/>
          <w:szCs w:val="22"/>
        </w:rPr>
        <w:t xml:space="preserve">grants to higher education providers </w:t>
      </w:r>
      <w:r>
        <w:rPr>
          <w:rFonts w:ascii="Calibri" w:hAnsi="Calibri"/>
          <w:sz w:val="22"/>
          <w:szCs w:val="22"/>
        </w:rPr>
        <w:t>and other eligible bodies for a variety of purposes.</w:t>
      </w:r>
      <w:r w:rsidRPr="0088365A">
        <w:rPr>
          <w:rFonts w:ascii="Calibri" w:hAnsi="Calibri"/>
          <w:sz w:val="22"/>
          <w:szCs w:val="22"/>
        </w:rPr>
        <w:t xml:space="preserve"> </w:t>
      </w:r>
      <w:r>
        <w:rPr>
          <w:rFonts w:ascii="Calibri" w:hAnsi="Calibri"/>
          <w:sz w:val="22"/>
          <w:szCs w:val="22"/>
        </w:rPr>
        <w:t>Grants for Stage 2 of this Program are made for the purposes of item 11(c) of the table in subsection 41-10(1) of the Act.</w:t>
      </w:r>
    </w:p>
    <w:p w14:paraId="7A093B35" w14:textId="77777777" w:rsidR="00C82055" w:rsidRPr="00695C15" w:rsidRDefault="00C82055" w:rsidP="00C82055">
      <w:pPr>
        <w:numPr>
          <w:ilvl w:val="1"/>
          <w:numId w:val="33"/>
        </w:numPr>
        <w:spacing w:before="0" w:after="0" w:line="240" w:lineRule="auto"/>
        <w:ind w:right="380"/>
        <w:rPr>
          <w:rFonts w:ascii="Calibri" w:hAnsi="Calibri"/>
          <w:sz w:val="22"/>
          <w:szCs w:val="22"/>
        </w:rPr>
      </w:pPr>
      <w:r>
        <w:rPr>
          <w:rFonts w:ascii="Calibri" w:hAnsi="Calibri"/>
          <w:sz w:val="22"/>
          <w:szCs w:val="22"/>
        </w:rPr>
        <w:t xml:space="preserve">Subsection </w:t>
      </w:r>
      <w:r w:rsidRPr="00695C15">
        <w:rPr>
          <w:rFonts w:ascii="Calibri" w:hAnsi="Calibri"/>
          <w:sz w:val="22"/>
          <w:szCs w:val="22"/>
        </w:rPr>
        <w:t>41-25(</w:t>
      </w:r>
      <w:r>
        <w:rPr>
          <w:rFonts w:ascii="Calibri" w:hAnsi="Calibri"/>
          <w:sz w:val="22"/>
          <w:szCs w:val="22"/>
        </w:rPr>
        <w:t>2</w:t>
      </w:r>
      <w:r w:rsidRPr="00695C15">
        <w:rPr>
          <w:rFonts w:ascii="Calibri" w:hAnsi="Calibri"/>
          <w:sz w:val="22"/>
          <w:szCs w:val="22"/>
        </w:rPr>
        <w:t>) of the Act</w:t>
      </w:r>
      <w:r>
        <w:rPr>
          <w:rFonts w:ascii="Calibri" w:hAnsi="Calibri"/>
          <w:sz w:val="22"/>
          <w:szCs w:val="22"/>
        </w:rPr>
        <w:t xml:space="preserve"> provides that</w:t>
      </w:r>
      <w:r w:rsidRPr="00695C15">
        <w:rPr>
          <w:rFonts w:ascii="Calibri" w:hAnsi="Calibri"/>
          <w:sz w:val="22"/>
          <w:szCs w:val="22"/>
        </w:rPr>
        <w:t xml:space="preserve"> the Minister</w:t>
      </w:r>
      <w:r>
        <w:rPr>
          <w:rFonts w:ascii="Calibri" w:hAnsi="Calibri"/>
          <w:sz w:val="22"/>
          <w:szCs w:val="22"/>
        </w:rPr>
        <w:t>, may,</w:t>
      </w:r>
      <w:r w:rsidRPr="00695C15">
        <w:rPr>
          <w:rFonts w:ascii="Calibri" w:hAnsi="Calibri"/>
          <w:sz w:val="22"/>
          <w:szCs w:val="22"/>
        </w:rPr>
        <w:t xml:space="preserve"> in writing </w:t>
      </w:r>
      <w:r>
        <w:rPr>
          <w:rFonts w:ascii="Calibri" w:hAnsi="Calibri"/>
          <w:sz w:val="22"/>
          <w:szCs w:val="22"/>
        </w:rPr>
        <w:t xml:space="preserve">determine conditions in relation to grants made under Division 41 of the Act. </w:t>
      </w:r>
    </w:p>
    <w:p w14:paraId="3625A50B" w14:textId="77777777" w:rsidR="00C82055" w:rsidRPr="00695C15" w:rsidRDefault="00C82055" w:rsidP="00C82055">
      <w:pPr>
        <w:numPr>
          <w:ilvl w:val="1"/>
          <w:numId w:val="33"/>
        </w:numPr>
        <w:spacing w:before="0" w:after="0" w:line="240" w:lineRule="auto"/>
        <w:ind w:right="380"/>
        <w:rPr>
          <w:rFonts w:ascii="Calibri" w:hAnsi="Calibri"/>
          <w:sz w:val="22"/>
          <w:szCs w:val="22"/>
        </w:rPr>
      </w:pPr>
      <w:bookmarkStart w:id="142" w:name="_Ref207768273"/>
      <w:r w:rsidRPr="00695C15">
        <w:rPr>
          <w:rFonts w:ascii="Calibri" w:hAnsi="Calibri"/>
          <w:sz w:val="22"/>
          <w:szCs w:val="22"/>
        </w:rPr>
        <w:t xml:space="preserve">The Minister’s delegate has approved the Grant in respect of a </w:t>
      </w:r>
      <w:r>
        <w:rPr>
          <w:rFonts w:ascii="Calibri" w:hAnsi="Calibri"/>
          <w:sz w:val="22"/>
          <w:szCs w:val="22"/>
        </w:rPr>
        <w:t>Project</w:t>
      </w:r>
      <w:r w:rsidRPr="00695C15">
        <w:rPr>
          <w:rFonts w:ascii="Calibri" w:hAnsi="Calibri"/>
          <w:sz w:val="22"/>
          <w:szCs w:val="22"/>
        </w:rPr>
        <w:t>.</w:t>
      </w:r>
      <w:bookmarkEnd w:id="142"/>
      <w:r w:rsidRPr="00695C15">
        <w:rPr>
          <w:rFonts w:ascii="Calibri" w:hAnsi="Calibri"/>
          <w:sz w:val="22"/>
          <w:szCs w:val="22"/>
        </w:rPr>
        <w:t xml:space="preserve"> The Recipient agrees to accept the Grant on the terms and conditions set out in these Conditions of Grant</w:t>
      </w:r>
      <w:r>
        <w:rPr>
          <w:rFonts w:ascii="Calibri" w:hAnsi="Calibri"/>
          <w:sz w:val="22"/>
          <w:szCs w:val="22"/>
        </w:rPr>
        <w:t xml:space="preserve"> and the Other Grants Guidelines</w:t>
      </w:r>
      <w:r w:rsidRPr="00695C15">
        <w:rPr>
          <w:rFonts w:ascii="Calibri" w:hAnsi="Calibri"/>
          <w:sz w:val="22"/>
          <w:szCs w:val="22"/>
        </w:rPr>
        <w:t>.</w:t>
      </w:r>
    </w:p>
    <w:p w14:paraId="7D185107" w14:textId="77777777" w:rsidR="00C82055" w:rsidRPr="00CB7AB8" w:rsidRDefault="00C82055" w:rsidP="00C82055">
      <w:pPr>
        <w:numPr>
          <w:ilvl w:val="1"/>
          <w:numId w:val="33"/>
        </w:numPr>
        <w:spacing w:before="0" w:after="0" w:line="240" w:lineRule="auto"/>
        <w:ind w:right="380"/>
        <w:rPr>
          <w:rFonts w:ascii="Calibri" w:hAnsi="Calibri"/>
          <w:sz w:val="22"/>
          <w:szCs w:val="22"/>
        </w:rPr>
      </w:pPr>
      <w:r w:rsidRPr="00E47705">
        <w:rPr>
          <w:rFonts w:ascii="Calibri" w:hAnsi="Calibri"/>
          <w:sz w:val="22"/>
          <w:szCs w:val="22"/>
        </w:rPr>
        <w:t xml:space="preserve">The Program is </w:t>
      </w:r>
      <w:r>
        <w:rPr>
          <w:rFonts w:ascii="Calibri" w:hAnsi="Calibri"/>
          <w:sz w:val="22"/>
          <w:szCs w:val="22"/>
        </w:rPr>
        <w:t>also subject to conditions set out in</w:t>
      </w:r>
      <w:r w:rsidRPr="00E47705">
        <w:rPr>
          <w:rFonts w:ascii="Calibri" w:hAnsi="Calibri"/>
          <w:sz w:val="22"/>
          <w:szCs w:val="22"/>
        </w:rPr>
        <w:t xml:space="preserve"> </w:t>
      </w:r>
      <w:r>
        <w:rPr>
          <w:rFonts w:ascii="Calibri" w:hAnsi="Calibri"/>
          <w:sz w:val="22"/>
          <w:szCs w:val="22"/>
        </w:rPr>
        <w:t>Part</w:t>
      </w:r>
      <w:r w:rsidRPr="00CB7AB8">
        <w:rPr>
          <w:rFonts w:ascii="Calibri" w:hAnsi="Calibri"/>
          <w:sz w:val="22"/>
          <w:szCs w:val="22"/>
        </w:rPr>
        <w:t xml:space="preserve"> </w:t>
      </w:r>
      <w:r>
        <w:rPr>
          <w:rFonts w:ascii="Calibri" w:hAnsi="Calibri"/>
          <w:sz w:val="22"/>
          <w:szCs w:val="22"/>
        </w:rPr>
        <w:t>1</w:t>
      </w:r>
      <w:r w:rsidRPr="00CB7AB8">
        <w:rPr>
          <w:rFonts w:ascii="Calibri" w:hAnsi="Calibri"/>
          <w:sz w:val="22"/>
          <w:szCs w:val="22"/>
        </w:rPr>
        <w:t>2</w:t>
      </w:r>
      <w:r w:rsidRPr="00CB7AB8">
        <w:rPr>
          <w:rFonts w:ascii="Calibri" w:hAnsi="Calibri"/>
          <w:b/>
          <w:sz w:val="22"/>
          <w:szCs w:val="22"/>
        </w:rPr>
        <w:t xml:space="preserve"> </w:t>
      </w:r>
      <w:r w:rsidRPr="00E47705">
        <w:rPr>
          <w:rFonts w:ascii="Calibri" w:hAnsi="Calibri"/>
          <w:sz w:val="22"/>
          <w:szCs w:val="22"/>
        </w:rPr>
        <w:t>of the Other Grants Guidelines.</w:t>
      </w:r>
    </w:p>
    <w:p w14:paraId="28E969F0" w14:textId="77777777" w:rsidR="00C82055" w:rsidRPr="00054F98" w:rsidRDefault="00C82055" w:rsidP="00C82055">
      <w:pPr>
        <w:ind w:right="380"/>
        <w:rPr>
          <w:rFonts w:ascii="Calibri" w:hAnsi="Calibri"/>
          <w:sz w:val="22"/>
          <w:szCs w:val="22"/>
        </w:rPr>
      </w:pPr>
    </w:p>
    <w:p w14:paraId="1D91E159" w14:textId="77777777" w:rsidR="00C82055" w:rsidRPr="00054F98" w:rsidRDefault="00C82055" w:rsidP="00C82055">
      <w:pPr>
        <w:keepNext/>
        <w:ind w:left="500" w:right="378" w:hanging="500"/>
        <w:rPr>
          <w:rFonts w:ascii="Calibri" w:hAnsi="Calibri"/>
          <w:b/>
          <w:bCs/>
          <w:sz w:val="24"/>
          <w:szCs w:val="24"/>
        </w:rPr>
      </w:pPr>
      <w:r w:rsidRPr="253EA880">
        <w:rPr>
          <w:rFonts w:ascii="Calibri" w:hAnsi="Calibri"/>
          <w:b/>
          <w:bCs/>
          <w:sz w:val="24"/>
          <w:szCs w:val="24"/>
        </w:rPr>
        <w:t>CONDITIONS OF GRANT</w:t>
      </w:r>
    </w:p>
    <w:p w14:paraId="1E60B98D" w14:textId="77777777" w:rsidR="00C82055" w:rsidRPr="00054F98" w:rsidRDefault="00C82055" w:rsidP="00C82055">
      <w:pPr>
        <w:numPr>
          <w:ilvl w:val="0"/>
          <w:numId w:val="33"/>
        </w:numPr>
        <w:spacing w:before="0" w:line="240" w:lineRule="auto"/>
        <w:ind w:right="380"/>
        <w:rPr>
          <w:rFonts w:ascii="Calibri" w:hAnsi="Calibri"/>
          <w:b/>
          <w:sz w:val="22"/>
          <w:szCs w:val="22"/>
        </w:rPr>
      </w:pPr>
      <w:bookmarkStart w:id="143" w:name="_Ref337026633"/>
      <w:r w:rsidRPr="00054F98">
        <w:rPr>
          <w:rFonts w:ascii="Calibri" w:hAnsi="Calibri"/>
          <w:b/>
          <w:sz w:val="24"/>
          <w:szCs w:val="24"/>
        </w:rPr>
        <w:t>THE GRANT</w:t>
      </w:r>
      <w:bookmarkEnd w:id="143"/>
    </w:p>
    <w:p w14:paraId="7FBB09C5" w14:textId="77777777" w:rsidR="00C82055"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The Grant is for</w:t>
      </w:r>
      <w:r>
        <w:rPr>
          <w:rFonts w:ascii="Calibri" w:hAnsi="Calibri"/>
          <w:sz w:val="22"/>
          <w:szCs w:val="22"/>
        </w:rPr>
        <w:t xml:space="preserve"> </w:t>
      </w:r>
      <w:r w:rsidRPr="00690985">
        <w:rPr>
          <w:rFonts w:ascii="Calibri" w:hAnsi="Calibri"/>
          <w:sz w:val="22"/>
          <w:szCs w:val="22"/>
        </w:rPr>
        <w:t>the Activities and must only be spent on the Activities</w:t>
      </w:r>
      <w:r>
        <w:rPr>
          <w:rFonts w:ascii="Calibri" w:hAnsi="Calibri"/>
          <w:sz w:val="22"/>
          <w:szCs w:val="22"/>
        </w:rPr>
        <w:t>.</w:t>
      </w:r>
    </w:p>
    <w:p w14:paraId="4572D512" w14:textId="77777777" w:rsidR="00C82055" w:rsidRPr="000F28A3" w:rsidRDefault="00C82055" w:rsidP="00C82055">
      <w:pPr>
        <w:numPr>
          <w:ilvl w:val="1"/>
          <w:numId w:val="33"/>
        </w:numPr>
        <w:spacing w:before="0" w:after="0" w:line="240" w:lineRule="auto"/>
        <w:ind w:right="380"/>
        <w:rPr>
          <w:rFonts w:ascii="Calibri" w:hAnsi="Calibri"/>
          <w:sz w:val="22"/>
          <w:szCs w:val="22"/>
        </w:rPr>
      </w:pPr>
      <w:r>
        <w:rPr>
          <w:rFonts w:ascii="Calibri" w:hAnsi="Calibri"/>
          <w:sz w:val="22"/>
          <w:szCs w:val="22"/>
        </w:rPr>
        <w:t xml:space="preserve">The Grant is </w:t>
      </w:r>
      <w:r w:rsidRPr="00D84873">
        <w:rPr>
          <w:rFonts w:ascii="Calibri" w:hAnsi="Calibri"/>
          <w:sz w:val="22"/>
          <w:szCs w:val="22"/>
        </w:rPr>
        <w:t xml:space="preserve">the amount </w:t>
      </w:r>
      <w:r>
        <w:rPr>
          <w:rFonts w:ascii="Calibri" w:hAnsi="Calibri"/>
          <w:sz w:val="22"/>
          <w:szCs w:val="22"/>
        </w:rPr>
        <w:t>calculated in accordance with the method specified in subsection 77(2) of the Other Grants Guidelines</w:t>
      </w:r>
      <w:r w:rsidRPr="00690985">
        <w:rPr>
          <w:rFonts w:ascii="Calibri" w:hAnsi="Calibri"/>
          <w:sz w:val="22"/>
          <w:szCs w:val="22"/>
        </w:rPr>
        <w:t>.</w:t>
      </w:r>
    </w:p>
    <w:p w14:paraId="6164F791" w14:textId="77777777" w:rsidR="00C82055" w:rsidRPr="00446EA2" w:rsidRDefault="00C82055" w:rsidP="00C82055">
      <w:pPr>
        <w:ind w:left="851" w:right="378"/>
        <w:rPr>
          <w:rFonts w:ascii="Calibri" w:hAnsi="Calibri"/>
          <w:sz w:val="22"/>
          <w:szCs w:val="22"/>
        </w:rPr>
      </w:pPr>
    </w:p>
    <w:p w14:paraId="797A6252" w14:textId="77777777" w:rsidR="00C82055" w:rsidRPr="00446EA2" w:rsidRDefault="00C82055" w:rsidP="00C82055">
      <w:pPr>
        <w:numPr>
          <w:ilvl w:val="0"/>
          <w:numId w:val="33"/>
        </w:numPr>
        <w:spacing w:before="0" w:line="240" w:lineRule="auto"/>
        <w:ind w:right="380"/>
        <w:rPr>
          <w:rFonts w:ascii="Calibri" w:hAnsi="Calibri"/>
          <w:b/>
          <w:sz w:val="22"/>
          <w:szCs w:val="22"/>
        </w:rPr>
      </w:pPr>
      <w:r w:rsidRPr="00446EA2">
        <w:rPr>
          <w:rFonts w:ascii="Calibri" w:hAnsi="Calibri"/>
          <w:b/>
          <w:sz w:val="24"/>
          <w:szCs w:val="24"/>
        </w:rPr>
        <w:t xml:space="preserve">THE </w:t>
      </w:r>
      <w:r>
        <w:rPr>
          <w:rFonts w:ascii="Calibri" w:hAnsi="Calibri"/>
          <w:b/>
          <w:sz w:val="24"/>
          <w:szCs w:val="24"/>
        </w:rPr>
        <w:t>PROJECT</w:t>
      </w:r>
    </w:p>
    <w:p w14:paraId="671ACC2A" w14:textId="77777777" w:rsidR="00C82055" w:rsidRPr="00446EA2" w:rsidRDefault="00C82055" w:rsidP="00C82055">
      <w:pPr>
        <w:numPr>
          <w:ilvl w:val="1"/>
          <w:numId w:val="33"/>
        </w:numPr>
        <w:spacing w:before="0" w:after="0" w:line="240" w:lineRule="auto"/>
        <w:ind w:right="380"/>
        <w:rPr>
          <w:rFonts w:ascii="Calibri" w:hAnsi="Calibri"/>
          <w:sz w:val="22"/>
          <w:szCs w:val="22"/>
        </w:rPr>
      </w:pPr>
      <w:r w:rsidRPr="00446EA2">
        <w:rPr>
          <w:rFonts w:ascii="Calibri" w:hAnsi="Calibri"/>
          <w:sz w:val="22"/>
          <w:szCs w:val="22"/>
        </w:rPr>
        <w:t>The Recipient must carry out the Activities:</w:t>
      </w:r>
    </w:p>
    <w:p w14:paraId="0A174226" w14:textId="77777777" w:rsidR="00C82055" w:rsidRPr="00446EA2"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t xml:space="preserve">in accordance with the </w:t>
      </w:r>
      <w:r>
        <w:rPr>
          <w:rFonts w:ascii="Calibri" w:hAnsi="Calibri"/>
          <w:sz w:val="22"/>
          <w:szCs w:val="22"/>
        </w:rPr>
        <w:t>Project</w:t>
      </w:r>
      <w:r w:rsidRPr="00446EA2">
        <w:rPr>
          <w:rFonts w:ascii="Calibri" w:hAnsi="Calibri"/>
          <w:sz w:val="22"/>
          <w:szCs w:val="22"/>
        </w:rPr>
        <w:t xml:space="preserve"> Objectives</w:t>
      </w:r>
      <w:r>
        <w:rPr>
          <w:rFonts w:ascii="Calibri" w:hAnsi="Calibri"/>
          <w:sz w:val="22"/>
          <w:szCs w:val="22"/>
        </w:rPr>
        <w:t xml:space="preserve"> set out in Item 3, </w:t>
      </w:r>
      <w:r w:rsidRPr="00446EA2">
        <w:rPr>
          <w:rFonts w:ascii="Calibri" w:hAnsi="Calibri"/>
          <w:sz w:val="22"/>
          <w:szCs w:val="22"/>
        </w:rPr>
        <w:t>the</w:t>
      </w:r>
      <w:r>
        <w:rPr>
          <w:rFonts w:ascii="Calibri" w:hAnsi="Calibri"/>
          <w:sz w:val="22"/>
          <w:szCs w:val="22"/>
        </w:rPr>
        <w:t>se</w:t>
      </w:r>
      <w:r w:rsidRPr="00446EA2">
        <w:rPr>
          <w:rFonts w:ascii="Calibri" w:hAnsi="Calibri"/>
          <w:sz w:val="22"/>
          <w:szCs w:val="22"/>
        </w:rPr>
        <w:t xml:space="preserve"> Conditions</w:t>
      </w:r>
      <w:r>
        <w:rPr>
          <w:rFonts w:ascii="Calibri" w:hAnsi="Calibri"/>
          <w:sz w:val="22"/>
          <w:szCs w:val="22"/>
        </w:rPr>
        <w:t xml:space="preserve"> of Grant and the Other Grants Guidelines</w:t>
      </w:r>
      <w:r w:rsidRPr="00446EA2">
        <w:rPr>
          <w:rFonts w:ascii="Calibri" w:hAnsi="Calibri"/>
          <w:sz w:val="22"/>
          <w:szCs w:val="22"/>
        </w:rPr>
        <w:t>;</w:t>
      </w:r>
    </w:p>
    <w:p w14:paraId="39516BF2" w14:textId="484B0823" w:rsidR="00C82055" w:rsidRPr="00446EA2"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t xml:space="preserve">at the times and in the manner specified in </w:t>
      </w:r>
      <w:r>
        <w:rPr>
          <w:rFonts w:ascii="Calibri" w:hAnsi="Calibri"/>
          <w:sz w:val="22"/>
          <w:szCs w:val="22"/>
        </w:rPr>
        <w:t>Item</w:t>
      </w:r>
      <w:r w:rsidRPr="00446EA2">
        <w:rPr>
          <w:rFonts w:ascii="Calibri" w:hAnsi="Calibri"/>
          <w:sz w:val="22"/>
          <w:szCs w:val="22"/>
        </w:rPr>
        <w:t xml:space="preserve"> </w:t>
      </w:r>
      <w:r w:rsidRPr="4D2153EA">
        <w:rPr>
          <w:rFonts w:ascii="Calibri" w:hAnsi="Calibri"/>
          <w:sz w:val="22"/>
          <w:szCs w:val="22"/>
        </w:rPr>
        <w:fldChar w:fldCharType="begin"/>
      </w:r>
      <w:r w:rsidRPr="4D2153EA">
        <w:rPr>
          <w:rFonts w:ascii="Calibri" w:hAnsi="Calibri"/>
          <w:sz w:val="22"/>
          <w:szCs w:val="22"/>
        </w:rPr>
        <w:instrText xml:space="preserve"> REF _Ref126844178 \r \h </w:instrText>
      </w:r>
      <w:r w:rsidRPr="4D2153EA">
        <w:rPr>
          <w:rFonts w:ascii="Calibri" w:hAnsi="Calibri"/>
          <w:sz w:val="22"/>
          <w:szCs w:val="22"/>
        </w:rPr>
      </w:r>
      <w:r w:rsidRPr="4D2153EA">
        <w:rPr>
          <w:rFonts w:ascii="Calibri" w:hAnsi="Calibri"/>
          <w:sz w:val="22"/>
          <w:szCs w:val="22"/>
        </w:rPr>
        <w:fldChar w:fldCharType="separate"/>
      </w:r>
      <w:r w:rsidR="00E76795">
        <w:rPr>
          <w:rFonts w:ascii="Calibri" w:hAnsi="Calibri"/>
          <w:sz w:val="22"/>
          <w:szCs w:val="22"/>
        </w:rPr>
        <w:t>2</w:t>
      </w:r>
      <w:r w:rsidRPr="4D2153EA">
        <w:rPr>
          <w:rFonts w:ascii="Calibri" w:hAnsi="Calibri"/>
          <w:sz w:val="22"/>
          <w:szCs w:val="22"/>
        </w:rPr>
        <w:fldChar w:fldCharType="end"/>
      </w:r>
      <w:r w:rsidRPr="00446EA2">
        <w:rPr>
          <w:rFonts w:ascii="Calibri" w:hAnsi="Calibri"/>
          <w:sz w:val="22"/>
          <w:szCs w:val="22"/>
        </w:rPr>
        <w:t xml:space="preserve"> of Part A and Schedule </w:t>
      </w:r>
      <w:r w:rsidRPr="00446EA2">
        <w:rPr>
          <w:rFonts w:ascii="Calibri" w:hAnsi="Calibri"/>
          <w:sz w:val="22"/>
          <w:szCs w:val="22"/>
        </w:rPr>
        <w:fldChar w:fldCharType="begin"/>
      </w:r>
      <w:r w:rsidRPr="00446EA2">
        <w:rPr>
          <w:rFonts w:ascii="Calibri" w:hAnsi="Calibri"/>
          <w:sz w:val="22"/>
          <w:szCs w:val="22"/>
        </w:rPr>
        <w:instrText xml:space="preserve"> REF _Ref337025263 \r \h  \* MERGEFORMAT </w:instrText>
      </w:r>
      <w:r w:rsidRPr="00446EA2">
        <w:rPr>
          <w:rFonts w:ascii="Calibri" w:hAnsi="Calibri"/>
          <w:sz w:val="22"/>
          <w:szCs w:val="22"/>
        </w:rPr>
        <w:fldChar w:fldCharType="separate"/>
      </w:r>
      <w:r w:rsidR="00E76795">
        <w:rPr>
          <w:rFonts w:ascii="Calibri" w:hAnsi="Calibri"/>
          <w:b/>
          <w:bCs/>
          <w:sz w:val="22"/>
          <w:szCs w:val="22"/>
          <w:lang w:val="en-US"/>
        </w:rPr>
        <w:t>Error! Reference source not found.</w:t>
      </w:r>
      <w:r w:rsidRPr="00446EA2">
        <w:rPr>
          <w:rFonts w:ascii="Calibri" w:hAnsi="Calibri"/>
          <w:sz w:val="22"/>
          <w:szCs w:val="22"/>
        </w:rPr>
        <w:fldChar w:fldCharType="end"/>
      </w:r>
      <w:r w:rsidRPr="00446EA2">
        <w:rPr>
          <w:rFonts w:ascii="Calibri" w:hAnsi="Calibri"/>
          <w:sz w:val="22"/>
          <w:szCs w:val="22"/>
        </w:rPr>
        <w:t>;</w:t>
      </w:r>
    </w:p>
    <w:p w14:paraId="03A6E8FA"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t>in accordance</w:t>
      </w:r>
      <w:r w:rsidRPr="00054F98">
        <w:rPr>
          <w:rFonts w:ascii="Calibri" w:hAnsi="Calibri"/>
          <w:sz w:val="22"/>
          <w:szCs w:val="22"/>
        </w:rPr>
        <w:t xml:space="preserve"> with the </w:t>
      </w:r>
      <w:r>
        <w:rPr>
          <w:rFonts w:ascii="Calibri" w:hAnsi="Calibri"/>
          <w:sz w:val="22"/>
          <w:szCs w:val="22"/>
        </w:rPr>
        <w:t>Project</w:t>
      </w:r>
      <w:r w:rsidRPr="00054F98">
        <w:rPr>
          <w:rFonts w:ascii="Calibri" w:hAnsi="Calibri"/>
          <w:sz w:val="22"/>
          <w:szCs w:val="22"/>
        </w:rPr>
        <w:t xml:space="preserve"> Plan (if any) and the Budget (if any);</w:t>
      </w:r>
    </w:p>
    <w:p w14:paraId="35446BEE"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054F98">
        <w:rPr>
          <w:rFonts w:ascii="Calibri" w:hAnsi="Calibri"/>
          <w:sz w:val="22"/>
          <w:szCs w:val="22"/>
        </w:rPr>
        <w:t xml:space="preserve">within the </w:t>
      </w:r>
      <w:r>
        <w:rPr>
          <w:rFonts w:ascii="Calibri" w:hAnsi="Calibri"/>
          <w:sz w:val="22"/>
          <w:szCs w:val="22"/>
        </w:rPr>
        <w:t>Project</w:t>
      </w:r>
      <w:r w:rsidRPr="00054F98">
        <w:rPr>
          <w:rFonts w:ascii="Calibri" w:hAnsi="Calibri"/>
          <w:sz w:val="22"/>
          <w:szCs w:val="22"/>
        </w:rPr>
        <w:t xml:space="preserve"> Period; and</w:t>
      </w:r>
    </w:p>
    <w:p w14:paraId="1CED4A47"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054F98">
        <w:rPr>
          <w:rFonts w:ascii="Calibri" w:hAnsi="Calibri"/>
          <w:sz w:val="22"/>
          <w:szCs w:val="22"/>
        </w:rPr>
        <w:t>diligently, effectively and to a high standard.</w:t>
      </w:r>
    </w:p>
    <w:p w14:paraId="56473DD7" w14:textId="77777777" w:rsidR="00C82055" w:rsidRPr="00054F98" w:rsidRDefault="00C82055" w:rsidP="00C82055">
      <w:pPr>
        <w:ind w:left="851" w:right="378"/>
        <w:rPr>
          <w:rFonts w:ascii="Calibri" w:hAnsi="Calibri"/>
          <w:sz w:val="22"/>
          <w:szCs w:val="22"/>
        </w:rPr>
      </w:pPr>
    </w:p>
    <w:p w14:paraId="061C35DA" w14:textId="77777777" w:rsidR="00C82055" w:rsidRPr="00054F98" w:rsidRDefault="00C82055" w:rsidP="00C82055">
      <w:pPr>
        <w:numPr>
          <w:ilvl w:val="0"/>
          <w:numId w:val="33"/>
        </w:numPr>
        <w:spacing w:before="0" w:line="240" w:lineRule="auto"/>
        <w:ind w:right="380"/>
        <w:rPr>
          <w:rFonts w:ascii="Calibri" w:hAnsi="Calibri"/>
          <w:b/>
          <w:sz w:val="24"/>
          <w:szCs w:val="24"/>
        </w:rPr>
      </w:pPr>
      <w:bookmarkStart w:id="144" w:name="_Ref337023598"/>
      <w:r w:rsidRPr="00054F98">
        <w:rPr>
          <w:rFonts w:ascii="Calibri" w:hAnsi="Calibri"/>
          <w:b/>
          <w:sz w:val="24"/>
          <w:szCs w:val="24"/>
        </w:rPr>
        <w:t>PAYMENT</w:t>
      </w:r>
      <w:bookmarkEnd w:id="144"/>
    </w:p>
    <w:p w14:paraId="034AB062" w14:textId="77777777" w:rsidR="00C82055" w:rsidRPr="00CA7BF4" w:rsidRDefault="00C82055" w:rsidP="00C82055">
      <w:pPr>
        <w:numPr>
          <w:ilvl w:val="1"/>
          <w:numId w:val="33"/>
        </w:numPr>
        <w:spacing w:before="0" w:after="0" w:line="240" w:lineRule="auto"/>
        <w:ind w:right="380"/>
        <w:rPr>
          <w:rFonts w:ascii="Calibri" w:hAnsi="Calibri"/>
          <w:sz w:val="22"/>
          <w:szCs w:val="22"/>
        </w:rPr>
      </w:pPr>
      <w:r w:rsidRPr="00CA7BF4">
        <w:rPr>
          <w:rFonts w:ascii="Calibri" w:hAnsi="Calibri"/>
          <w:bCs/>
          <w:sz w:val="22"/>
          <w:szCs w:val="22"/>
        </w:rPr>
        <w:t xml:space="preserve">Subject to compliance by the Recipient with the terms of these Conditions, the </w:t>
      </w:r>
      <w:r>
        <w:rPr>
          <w:rFonts w:ascii="Calibri" w:hAnsi="Calibri"/>
          <w:bCs/>
          <w:sz w:val="22"/>
          <w:szCs w:val="22"/>
        </w:rPr>
        <w:t>Grant</w:t>
      </w:r>
      <w:r w:rsidRPr="00CA7BF4">
        <w:rPr>
          <w:rFonts w:ascii="Calibri" w:hAnsi="Calibri"/>
          <w:sz w:val="22"/>
          <w:szCs w:val="22"/>
        </w:rPr>
        <w:t xml:space="preserve"> </w:t>
      </w:r>
      <w:r w:rsidRPr="00CA7BF4">
        <w:rPr>
          <w:rFonts w:ascii="Calibri" w:hAnsi="Calibri"/>
          <w:bCs/>
          <w:sz w:val="22"/>
          <w:szCs w:val="22"/>
        </w:rPr>
        <w:t xml:space="preserve">will be </w:t>
      </w:r>
      <w:r>
        <w:rPr>
          <w:rFonts w:ascii="Calibri" w:hAnsi="Calibri"/>
          <w:bCs/>
          <w:sz w:val="22"/>
          <w:szCs w:val="22"/>
        </w:rPr>
        <w:t>paid i</w:t>
      </w:r>
      <w:r w:rsidRPr="00CA7BF4">
        <w:rPr>
          <w:rFonts w:ascii="Calibri" w:hAnsi="Calibri"/>
          <w:bCs/>
          <w:sz w:val="22"/>
          <w:szCs w:val="22"/>
        </w:rPr>
        <w:t>n accordance with Schedule 2.</w:t>
      </w:r>
    </w:p>
    <w:p w14:paraId="0FF8248B" w14:textId="77777777" w:rsidR="00C82055" w:rsidRPr="00054F98" w:rsidRDefault="00C82055" w:rsidP="00C82055">
      <w:pPr>
        <w:numPr>
          <w:ilvl w:val="1"/>
          <w:numId w:val="33"/>
        </w:numPr>
        <w:spacing w:before="0" w:after="0" w:line="240" w:lineRule="auto"/>
        <w:ind w:right="380"/>
        <w:rPr>
          <w:rFonts w:ascii="Calibri" w:hAnsi="Calibri"/>
          <w:sz w:val="22"/>
          <w:szCs w:val="22"/>
        </w:rPr>
      </w:pPr>
      <w:bookmarkStart w:id="145" w:name="_Ref337026189"/>
      <w:r w:rsidRPr="00054F98">
        <w:rPr>
          <w:rFonts w:ascii="Calibri" w:hAnsi="Calibri"/>
          <w:bCs/>
          <w:sz w:val="22"/>
          <w:szCs w:val="22"/>
        </w:rPr>
        <w:t xml:space="preserve">Without limiting the Commonwealth’s rights, the </w:t>
      </w:r>
      <w:r>
        <w:rPr>
          <w:rFonts w:ascii="Calibri" w:hAnsi="Calibri"/>
          <w:bCs/>
          <w:sz w:val="22"/>
          <w:szCs w:val="22"/>
        </w:rPr>
        <w:t>Project</w:t>
      </w:r>
      <w:r w:rsidRPr="00054F98">
        <w:rPr>
          <w:rFonts w:ascii="Calibri" w:hAnsi="Calibri"/>
          <w:bCs/>
          <w:sz w:val="22"/>
          <w:szCs w:val="22"/>
        </w:rPr>
        <w:t xml:space="preserve"> Delegate may withhold or suspend any payment </w:t>
      </w:r>
      <w:bookmarkEnd w:id="145"/>
      <w:r>
        <w:rPr>
          <w:rFonts w:ascii="Calibri" w:hAnsi="Calibri"/>
          <w:bCs/>
          <w:sz w:val="22"/>
          <w:szCs w:val="22"/>
        </w:rPr>
        <w:t>consistent with the Act.</w:t>
      </w:r>
    </w:p>
    <w:p w14:paraId="3D9EAE2E" w14:textId="77777777" w:rsidR="00C82055" w:rsidRPr="00054F98" w:rsidRDefault="00C82055" w:rsidP="00C82055">
      <w:pPr>
        <w:ind w:left="993" w:right="380" w:hanging="22"/>
        <w:rPr>
          <w:rFonts w:ascii="Calibri" w:hAnsi="Calibri"/>
          <w:sz w:val="22"/>
          <w:szCs w:val="22"/>
        </w:rPr>
      </w:pPr>
      <w:r w:rsidRPr="00CB7AB8">
        <w:rPr>
          <w:rFonts w:ascii="Calibri" w:hAnsi="Calibri"/>
          <w:bCs/>
        </w:rPr>
        <w:t>Note:</w:t>
      </w:r>
      <w:r>
        <w:rPr>
          <w:rFonts w:ascii="Calibri" w:hAnsi="Calibri"/>
          <w:bCs/>
        </w:rPr>
        <w:t xml:space="preserve"> Section 164-15 and Part 2-5 of the Act allows the Commonwealth to reduce or recover grant payments in certain circumstances.</w:t>
      </w:r>
    </w:p>
    <w:p w14:paraId="39215BCF" w14:textId="77777777" w:rsidR="00C82055" w:rsidRPr="00CA7BF4" w:rsidRDefault="00C82055" w:rsidP="00C82055">
      <w:pPr>
        <w:numPr>
          <w:ilvl w:val="1"/>
          <w:numId w:val="33"/>
        </w:numPr>
        <w:spacing w:before="0" w:after="0" w:line="240" w:lineRule="auto"/>
        <w:ind w:right="380"/>
        <w:rPr>
          <w:rFonts w:ascii="Calibri" w:hAnsi="Calibri"/>
          <w:sz w:val="22"/>
          <w:szCs w:val="22"/>
        </w:rPr>
      </w:pPr>
      <w:bookmarkStart w:id="146" w:name="_Ref337026191"/>
      <w:bookmarkStart w:id="147" w:name="_Ref121225696"/>
      <w:r>
        <w:rPr>
          <w:rFonts w:ascii="Calibri" w:hAnsi="Calibri"/>
          <w:sz w:val="22"/>
          <w:szCs w:val="22"/>
        </w:rPr>
        <w:t>If required by t</w:t>
      </w:r>
      <w:r w:rsidRPr="00CA7BF4">
        <w:rPr>
          <w:rFonts w:ascii="Calibri" w:hAnsi="Calibri"/>
          <w:sz w:val="22"/>
          <w:szCs w:val="22"/>
        </w:rPr>
        <w:t xml:space="preserve">he </w:t>
      </w:r>
      <w:r>
        <w:rPr>
          <w:rFonts w:ascii="Calibri" w:hAnsi="Calibri"/>
          <w:sz w:val="22"/>
          <w:szCs w:val="22"/>
        </w:rPr>
        <w:t>Department</w:t>
      </w:r>
      <w:r w:rsidRPr="00CA7BF4">
        <w:rPr>
          <w:rFonts w:ascii="Calibri" w:hAnsi="Calibri"/>
          <w:sz w:val="22"/>
          <w:szCs w:val="22"/>
        </w:rPr>
        <w:t xml:space="preserve">, at any time, the Recipient </w:t>
      </w:r>
      <w:r>
        <w:rPr>
          <w:rFonts w:ascii="Calibri" w:hAnsi="Calibri"/>
          <w:sz w:val="22"/>
          <w:szCs w:val="22"/>
        </w:rPr>
        <w:t>must</w:t>
      </w:r>
      <w:r w:rsidRPr="00CA7BF4">
        <w:rPr>
          <w:rFonts w:ascii="Calibri" w:hAnsi="Calibri"/>
          <w:sz w:val="22"/>
          <w:szCs w:val="22"/>
        </w:rPr>
        <w:t xml:space="preserve"> provide an audited report which complies with the requirements in </w:t>
      </w:r>
      <w:r>
        <w:rPr>
          <w:rFonts w:ascii="Calibri" w:hAnsi="Calibri"/>
          <w:sz w:val="22"/>
          <w:szCs w:val="22"/>
        </w:rPr>
        <w:t>Item</w:t>
      </w:r>
      <w:r w:rsidRPr="00CA7BF4">
        <w:rPr>
          <w:rFonts w:ascii="Calibri" w:hAnsi="Calibri"/>
          <w:sz w:val="22"/>
          <w:szCs w:val="22"/>
        </w:rPr>
        <w:t xml:space="preserve"> 6.7 of Part A regarding the expenditure of the Grant under these Conditions up to the date specified by the </w:t>
      </w:r>
      <w:r>
        <w:rPr>
          <w:rFonts w:ascii="Calibri" w:hAnsi="Calibri"/>
          <w:sz w:val="22"/>
          <w:szCs w:val="22"/>
        </w:rPr>
        <w:t>Department</w:t>
      </w:r>
      <w:r w:rsidRPr="00CA7BF4">
        <w:rPr>
          <w:rFonts w:ascii="Calibri" w:hAnsi="Calibri"/>
          <w:sz w:val="22"/>
          <w:szCs w:val="22"/>
        </w:rPr>
        <w:t>.</w:t>
      </w:r>
      <w:bookmarkEnd w:id="146"/>
      <w:bookmarkEnd w:id="147"/>
      <w:r w:rsidRPr="00CA7BF4">
        <w:rPr>
          <w:rFonts w:ascii="Calibri" w:hAnsi="Calibri"/>
          <w:sz w:val="22"/>
          <w:szCs w:val="22"/>
        </w:rPr>
        <w:t xml:space="preserve"> </w:t>
      </w:r>
    </w:p>
    <w:p w14:paraId="5DDF42A6" w14:textId="3F81AC12" w:rsidR="00C82055" w:rsidRPr="00CA7BF4" w:rsidRDefault="00C82055" w:rsidP="00C82055">
      <w:pPr>
        <w:pStyle w:val="Clause"/>
        <w:numPr>
          <w:ilvl w:val="1"/>
          <w:numId w:val="33"/>
        </w:numPr>
        <w:spacing w:before="0" w:after="0" w:line="240" w:lineRule="auto"/>
        <w:rPr>
          <w:rFonts w:ascii="Calibri" w:hAnsi="Calibri"/>
          <w:color w:val="auto"/>
          <w:sz w:val="22"/>
          <w:szCs w:val="22"/>
          <w:lang w:eastAsia="en-US"/>
        </w:rPr>
      </w:pPr>
      <w:r w:rsidRPr="00CA7BF4">
        <w:rPr>
          <w:rFonts w:ascii="Calibri" w:hAnsi="Calibri"/>
          <w:color w:val="auto"/>
          <w:sz w:val="22"/>
          <w:szCs w:val="22"/>
          <w:lang w:eastAsia="en-US"/>
        </w:rPr>
        <w:t xml:space="preserve">If the </w:t>
      </w:r>
      <w:r>
        <w:rPr>
          <w:rFonts w:ascii="Calibri" w:hAnsi="Calibri"/>
          <w:color w:val="auto"/>
          <w:sz w:val="22"/>
          <w:szCs w:val="22"/>
          <w:lang w:eastAsia="en-US"/>
        </w:rPr>
        <w:t>Department</w:t>
      </w:r>
      <w:r w:rsidRPr="00CA7BF4">
        <w:rPr>
          <w:rFonts w:ascii="Calibri" w:hAnsi="Calibri"/>
          <w:color w:val="auto"/>
          <w:sz w:val="22"/>
          <w:szCs w:val="22"/>
          <w:lang w:eastAsia="en-US"/>
        </w:rPr>
        <w:t xml:space="preserve"> exercises its rights under clause </w:t>
      </w:r>
      <w:r w:rsidRPr="00CA7BF4">
        <w:rPr>
          <w:rFonts w:ascii="Calibri" w:hAnsi="Calibri"/>
          <w:color w:val="auto"/>
          <w:sz w:val="22"/>
          <w:szCs w:val="22"/>
          <w:lang w:eastAsia="en-US"/>
        </w:rPr>
        <w:fldChar w:fldCharType="begin"/>
      </w:r>
      <w:r w:rsidRPr="00CA7BF4">
        <w:rPr>
          <w:rFonts w:ascii="Calibri" w:hAnsi="Calibri"/>
          <w:color w:val="auto"/>
          <w:sz w:val="22"/>
          <w:szCs w:val="22"/>
          <w:lang w:eastAsia="en-US"/>
        </w:rPr>
        <w:instrText xml:space="preserve"> REF _Ref337026189 \r \h  \* MERGEFORMAT </w:instrText>
      </w:r>
      <w:r w:rsidRPr="00CA7BF4">
        <w:rPr>
          <w:rFonts w:ascii="Calibri" w:hAnsi="Calibri"/>
          <w:color w:val="auto"/>
          <w:sz w:val="22"/>
          <w:szCs w:val="22"/>
          <w:lang w:eastAsia="en-US"/>
        </w:rPr>
      </w:r>
      <w:r w:rsidRPr="00CA7BF4">
        <w:rPr>
          <w:rFonts w:ascii="Calibri" w:hAnsi="Calibri"/>
          <w:color w:val="auto"/>
          <w:sz w:val="22"/>
          <w:szCs w:val="22"/>
          <w:lang w:eastAsia="en-US"/>
        </w:rPr>
        <w:fldChar w:fldCharType="separate"/>
      </w:r>
      <w:r w:rsidR="00E76795">
        <w:rPr>
          <w:rFonts w:ascii="Calibri" w:hAnsi="Calibri"/>
          <w:color w:val="auto"/>
          <w:sz w:val="22"/>
          <w:szCs w:val="22"/>
          <w:lang w:eastAsia="en-US"/>
        </w:rPr>
        <w:t>5.2</w:t>
      </w:r>
      <w:r w:rsidRPr="00CA7BF4">
        <w:rPr>
          <w:rFonts w:ascii="Calibri" w:hAnsi="Calibri"/>
          <w:color w:val="auto"/>
          <w:sz w:val="22"/>
          <w:szCs w:val="22"/>
          <w:lang w:eastAsia="en-US"/>
        </w:rPr>
        <w:fldChar w:fldCharType="end"/>
      </w:r>
      <w:r w:rsidRPr="00CA7BF4">
        <w:rPr>
          <w:rFonts w:ascii="Calibri" w:hAnsi="Calibri"/>
          <w:color w:val="auto"/>
          <w:sz w:val="22"/>
          <w:szCs w:val="22"/>
          <w:lang w:eastAsia="en-US"/>
        </w:rPr>
        <w:t xml:space="preserve"> or</w:t>
      </w:r>
      <w:r>
        <w:rPr>
          <w:rFonts w:ascii="Calibri" w:hAnsi="Calibri"/>
          <w:color w:val="auto"/>
          <w:sz w:val="22"/>
          <w:szCs w:val="22"/>
          <w:lang w:eastAsia="en-US"/>
        </w:rPr>
        <w:t xml:space="preserve"> </w:t>
      </w:r>
      <w:r>
        <w:rPr>
          <w:rFonts w:ascii="Calibri" w:hAnsi="Calibri"/>
          <w:color w:val="auto"/>
          <w:sz w:val="22"/>
          <w:szCs w:val="22"/>
          <w:lang w:eastAsia="en-US"/>
        </w:rPr>
        <w:fldChar w:fldCharType="begin"/>
      </w:r>
      <w:r>
        <w:rPr>
          <w:rFonts w:ascii="Calibri" w:hAnsi="Calibri"/>
          <w:color w:val="auto"/>
          <w:sz w:val="22"/>
          <w:szCs w:val="22"/>
          <w:lang w:eastAsia="en-US"/>
        </w:rPr>
        <w:instrText xml:space="preserve"> REF _Ref121225696 \r \h </w:instrText>
      </w:r>
      <w:r>
        <w:rPr>
          <w:rFonts w:ascii="Calibri" w:hAnsi="Calibri"/>
          <w:color w:val="auto"/>
          <w:sz w:val="22"/>
          <w:szCs w:val="22"/>
          <w:lang w:eastAsia="en-US"/>
        </w:rPr>
      </w:r>
      <w:r>
        <w:rPr>
          <w:rFonts w:ascii="Calibri" w:hAnsi="Calibri"/>
          <w:color w:val="auto"/>
          <w:sz w:val="22"/>
          <w:szCs w:val="22"/>
          <w:lang w:eastAsia="en-US"/>
        </w:rPr>
        <w:fldChar w:fldCharType="separate"/>
      </w:r>
      <w:r w:rsidR="00E76795">
        <w:rPr>
          <w:rFonts w:ascii="Calibri" w:hAnsi="Calibri"/>
          <w:color w:val="auto"/>
          <w:sz w:val="22"/>
          <w:szCs w:val="22"/>
          <w:lang w:eastAsia="en-US"/>
        </w:rPr>
        <w:t>5.3</w:t>
      </w:r>
      <w:r>
        <w:rPr>
          <w:rFonts w:ascii="Calibri" w:hAnsi="Calibri"/>
          <w:color w:val="auto"/>
          <w:sz w:val="22"/>
          <w:szCs w:val="22"/>
          <w:lang w:eastAsia="en-US"/>
        </w:rPr>
        <w:fldChar w:fldCharType="end"/>
      </w:r>
      <w:r w:rsidRPr="00CA7BF4">
        <w:rPr>
          <w:rFonts w:ascii="Calibri" w:hAnsi="Calibri"/>
          <w:color w:val="auto"/>
          <w:sz w:val="22"/>
          <w:szCs w:val="22"/>
          <w:lang w:eastAsia="en-US"/>
        </w:rPr>
        <w:t xml:space="preserve">, the Recipient must continue to perform all of its obligations under these Conditions, unless the </w:t>
      </w:r>
      <w:r>
        <w:rPr>
          <w:rFonts w:ascii="Calibri" w:hAnsi="Calibri"/>
          <w:color w:val="auto"/>
          <w:sz w:val="22"/>
          <w:szCs w:val="22"/>
          <w:lang w:eastAsia="en-US"/>
        </w:rPr>
        <w:t>Project</w:t>
      </w:r>
      <w:r w:rsidRPr="00CA7BF4">
        <w:rPr>
          <w:rFonts w:ascii="Calibri" w:hAnsi="Calibri"/>
          <w:color w:val="auto"/>
          <w:sz w:val="22"/>
          <w:szCs w:val="22"/>
          <w:lang w:eastAsia="en-US"/>
        </w:rPr>
        <w:t xml:space="preserve"> Delegate agrees otherwise in writing.</w:t>
      </w:r>
    </w:p>
    <w:p w14:paraId="5819F918" w14:textId="77777777" w:rsidR="00C82055" w:rsidRPr="00054F98" w:rsidRDefault="00C82055" w:rsidP="00C82055">
      <w:pPr>
        <w:numPr>
          <w:ilvl w:val="1"/>
          <w:numId w:val="33"/>
        </w:numPr>
        <w:spacing w:before="0" w:after="0" w:line="240" w:lineRule="auto"/>
        <w:ind w:right="380"/>
        <w:rPr>
          <w:rFonts w:ascii="Calibri" w:hAnsi="Calibri"/>
          <w:bCs/>
          <w:sz w:val="22"/>
          <w:szCs w:val="22"/>
        </w:rPr>
      </w:pPr>
      <w:r w:rsidRPr="00054F98">
        <w:rPr>
          <w:rFonts w:ascii="Calibri" w:hAnsi="Calibri"/>
          <w:bCs/>
          <w:sz w:val="22"/>
          <w:szCs w:val="22"/>
        </w:rPr>
        <w:t xml:space="preserve">The </w:t>
      </w:r>
      <w:r>
        <w:rPr>
          <w:rFonts w:ascii="Calibri" w:hAnsi="Calibri"/>
          <w:bCs/>
          <w:sz w:val="22"/>
          <w:szCs w:val="22"/>
        </w:rPr>
        <w:t>Department</w:t>
      </w:r>
      <w:r w:rsidRPr="00054F98">
        <w:rPr>
          <w:rFonts w:ascii="Calibri" w:hAnsi="Calibri"/>
          <w:bCs/>
          <w:sz w:val="22"/>
          <w:szCs w:val="22"/>
        </w:rPr>
        <w:t xml:space="preserve"> is not responsible for the provision of additional funds to meet any expenditure in excess of the Grant Amount.</w:t>
      </w:r>
    </w:p>
    <w:p w14:paraId="032414E6" w14:textId="207C0E82" w:rsidR="00C82055" w:rsidRPr="00CA7BF4" w:rsidRDefault="00C82055" w:rsidP="00DE35EA">
      <w:pPr>
        <w:numPr>
          <w:ilvl w:val="1"/>
          <w:numId w:val="33"/>
        </w:numPr>
        <w:spacing w:before="0" w:line="240" w:lineRule="auto"/>
        <w:ind w:right="380"/>
        <w:rPr>
          <w:rFonts w:ascii="Calibri" w:hAnsi="Calibri"/>
          <w:sz w:val="22"/>
          <w:szCs w:val="22"/>
        </w:rPr>
      </w:pPr>
      <w:bookmarkStart w:id="148" w:name="_Ref337026784"/>
      <w:r w:rsidRPr="00CA7BF4">
        <w:rPr>
          <w:rFonts w:ascii="Calibri" w:hAnsi="Calibri"/>
          <w:sz w:val="22"/>
          <w:szCs w:val="22"/>
        </w:rPr>
        <w:t xml:space="preserve">If the Recipient wishes to make any change to the Activities or to the timing or manner of payment of the Grant, these changes must first be approved by the Minister (or the Minister’s delegate) in writing. To obtain any such approval, the Recipient must first send the </w:t>
      </w:r>
      <w:r>
        <w:rPr>
          <w:rFonts w:ascii="Calibri" w:hAnsi="Calibri"/>
          <w:sz w:val="22"/>
          <w:szCs w:val="22"/>
        </w:rPr>
        <w:t>Project</w:t>
      </w:r>
      <w:r w:rsidRPr="00CA7BF4">
        <w:rPr>
          <w:rFonts w:ascii="Calibri" w:hAnsi="Calibri"/>
          <w:sz w:val="22"/>
          <w:szCs w:val="22"/>
        </w:rPr>
        <w:t xml:space="preserve"> Delegate a written request for the approval in accordance with clause </w:t>
      </w:r>
      <w:r w:rsidRPr="00CA7BF4">
        <w:rPr>
          <w:rFonts w:ascii="Calibri" w:hAnsi="Calibri"/>
          <w:sz w:val="22"/>
          <w:szCs w:val="22"/>
        </w:rPr>
        <w:fldChar w:fldCharType="begin"/>
      </w:r>
      <w:r w:rsidRPr="00CA7BF4">
        <w:rPr>
          <w:rFonts w:ascii="Calibri" w:hAnsi="Calibri"/>
          <w:sz w:val="22"/>
          <w:szCs w:val="22"/>
        </w:rPr>
        <w:instrText xml:space="preserve"> REF _Ref337026231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9.1</w:t>
      </w:r>
      <w:r w:rsidRPr="00CA7BF4">
        <w:rPr>
          <w:rFonts w:ascii="Calibri" w:hAnsi="Calibri"/>
          <w:sz w:val="22"/>
          <w:szCs w:val="22"/>
        </w:rPr>
        <w:fldChar w:fldCharType="end"/>
      </w:r>
      <w:r w:rsidRPr="00CA7BF4">
        <w:rPr>
          <w:rFonts w:ascii="Calibri" w:hAnsi="Calibri"/>
          <w:sz w:val="22"/>
          <w:szCs w:val="22"/>
        </w:rPr>
        <w:t xml:space="preserve"> </w:t>
      </w:r>
      <w:r>
        <w:rPr>
          <w:rFonts w:ascii="Calibri" w:hAnsi="Calibri"/>
          <w:sz w:val="22"/>
          <w:szCs w:val="22"/>
        </w:rPr>
        <w:t>and include</w:t>
      </w:r>
      <w:r w:rsidRPr="00CA7BF4">
        <w:rPr>
          <w:rFonts w:ascii="Calibri" w:hAnsi="Calibri"/>
          <w:sz w:val="22"/>
          <w:szCs w:val="22"/>
        </w:rPr>
        <w:t xml:space="preserve"> detailed reasons for the request.</w:t>
      </w:r>
      <w:bookmarkEnd w:id="148"/>
    </w:p>
    <w:p w14:paraId="1A426CEF" w14:textId="77777777" w:rsidR="00C82055" w:rsidRPr="00054F98" w:rsidRDefault="00C82055" w:rsidP="00C82055">
      <w:pPr>
        <w:numPr>
          <w:ilvl w:val="0"/>
          <w:numId w:val="33"/>
        </w:numPr>
        <w:spacing w:before="0" w:line="240" w:lineRule="auto"/>
        <w:ind w:right="380"/>
        <w:rPr>
          <w:rFonts w:ascii="Calibri" w:hAnsi="Calibri"/>
          <w:b/>
          <w:sz w:val="24"/>
          <w:szCs w:val="24"/>
        </w:rPr>
      </w:pPr>
      <w:bookmarkStart w:id="149" w:name="_Ref337026322"/>
      <w:bookmarkStart w:id="150" w:name="_Ref201978606"/>
      <w:bookmarkStart w:id="151" w:name="OLE_LINK10"/>
      <w:r w:rsidRPr="00054F98">
        <w:rPr>
          <w:rFonts w:ascii="Calibri" w:hAnsi="Calibri"/>
          <w:b/>
          <w:sz w:val="24"/>
          <w:szCs w:val="24"/>
        </w:rPr>
        <w:t>MANAGEMENT OF GRANT FUNDING</w:t>
      </w:r>
      <w:bookmarkEnd w:id="149"/>
    </w:p>
    <w:p w14:paraId="0159DB35" w14:textId="77777777" w:rsidR="00C82055" w:rsidRPr="00054F98" w:rsidRDefault="00C82055" w:rsidP="00C82055">
      <w:pPr>
        <w:numPr>
          <w:ilvl w:val="1"/>
          <w:numId w:val="33"/>
        </w:numPr>
        <w:spacing w:before="0" w:line="240" w:lineRule="auto"/>
        <w:ind w:right="380"/>
        <w:rPr>
          <w:rFonts w:ascii="Calibri" w:hAnsi="Calibri"/>
          <w:bCs/>
          <w:sz w:val="22"/>
          <w:szCs w:val="22"/>
        </w:rPr>
      </w:pPr>
      <w:bookmarkStart w:id="152" w:name="_Ref166485316"/>
      <w:r w:rsidRPr="00054F98">
        <w:rPr>
          <w:rFonts w:ascii="Calibri" w:hAnsi="Calibri"/>
          <w:sz w:val="22"/>
          <w:szCs w:val="22"/>
        </w:rPr>
        <w:t>The Recipient must</w:t>
      </w:r>
      <w:bookmarkEnd w:id="152"/>
      <w:r w:rsidRPr="00054F98">
        <w:rPr>
          <w:rFonts w:ascii="Calibri" w:hAnsi="Calibri"/>
          <w:sz w:val="22"/>
          <w:szCs w:val="22"/>
        </w:rPr>
        <w:t>:</w:t>
      </w:r>
    </w:p>
    <w:p w14:paraId="6F3B2438" w14:textId="4904610F" w:rsidR="00C82055" w:rsidRPr="00CA7BF4" w:rsidRDefault="00C82055" w:rsidP="00C82055">
      <w:pPr>
        <w:numPr>
          <w:ilvl w:val="0"/>
          <w:numId w:val="44"/>
        </w:numPr>
        <w:spacing w:before="0" w:after="0" w:line="240" w:lineRule="auto"/>
        <w:ind w:right="378"/>
        <w:rPr>
          <w:rFonts w:ascii="Calibri" w:hAnsi="Calibri"/>
          <w:bCs/>
          <w:sz w:val="22"/>
          <w:szCs w:val="22"/>
        </w:rPr>
      </w:pPr>
      <w:r w:rsidRPr="00CA7BF4">
        <w:rPr>
          <w:rFonts w:ascii="Calibri" w:hAnsi="Calibri"/>
          <w:sz w:val="22"/>
          <w:szCs w:val="22"/>
        </w:rPr>
        <w:t xml:space="preserve">manage the Grant Funds in accordance with </w:t>
      </w:r>
      <w:r>
        <w:rPr>
          <w:rFonts w:ascii="Calibri" w:hAnsi="Calibri"/>
          <w:sz w:val="22"/>
          <w:szCs w:val="22"/>
        </w:rPr>
        <w:t>Item</w:t>
      </w:r>
      <w:r w:rsidRPr="00CA7BF4">
        <w:rPr>
          <w:rFonts w:ascii="Calibri" w:hAnsi="Calibri"/>
          <w:sz w:val="22"/>
          <w:szCs w:val="22"/>
        </w:rPr>
        <w:t xml:space="preserve"> 5 of Part A and this clause </w:t>
      </w:r>
      <w:r w:rsidRPr="00CA7BF4">
        <w:rPr>
          <w:rFonts w:ascii="Calibri" w:hAnsi="Calibri"/>
          <w:sz w:val="22"/>
          <w:szCs w:val="22"/>
        </w:rPr>
        <w:fldChar w:fldCharType="begin"/>
      </w:r>
      <w:r w:rsidRPr="00CA7BF4">
        <w:rPr>
          <w:rFonts w:ascii="Calibri" w:hAnsi="Calibri"/>
          <w:sz w:val="22"/>
          <w:szCs w:val="22"/>
        </w:rPr>
        <w:instrText xml:space="preserve"> REF _Ref337026322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6</w:t>
      </w:r>
      <w:r w:rsidRPr="00CA7BF4">
        <w:rPr>
          <w:rFonts w:ascii="Calibri" w:hAnsi="Calibri"/>
          <w:sz w:val="22"/>
          <w:szCs w:val="22"/>
        </w:rPr>
        <w:fldChar w:fldCharType="end"/>
      </w:r>
      <w:r w:rsidRPr="00CA7BF4">
        <w:rPr>
          <w:rFonts w:ascii="Calibri" w:hAnsi="Calibri"/>
          <w:bCs/>
          <w:sz w:val="22"/>
          <w:szCs w:val="22"/>
        </w:rPr>
        <w:t>;</w:t>
      </w:r>
    </w:p>
    <w:p w14:paraId="4AE95960" w14:textId="77777777" w:rsidR="00C82055" w:rsidRPr="00054F98" w:rsidRDefault="00C82055" w:rsidP="00C82055">
      <w:pPr>
        <w:numPr>
          <w:ilvl w:val="0"/>
          <w:numId w:val="44"/>
        </w:numPr>
        <w:spacing w:before="0" w:after="0" w:line="240" w:lineRule="auto"/>
        <w:ind w:right="378"/>
        <w:rPr>
          <w:rFonts w:ascii="Calibri" w:hAnsi="Calibri"/>
          <w:sz w:val="22"/>
          <w:szCs w:val="22"/>
        </w:rPr>
      </w:pPr>
      <w:r w:rsidRPr="2768B280">
        <w:rPr>
          <w:rFonts w:ascii="Calibri" w:hAnsi="Calibri"/>
          <w:sz w:val="22"/>
          <w:szCs w:val="22"/>
        </w:rPr>
        <w:t xml:space="preserve">place the Grant Funds in a high </w:t>
      </w:r>
      <w:bookmarkStart w:id="153" w:name="_Int_15RnUOBm"/>
      <w:r w:rsidRPr="2768B280">
        <w:rPr>
          <w:rFonts w:ascii="Calibri" w:hAnsi="Calibri"/>
          <w:sz w:val="22"/>
          <w:szCs w:val="22"/>
        </w:rPr>
        <w:t>interest bearing</w:t>
      </w:r>
      <w:bookmarkEnd w:id="153"/>
      <w:r w:rsidRPr="2768B280">
        <w:rPr>
          <w:rFonts w:ascii="Calibri" w:hAnsi="Calibri"/>
          <w:sz w:val="22"/>
          <w:szCs w:val="22"/>
        </w:rPr>
        <w:t xml:space="preserve"> account and interest earned on the Grant Funds must be:</w:t>
      </w:r>
    </w:p>
    <w:p w14:paraId="7516A5F1" w14:textId="77777777" w:rsidR="00C82055" w:rsidRPr="00054F98" w:rsidRDefault="00C82055" w:rsidP="00C82055">
      <w:pPr>
        <w:numPr>
          <w:ilvl w:val="2"/>
          <w:numId w:val="44"/>
        </w:numPr>
        <w:spacing w:before="0" w:after="0" w:line="240" w:lineRule="auto"/>
        <w:ind w:right="378"/>
        <w:rPr>
          <w:rFonts w:ascii="Calibri" w:hAnsi="Calibri"/>
          <w:bCs/>
          <w:sz w:val="22"/>
          <w:szCs w:val="22"/>
        </w:rPr>
      </w:pPr>
      <w:r w:rsidRPr="00054F98">
        <w:rPr>
          <w:rFonts w:ascii="Calibri" w:hAnsi="Calibri"/>
          <w:bCs/>
          <w:sz w:val="22"/>
          <w:szCs w:val="22"/>
        </w:rPr>
        <w:t xml:space="preserve">expended on the </w:t>
      </w:r>
      <w:r>
        <w:rPr>
          <w:rFonts w:ascii="Calibri" w:hAnsi="Calibri"/>
          <w:bCs/>
          <w:sz w:val="22"/>
          <w:szCs w:val="22"/>
        </w:rPr>
        <w:t>Project</w:t>
      </w:r>
      <w:r w:rsidRPr="00054F98">
        <w:rPr>
          <w:rFonts w:ascii="Calibri" w:hAnsi="Calibri"/>
          <w:bCs/>
          <w:sz w:val="22"/>
          <w:szCs w:val="22"/>
        </w:rPr>
        <w:t>; and</w:t>
      </w:r>
    </w:p>
    <w:p w14:paraId="00E9083D" w14:textId="77777777" w:rsidR="00C82055" w:rsidRPr="00054F98" w:rsidRDefault="00C82055" w:rsidP="00C82055">
      <w:pPr>
        <w:numPr>
          <w:ilvl w:val="2"/>
          <w:numId w:val="44"/>
        </w:numPr>
        <w:spacing w:before="0" w:after="0" w:line="240" w:lineRule="auto"/>
        <w:ind w:right="378"/>
        <w:rPr>
          <w:rFonts w:ascii="Calibri" w:hAnsi="Calibri"/>
          <w:bCs/>
          <w:sz w:val="22"/>
          <w:szCs w:val="22"/>
        </w:rPr>
      </w:pPr>
      <w:r w:rsidRPr="00054F98">
        <w:rPr>
          <w:rFonts w:ascii="Calibri" w:hAnsi="Calibri"/>
          <w:bCs/>
          <w:sz w:val="22"/>
          <w:szCs w:val="22"/>
        </w:rPr>
        <w:t xml:space="preserve">reported to the </w:t>
      </w:r>
      <w:r>
        <w:rPr>
          <w:rFonts w:ascii="Calibri" w:hAnsi="Calibri"/>
          <w:bCs/>
          <w:sz w:val="22"/>
          <w:szCs w:val="22"/>
        </w:rPr>
        <w:t>Department</w:t>
      </w:r>
      <w:r w:rsidRPr="00054F98">
        <w:rPr>
          <w:rFonts w:ascii="Calibri" w:hAnsi="Calibri"/>
          <w:bCs/>
          <w:sz w:val="22"/>
          <w:szCs w:val="22"/>
        </w:rPr>
        <w:t>,</w:t>
      </w:r>
    </w:p>
    <w:p w14:paraId="06EDBF0A" w14:textId="77777777" w:rsidR="00C82055" w:rsidRPr="00054F98" w:rsidRDefault="00C82055" w:rsidP="00DE35EA">
      <w:pPr>
        <w:numPr>
          <w:ilvl w:val="0"/>
          <w:numId w:val="44"/>
        </w:numPr>
        <w:spacing w:before="0" w:line="240" w:lineRule="auto"/>
        <w:ind w:left="1214" w:right="380" w:hanging="363"/>
        <w:rPr>
          <w:rFonts w:ascii="Calibri" w:hAnsi="Calibri"/>
          <w:bCs/>
          <w:sz w:val="22"/>
          <w:szCs w:val="22"/>
        </w:rPr>
      </w:pPr>
      <w:r w:rsidRPr="00054F98">
        <w:rPr>
          <w:rFonts w:ascii="Calibri" w:hAnsi="Calibri"/>
          <w:bCs/>
          <w:sz w:val="22"/>
          <w:szCs w:val="22"/>
        </w:rPr>
        <w:t>identify the receipt and expenditure of the Grant Funds separately within the Recipient’s accounting Records so that at all times Grant Funds are identifiable and ascertainable</w:t>
      </w:r>
      <w:r>
        <w:rPr>
          <w:rFonts w:ascii="Calibri" w:hAnsi="Calibri"/>
          <w:bCs/>
          <w:sz w:val="22"/>
          <w:szCs w:val="22"/>
        </w:rPr>
        <w:t>.</w:t>
      </w:r>
    </w:p>
    <w:p w14:paraId="0465173C" w14:textId="77777777" w:rsidR="00C82055" w:rsidRPr="00054F98" w:rsidRDefault="00C82055" w:rsidP="00C82055">
      <w:pPr>
        <w:numPr>
          <w:ilvl w:val="1"/>
          <w:numId w:val="33"/>
        </w:numPr>
        <w:spacing w:before="0" w:line="240" w:lineRule="auto"/>
        <w:ind w:right="380"/>
        <w:rPr>
          <w:rFonts w:ascii="Calibri" w:hAnsi="Calibri"/>
          <w:sz w:val="22"/>
          <w:szCs w:val="22"/>
        </w:rPr>
      </w:pPr>
      <w:r w:rsidRPr="00054F98">
        <w:rPr>
          <w:rFonts w:ascii="Calibri" w:hAnsi="Calibri"/>
          <w:sz w:val="22"/>
          <w:szCs w:val="22"/>
        </w:rPr>
        <w:t xml:space="preserve">The Recipient must keep financial Records relating to the </w:t>
      </w:r>
      <w:r>
        <w:rPr>
          <w:rFonts w:ascii="Calibri" w:hAnsi="Calibri"/>
          <w:sz w:val="22"/>
          <w:szCs w:val="22"/>
        </w:rPr>
        <w:t>Project</w:t>
      </w:r>
      <w:r w:rsidRPr="00054F98">
        <w:rPr>
          <w:rFonts w:ascii="Calibri" w:hAnsi="Calibri"/>
          <w:sz w:val="22"/>
          <w:szCs w:val="22"/>
        </w:rPr>
        <w:t xml:space="preserve"> to enable:</w:t>
      </w:r>
    </w:p>
    <w:p w14:paraId="35390C59" w14:textId="77777777" w:rsidR="00C82055" w:rsidRPr="00054F98" w:rsidRDefault="00C82055" w:rsidP="00C82055">
      <w:pPr>
        <w:numPr>
          <w:ilvl w:val="0"/>
          <w:numId w:val="45"/>
        </w:numPr>
        <w:spacing w:before="0" w:after="0" w:line="240" w:lineRule="auto"/>
        <w:ind w:right="378"/>
        <w:rPr>
          <w:rFonts w:ascii="Calibri" w:hAnsi="Calibri"/>
          <w:bCs/>
          <w:sz w:val="22"/>
          <w:szCs w:val="22"/>
        </w:rPr>
      </w:pPr>
      <w:r w:rsidRPr="00054F98">
        <w:rPr>
          <w:rFonts w:ascii="Calibri" w:hAnsi="Calibri"/>
          <w:bCs/>
          <w:sz w:val="22"/>
          <w:szCs w:val="22"/>
        </w:rPr>
        <w:t xml:space="preserve">all expenditure related to the </w:t>
      </w:r>
      <w:r>
        <w:rPr>
          <w:rFonts w:ascii="Calibri" w:hAnsi="Calibri"/>
          <w:bCs/>
          <w:sz w:val="22"/>
          <w:szCs w:val="22"/>
        </w:rPr>
        <w:t>Project</w:t>
      </w:r>
      <w:r w:rsidRPr="00054F98">
        <w:rPr>
          <w:rFonts w:ascii="Calibri" w:hAnsi="Calibri"/>
          <w:bCs/>
          <w:sz w:val="22"/>
          <w:szCs w:val="22"/>
        </w:rPr>
        <w:t xml:space="preserve"> to be identified in the Recipient’s accounts;</w:t>
      </w:r>
    </w:p>
    <w:p w14:paraId="689B8AF8" w14:textId="77777777" w:rsidR="00C82055" w:rsidRPr="00054F98" w:rsidRDefault="00C82055" w:rsidP="00C82055">
      <w:pPr>
        <w:numPr>
          <w:ilvl w:val="0"/>
          <w:numId w:val="45"/>
        </w:numPr>
        <w:spacing w:before="0" w:after="0" w:line="240" w:lineRule="auto"/>
        <w:ind w:right="378"/>
        <w:rPr>
          <w:rFonts w:ascii="Calibri" w:hAnsi="Calibri"/>
          <w:bCs/>
          <w:sz w:val="22"/>
          <w:szCs w:val="22"/>
        </w:rPr>
      </w:pPr>
      <w:r w:rsidRPr="00054F98">
        <w:rPr>
          <w:rFonts w:ascii="Calibri" w:hAnsi="Calibri"/>
          <w:bCs/>
          <w:sz w:val="22"/>
          <w:szCs w:val="22"/>
        </w:rPr>
        <w:t xml:space="preserve">the preparation of financial statements in accordance with Australian Accounting Standards; </w:t>
      </w:r>
      <w:r>
        <w:rPr>
          <w:rFonts w:ascii="Calibri" w:hAnsi="Calibri"/>
          <w:bCs/>
          <w:sz w:val="22"/>
          <w:szCs w:val="22"/>
        </w:rPr>
        <w:t>and</w:t>
      </w:r>
    </w:p>
    <w:p w14:paraId="322F47BA" w14:textId="77777777" w:rsidR="00C82055" w:rsidRPr="00EF77D6" w:rsidRDefault="00C82055" w:rsidP="00DE35EA">
      <w:pPr>
        <w:numPr>
          <w:ilvl w:val="0"/>
          <w:numId w:val="45"/>
        </w:numPr>
        <w:spacing w:before="0" w:line="240" w:lineRule="auto"/>
        <w:ind w:left="1214" w:right="380" w:hanging="363"/>
        <w:rPr>
          <w:rFonts w:ascii="Calibri" w:hAnsi="Calibri"/>
          <w:bCs/>
          <w:sz w:val="22"/>
          <w:szCs w:val="22"/>
        </w:rPr>
      </w:pPr>
      <w:r w:rsidRPr="00054F98">
        <w:rPr>
          <w:rFonts w:ascii="Calibri" w:hAnsi="Calibri"/>
          <w:bCs/>
          <w:sz w:val="22"/>
          <w:szCs w:val="22"/>
        </w:rPr>
        <w:t>the audit of those financial Records in accordance with Australian Auditing Standards</w:t>
      </w:r>
      <w:r w:rsidRPr="00EF77D6">
        <w:rPr>
          <w:rFonts w:ascii="Calibri" w:hAnsi="Calibri"/>
          <w:bCs/>
          <w:sz w:val="22"/>
          <w:szCs w:val="22"/>
        </w:rPr>
        <w:t>.</w:t>
      </w:r>
    </w:p>
    <w:p w14:paraId="4A385537" w14:textId="1CB8E229" w:rsidR="00C82055" w:rsidRPr="00CA7BF4" w:rsidRDefault="00C82055" w:rsidP="00C82055">
      <w:pPr>
        <w:numPr>
          <w:ilvl w:val="1"/>
          <w:numId w:val="33"/>
        </w:numPr>
        <w:spacing w:before="0" w:line="240" w:lineRule="auto"/>
        <w:ind w:right="380"/>
        <w:rPr>
          <w:rFonts w:ascii="Calibri" w:hAnsi="Calibri"/>
          <w:sz w:val="22"/>
          <w:szCs w:val="22"/>
        </w:rPr>
      </w:pPr>
      <w:r w:rsidRPr="00CA7BF4">
        <w:rPr>
          <w:rFonts w:ascii="Calibri" w:hAnsi="Calibri"/>
          <w:sz w:val="22"/>
          <w:szCs w:val="22"/>
        </w:rPr>
        <w:t xml:space="preserve">Unless otherwise specified by the </w:t>
      </w:r>
      <w:r>
        <w:rPr>
          <w:rFonts w:ascii="Calibri" w:hAnsi="Calibri"/>
          <w:sz w:val="22"/>
          <w:szCs w:val="22"/>
        </w:rPr>
        <w:t>Department</w:t>
      </w:r>
      <w:r w:rsidRPr="00CA7BF4">
        <w:rPr>
          <w:rFonts w:ascii="Calibri" w:hAnsi="Calibri"/>
          <w:sz w:val="22"/>
          <w:szCs w:val="22"/>
        </w:rPr>
        <w:t xml:space="preserve"> in </w:t>
      </w:r>
      <w:r>
        <w:rPr>
          <w:rFonts w:ascii="Calibri" w:hAnsi="Calibri"/>
          <w:sz w:val="22"/>
          <w:szCs w:val="22"/>
        </w:rPr>
        <w:t>Item</w:t>
      </w:r>
      <w:r w:rsidRPr="00CA7BF4">
        <w:rPr>
          <w:rFonts w:ascii="Calibri" w:hAnsi="Calibri"/>
          <w:sz w:val="22"/>
          <w:szCs w:val="22"/>
        </w:rPr>
        <w:t xml:space="preserve"> </w:t>
      </w:r>
      <w:r w:rsidRPr="00CA7BF4">
        <w:rPr>
          <w:rFonts w:ascii="Calibri" w:hAnsi="Calibri"/>
          <w:sz w:val="22"/>
          <w:szCs w:val="22"/>
        </w:rPr>
        <w:fldChar w:fldCharType="begin"/>
      </w:r>
      <w:r w:rsidRPr="00CA7BF4">
        <w:rPr>
          <w:rFonts w:ascii="Calibri" w:hAnsi="Calibri"/>
          <w:sz w:val="22"/>
          <w:szCs w:val="22"/>
        </w:rPr>
        <w:instrText xml:space="preserve"> REF _Ref337026633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3</w:t>
      </w:r>
      <w:r w:rsidRPr="00CA7BF4">
        <w:rPr>
          <w:rFonts w:ascii="Calibri" w:hAnsi="Calibri"/>
          <w:sz w:val="22"/>
          <w:szCs w:val="22"/>
        </w:rPr>
        <w:fldChar w:fldCharType="end"/>
      </w:r>
      <w:r w:rsidRPr="00CA7BF4">
        <w:rPr>
          <w:rFonts w:ascii="Calibri" w:hAnsi="Calibri"/>
          <w:sz w:val="22"/>
          <w:szCs w:val="22"/>
        </w:rPr>
        <w:t xml:space="preserve"> of Part A, the Recipient must not use the Grant:</w:t>
      </w:r>
    </w:p>
    <w:p w14:paraId="6E29FCB7"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to fund any capital works, construction or building activities, including the refitting or upgrade of any existing building; </w:t>
      </w:r>
    </w:p>
    <w:p w14:paraId="5BD0DB3C"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B878DC">
        <w:rPr>
          <w:rFonts w:ascii="Calibri" w:hAnsi="Calibri"/>
          <w:bCs/>
          <w:sz w:val="22"/>
          <w:szCs w:val="22"/>
        </w:rPr>
        <w:t xml:space="preserve">on expert advice that has already been provided or is available through government businesses or a government </w:t>
      </w:r>
      <w:r>
        <w:rPr>
          <w:rFonts w:ascii="Calibri" w:hAnsi="Calibri"/>
          <w:bCs/>
          <w:sz w:val="22"/>
          <w:szCs w:val="22"/>
        </w:rPr>
        <w:t>Project</w:t>
      </w:r>
      <w:r w:rsidRPr="00B878DC">
        <w:rPr>
          <w:rFonts w:ascii="Calibri" w:hAnsi="Calibri"/>
          <w:bCs/>
          <w:sz w:val="22"/>
          <w:szCs w:val="22"/>
        </w:rPr>
        <w:t>;</w:t>
      </w:r>
    </w:p>
    <w:p w14:paraId="76777638"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B878DC">
        <w:rPr>
          <w:rFonts w:ascii="Calibri" w:hAnsi="Calibri"/>
          <w:bCs/>
          <w:sz w:val="22"/>
          <w:szCs w:val="22"/>
        </w:rPr>
        <w:lastRenderedPageBreak/>
        <w:t>for marketing in relation to the Recipient or any other higher education provider;</w:t>
      </w:r>
    </w:p>
    <w:p w14:paraId="5FFF31FC"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for travel, unless such travel is approved by the </w:t>
      </w:r>
      <w:r>
        <w:rPr>
          <w:rFonts w:ascii="Calibri" w:hAnsi="Calibri"/>
          <w:bCs/>
          <w:sz w:val="22"/>
          <w:szCs w:val="22"/>
        </w:rPr>
        <w:t>Department</w:t>
      </w:r>
      <w:r w:rsidRPr="00054F98">
        <w:rPr>
          <w:rFonts w:ascii="Calibri" w:hAnsi="Calibri"/>
          <w:bCs/>
          <w:sz w:val="22"/>
          <w:szCs w:val="22"/>
        </w:rPr>
        <w:t>;</w:t>
      </w:r>
    </w:p>
    <w:p w14:paraId="5C2D8343"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to provide gifts or bonuses for the Recipient’s officers, employees, subcontractors or agents;</w:t>
      </w:r>
    </w:p>
    <w:p w14:paraId="59117EB3"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as security to obtain, or comply with, any form of loan, credit, payment or other interest; </w:t>
      </w:r>
    </w:p>
    <w:p w14:paraId="0F367F4F"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for the preparation of, or in the course of, any litigation; </w:t>
      </w:r>
      <w:r>
        <w:rPr>
          <w:rFonts w:ascii="Calibri" w:hAnsi="Calibri"/>
          <w:bCs/>
          <w:sz w:val="22"/>
          <w:szCs w:val="22"/>
        </w:rPr>
        <w:t>and</w:t>
      </w:r>
    </w:p>
    <w:p w14:paraId="38BEAADA" w14:textId="77777777" w:rsidR="00C82055" w:rsidRDefault="00C82055" w:rsidP="00DE35EA">
      <w:pPr>
        <w:numPr>
          <w:ilvl w:val="0"/>
          <w:numId w:val="46"/>
        </w:numPr>
        <w:spacing w:before="0" w:line="240" w:lineRule="auto"/>
        <w:ind w:left="1214" w:right="380" w:hanging="363"/>
        <w:rPr>
          <w:rFonts w:ascii="Calibri" w:hAnsi="Calibri"/>
          <w:bCs/>
          <w:sz w:val="22"/>
          <w:szCs w:val="22"/>
        </w:rPr>
      </w:pPr>
      <w:r w:rsidRPr="00054F98">
        <w:rPr>
          <w:rFonts w:ascii="Calibri" w:hAnsi="Calibri"/>
          <w:bCs/>
          <w:sz w:val="22"/>
          <w:szCs w:val="22"/>
        </w:rPr>
        <w:t>for any purchase or other activity for which the Recipient is being provided with other Commonwealth, State or Territory funding</w:t>
      </w:r>
      <w:r>
        <w:rPr>
          <w:rFonts w:ascii="Calibri" w:hAnsi="Calibri"/>
          <w:bCs/>
          <w:sz w:val="22"/>
          <w:szCs w:val="22"/>
        </w:rPr>
        <w:t>.</w:t>
      </w:r>
    </w:p>
    <w:p w14:paraId="6470EB98" w14:textId="77777777" w:rsidR="00C82055" w:rsidRPr="00054F98" w:rsidRDefault="00C82055" w:rsidP="00C82055">
      <w:pPr>
        <w:numPr>
          <w:ilvl w:val="1"/>
          <w:numId w:val="33"/>
        </w:numPr>
        <w:spacing w:before="0" w:line="240" w:lineRule="auto"/>
        <w:ind w:right="380"/>
        <w:rPr>
          <w:rFonts w:ascii="Calibri" w:hAnsi="Calibri"/>
          <w:sz w:val="22"/>
          <w:szCs w:val="22"/>
        </w:rPr>
      </w:pPr>
      <w:r w:rsidRPr="00054F98">
        <w:rPr>
          <w:rFonts w:ascii="Calibri" w:hAnsi="Calibri"/>
          <w:sz w:val="22"/>
          <w:szCs w:val="22"/>
        </w:rPr>
        <w:t>The Recipient must only spend the Grant:</w:t>
      </w:r>
    </w:p>
    <w:p w14:paraId="5B0B0F31" w14:textId="77777777" w:rsidR="00C82055" w:rsidRPr="00054F98" w:rsidRDefault="00C82055" w:rsidP="00C82055">
      <w:pPr>
        <w:numPr>
          <w:ilvl w:val="0"/>
          <w:numId w:val="47"/>
        </w:numPr>
        <w:spacing w:before="0" w:after="0" w:line="240" w:lineRule="auto"/>
        <w:ind w:right="378"/>
        <w:rPr>
          <w:rFonts w:ascii="Calibri" w:hAnsi="Calibri"/>
          <w:bCs/>
          <w:sz w:val="22"/>
          <w:szCs w:val="22"/>
        </w:rPr>
      </w:pPr>
      <w:r w:rsidRPr="00054F98">
        <w:rPr>
          <w:rFonts w:ascii="Calibri" w:hAnsi="Calibri"/>
          <w:bCs/>
          <w:sz w:val="22"/>
          <w:szCs w:val="22"/>
        </w:rPr>
        <w:t xml:space="preserve">for the purposes of the </w:t>
      </w:r>
      <w:r>
        <w:rPr>
          <w:rFonts w:ascii="Calibri" w:hAnsi="Calibri"/>
          <w:bCs/>
          <w:sz w:val="22"/>
          <w:szCs w:val="22"/>
        </w:rPr>
        <w:t>Project</w:t>
      </w:r>
      <w:r w:rsidRPr="00054F98">
        <w:rPr>
          <w:rFonts w:ascii="Calibri" w:hAnsi="Calibri"/>
          <w:bCs/>
          <w:sz w:val="22"/>
          <w:szCs w:val="22"/>
        </w:rPr>
        <w:t>; and</w:t>
      </w:r>
    </w:p>
    <w:p w14:paraId="5252B6FF" w14:textId="77777777" w:rsidR="00C82055" w:rsidRPr="00054F98" w:rsidRDefault="00C82055" w:rsidP="00C82055">
      <w:pPr>
        <w:numPr>
          <w:ilvl w:val="0"/>
          <w:numId w:val="47"/>
        </w:numPr>
        <w:spacing w:before="0" w:after="0" w:line="240" w:lineRule="auto"/>
        <w:ind w:right="378"/>
        <w:rPr>
          <w:rFonts w:ascii="Calibri" w:hAnsi="Calibri"/>
          <w:bCs/>
          <w:sz w:val="22"/>
          <w:szCs w:val="22"/>
        </w:rPr>
      </w:pPr>
      <w:r w:rsidRPr="00054F98">
        <w:rPr>
          <w:rFonts w:ascii="Calibri" w:hAnsi="Calibri"/>
          <w:bCs/>
          <w:sz w:val="22"/>
          <w:szCs w:val="22"/>
        </w:rPr>
        <w:t>in accordance with these Conditions and the Other Grants Guidelines.</w:t>
      </w:r>
    </w:p>
    <w:p w14:paraId="4A433991" w14:textId="77777777" w:rsidR="00C82055" w:rsidRPr="00054F98" w:rsidRDefault="00C82055" w:rsidP="00C82055">
      <w:pPr>
        <w:pStyle w:val="sub-paraxChar"/>
        <w:numPr>
          <w:ilvl w:val="0"/>
          <w:numId w:val="0"/>
        </w:numPr>
        <w:ind w:left="567"/>
        <w:rPr>
          <w:rFonts w:ascii="Calibri" w:hAnsi="Calibri"/>
          <w:color w:val="auto"/>
          <w:sz w:val="22"/>
          <w:szCs w:val="22"/>
        </w:rPr>
      </w:pPr>
    </w:p>
    <w:p w14:paraId="10043CDB" w14:textId="77777777" w:rsidR="00C82055" w:rsidRPr="00054F98" w:rsidRDefault="00C82055" w:rsidP="00C82055">
      <w:pPr>
        <w:numPr>
          <w:ilvl w:val="1"/>
          <w:numId w:val="33"/>
        </w:numPr>
        <w:spacing w:before="0" w:line="240" w:lineRule="auto"/>
        <w:ind w:right="380"/>
        <w:rPr>
          <w:rFonts w:ascii="Calibri" w:hAnsi="Calibri"/>
          <w:sz w:val="22"/>
          <w:szCs w:val="22"/>
        </w:rPr>
      </w:pPr>
      <w:r w:rsidRPr="00054F98">
        <w:rPr>
          <w:rFonts w:ascii="Calibri" w:hAnsi="Calibri"/>
          <w:sz w:val="22"/>
          <w:szCs w:val="22"/>
        </w:rPr>
        <w:t xml:space="preserve">The Recipient must do all things necessary to ensure that all payments from the Grant Funding that the Recipient makes to third parties are correctly made and properly authorised and that the Recipient maintains proper and diligent control over the incurring of all liabilities. </w:t>
      </w:r>
    </w:p>
    <w:p w14:paraId="3478D1FE" w14:textId="77777777" w:rsidR="00C82055" w:rsidRPr="00054F98" w:rsidRDefault="00C82055" w:rsidP="00C82055">
      <w:pPr>
        <w:numPr>
          <w:ilvl w:val="0"/>
          <w:numId w:val="33"/>
        </w:numPr>
        <w:spacing w:before="0" w:after="0" w:line="240" w:lineRule="auto"/>
        <w:ind w:right="380"/>
        <w:rPr>
          <w:rFonts w:ascii="Calibri" w:hAnsi="Calibri"/>
          <w:b/>
          <w:sz w:val="22"/>
          <w:szCs w:val="22"/>
        </w:rPr>
      </w:pPr>
      <w:r w:rsidRPr="00054F98">
        <w:rPr>
          <w:rFonts w:ascii="Calibri" w:hAnsi="Calibri"/>
          <w:b/>
          <w:sz w:val="22"/>
          <w:szCs w:val="22"/>
        </w:rPr>
        <w:t>OVERPAYMENT AND REPAYMENT</w:t>
      </w:r>
    </w:p>
    <w:p w14:paraId="1A1CD8EA" w14:textId="77777777" w:rsidR="00C82055" w:rsidRPr="00054F98" w:rsidRDefault="00C82055" w:rsidP="00C82055">
      <w:pPr>
        <w:keepNext/>
        <w:numPr>
          <w:ilvl w:val="1"/>
          <w:numId w:val="33"/>
        </w:numPr>
        <w:spacing w:before="120" w:line="240" w:lineRule="auto"/>
        <w:ind w:right="380"/>
        <w:rPr>
          <w:rFonts w:ascii="Calibri" w:hAnsi="Calibri"/>
          <w:bCs/>
          <w:sz w:val="22"/>
          <w:szCs w:val="22"/>
        </w:rPr>
      </w:pPr>
      <w:r w:rsidRPr="00054F98">
        <w:rPr>
          <w:rFonts w:ascii="Calibri" w:hAnsi="Calibri"/>
          <w:bCs/>
          <w:sz w:val="22"/>
          <w:szCs w:val="22"/>
        </w:rPr>
        <w:t xml:space="preserve">If at any time, an overpayment occurs, including where an invoice is found to have been incorrectly rendered after payment </w:t>
      </w:r>
      <w:r w:rsidRPr="00054F98">
        <w:rPr>
          <w:rFonts w:ascii="Calibri" w:hAnsi="Calibri"/>
          <w:sz w:val="22"/>
          <w:szCs w:val="22"/>
        </w:rPr>
        <w:t xml:space="preserve">then </w:t>
      </w:r>
      <w:r>
        <w:rPr>
          <w:rFonts w:ascii="Calibri" w:hAnsi="Calibri"/>
          <w:sz w:val="22"/>
          <w:szCs w:val="22"/>
        </w:rPr>
        <w:t>the provider must repay this amount</w:t>
      </w:r>
      <w:r w:rsidRPr="00054F98">
        <w:rPr>
          <w:rFonts w:ascii="Calibri" w:hAnsi="Calibri"/>
          <w:sz w:val="22"/>
          <w:szCs w:val="22"/>
        </w:rPr>
        <w:t xml:space="preserve"> to the </w:t>
      </w:r>
      <w:r>
        <w:rPr>
          <w:rFonts w:ascii="Calibri" w:hAnsi="Calibri"/>
          <w:sz w:val="22"/>
          <w:szCs w:val="22"/>
        </w:rPr>
        <w:t>Department</w:t>
      </w:r>
      <w:r w:rsidRPr="00054F98">
        <w:rPr>
          <w:rFonts w:ascii="Calibri" w:hAnsi="Calibri"/>
          <w:sz w:val="22"/>
          <w:szCs w:val="22"/>
        </w:rPr>
        <w:t xml:space="preserve"> within 20 business days of a written notice from the </w:t>
      </w:r>
      <w:r>
        <w:rPr>
          <w:rFonts w:ascii="Calibri" w:hAnsi="Calibri"/>
          <w:sz w:val="22"/>
          <w:szCs w:val="22"/>
        </w:rPr>
        <w:t>Department</w:t>
      </w:r>
      <w:r w:rsidRPr="00054F98">
        <w:rPr>
          <w:rFonts w:ascii="Calibri" w:hAnsi="Calibri"/>
          <w:sz w:val="22"/>
          <w:szCs w:val="22"/>
        </w:rPr>
        <w:t xml:space="preserve">, or dealt with as directed in writing by the </w:t>
      </w:r>
      <w:r>
        <w:rPr>
          <w:rFonts w:ascii="Calibri" w:hAnsi="Calibri"/>
          <w:sz w:val="22"/>
          <w:szCs w:val="22"/>
        </w:rPr>
        <w:t>Department</w:t>
      </w:r>
      <w:r>
        <w:rPr>
          <w:rFonts w:ascii="Calibri" w:hAnsi="Calibri"/>
          <w:bCs/>
          <w:sz w:val="22"/>
          <w:szCs w:val="22"/>
        </w:rPr>
        <w:t>.</w:t>
      </w:r>
    </w:p>
    <w:p w14:paraId="5FBA421A" w14:textId="77777777" w:rsidR="00C82055" w:rsidRPr="00054F98" w:rsidRDefault="00C82055" w:rsidP="00C82055">
      <w:pPr>
        <w:numPr>
          <w:ilvl w:val="1"/>
          <w:numId w:val="33"/>
        </w:numPr>
        <w:spacing w:before="120" w:line="240" w:lineRule="auto"/>
        <w:ind w:right="380"/>
        <w:rPr>
          <w:rFonts w:ascii="Calibri" w:hAnsi="Calibri"/>
          <w:sz w:val="22"/>
          <w:szCs w:val="22"/>
        </w:rPr>
      </w:pPr>
      <w:r w:rsidRPr="00054F98">
        <w:rPr>
          <w:rFonts w:ascii="Calibri" w:hAnsi="Calibri"/>
          <w:sz w:val="22"/>
          <w:szCs w:val="22"/>
        </w:rPr>
        <w:t>An overpayment may be recovered from the Recipient, including by offsetting that overpayment against any amount subsequently due to the Recipient under these Conditions or</w:t>
      </w:r>
      <w:r>
        <w:rPr>
          <w:rFonts w:ascii="Calibri" w:hAnsi="Calibri"/>
          <w:sz w:val="22"/>
          <w:szCs w:val="22"/>
        </w:rPr>
        <w:t xml:space="preserve"> in accordance with section 164-15 of the Act.</w:t>
      </w:r>
    </w:p>
    <w:p w14:paraId="0786C906" w14:textId="77777777" w:rsidR="00C82055" w:rsidRPr="00054F98" w:rsidRDefault="00C82055" w:rsidP="00C82055">
      <w:pPr>
        <w:numPr>
          <w:ilvl w:val="1"/>
          <w:numId w:val="33"/>
        </w:numPr>
        <w:spacing w:before="120" w:line="240" w:lineRule="auto"/>
        <w:ind w:right="380"/>
        <w:rPr>
          <w:rFonts w:ascii="Calibri" w:hAnsi="Calibri"/>
          <w:bCs/>
          <w:sz w:val="22"/>
          <w:szCs w:val="22"/>
        </w:rPr>
      </w:pPr>
      <w:r w:rsidRPr="00054F98">
        <w:rPr>
          <w:rFonts w:ascii="Calibri" w:hAnsi="Calibri"/>
          <w:bCs/>
          <w:sz w:val="22"/>
          <w:szCs w:val="22"/>
        </w:rPr>
        <w:t xml:space="preserve">If, during or at the completion of the </w:t>
      </w:r>
      <w:r>
        <w:rPr>
          <w:rFonts w:ascii="Calibri" w:hAnsi="Calibri"/>
          <w:bCs/>
          <w:sz w:val="22"/>
          <w:szCs w:val="22"/>
        </w:rPr>
        <w:t>Project</w:t>
      </w:r>
      <w:r w:rsidRPr="00054F98">
        <w:rPr>
          <w:rFonts w:ascii="Calibri" w:hAnsi="Calibri"/>
          <w:bCs/>
          <w:sz w:val="22"/>
          <w:szCs w:val="22"/>
        </w:rPr>
        <w:t xml:space="preserve"> Period some or all of the Grant Funding has not been:</w:t>
      </w:r>
    </w:p>
    <w:p w14:paraId="58DA9C08" w14:textId="77777777" w:rsidR="00C82055" w:rsidRPr="00054F98" w:rsidRDefault="00C82055" w:rsidP="00C82055">
      <w:pPr>
        <w:pStyle w:val="Clause"/>
        <w:numPr>
          <w:ilvl w:val="0"/>
          <w:numId w:val="63"/>
        </w:numPr>
        <w:spacing w:before="0" w:after="0" w:line="240" w:lineRule="auto"/>
        <w:rPr>
          <w:rFonts w:ascii="Calibri" w:hAnsi="Calibri"/>
          <w:color w:val="auto"/>
          <w:sz w:val="22"/>
        </w:rPr>
      </w:pPr>
      <w:r w:rsidRPr="00054F98">
        <w:rPr>
          <w:rFonts w:ascii="Calibri" w:hAnsi="Calibri"/>
          <w:color w:val="auto"/>
          <w:sz w:val="22"/>
        </w:rPr>
        <w:t>spent in accordance with these Conditions or the Other Grants Guidelines; or</w:t>
      </w:r>
    </w:p>
    <w:p w14:paraId="55A0C93A" w14:textId="77777777" w:rsidR="00C82055" w:rsidRPr="00054F98" w:rsidRDefault="00C82055" w:rsidP="00C82055">
      <w:pPr>
        <w:pStyle w:val="Clause"/>
        <w:numPr>
          <w:ilvl w:val="0"/>
          <w:numId w:val="63"/>
        </w:numPr>
        <w:spacing w:before="0" w:after="0" w:line="240" w:lineRule="auto"/>
        <w:rPr>
          <w:rFonts w:ascii="Calibri" w:hAnsi="Calibri"/>
          <w:color w:val="auto"/>
          <w:sz w:val="22"/>
        </w:rPr>
      </w:pPr>
      <w:r w:rsidRPr="00054F98">
        <w:rPr>
          <w:rFonts w:ascii="Calibri" w:hAnsi="Calibri"/>
          <w:color w:val="auto"/>
          <w:sz w:val="22"/>
        </w:rPr>
        <w:t xml:space="preserve">acquitted to the </w:t>
      </w:r>
      <w:r>
        <w:rPr>
          <w:rFonts w:ascii="Calibri" w:hAnsi="Calibri"/>
          <w:color w:val="auto"/>
          <w:sz w:val="22"/>
        </w:rPr>
        <w:t>Department</w:t>
      </w:r>
      <w:r w:rsidRPr="00054F98">
        <w:rPr>
          <w:rFonts w:ascii="Calibri" w:hAnsi="Calibri"/>
          <w:color w:val="auto"/>
          <w:sz w:val="22"/>
        </w:rPr>
        <w:t>’s satisfaction,</w:t>
      </w:r>
    </w:p>
    <w:p w14:paraId="1454AC9C" w14:textId="77777777" w:rsidR="00C82055" w:rsidRPr="00054F98" w:rsidRDefault="00C82055" w:rsidP="00C82055">
      <w:pPr>
        <w:spacing w:before="120"/>
        <w:ind w:left="851" w:right="380" w:hanging="11"/>
        <w:rPr>
          <w:rFonts w:ascii="Calibri" w:hAnsi="Calibri"/>
          <w:sz w:val="22"/>
          <w:szCs w:val="22"/>
        </w:rPr>
      </w:pPr>
      <w:r w:rsidRPr="00054F98">
        <w:rPr>
          <w:rFonts w:ascii="Calibri" w:hAnsi="Calibri"/>
          <w:sz w:val="22"/>
          <w:szCs w:val="22"/>
        </w:rPr>
        <w:t xml:space="preserve">then this amount may be required to be repaid to the </w:t>
      </w:r>
      <w:r>
        <w:rPr>
          <w:rFonts w:ascii="Calibri" w:hAnsi="Calibri"/>
          <w:sz w:val="22"/>
          <w:szCs w:val="22"/>
        </w:rPr>
        <w:t>Commonwealth</w:t>
      </w:r>
      <w:r w:rsidRPr="00054F98">
        <w:rPr>
          <w:rFonts w:ascii="Calibri" w:hAnsi="Calibri"/>
          <w:sz w:val="22"/>
          <w:szCs w:val="22"/>
        </w:rPr>
        <w:t xml:space="preserve"> in accordance with the Act.</w:t>
      </w:r>
    </w:p>
    <w:p w14:paraId="0F6E9DCA" w14:textId="77777777" w:rsidR="00C82055" w:rsidRPr="00054F98" w:rsidRDefault="00C82055" w:rsidP="00C82055">
      <w:pPr>
        <w:numPr>
          <w:ilvl w:val="1"/>
          <w:numId w:val="33"/>
        </w:numPr>
        <w:spacing w:before="120" w:line="240" w:lineRule="auto"/>
        <w:ind w:right="380"/>
        <w:rPr>
          <w:rFonts w:ascii="Calibri" w:hAnsi="Calibri"/>
          <w:sz w:val="22"/>
          <w:szCs w:val="22"/>
        </w:rPr>
      </w:pPr>
      <w:r w:rsidRPr="00054F98">
        <w:rPr>
          <w:rFonts w:ascii="Calibri" w:hAnsi="Calibri"/>
          <w:sz w:val="22"/>
          <w:szCs w:val="22"/>
        </w:rPr>
        <w:t xml:space="preserve">If by the completion of the </w:t>
      </w:r>
      <w:r>
        <w:rPr>
          <w:rFonts w:ascii="Calibri" w:hAnsi="Calibri"/>
          <w:sz w:val="22"/>
          <w:szCs w:val="22"/>
        </w:rPr>
        <w:t>Project</w:t>
      </w:r>
      <w:r w:rsidRPr="00054F98">
        <w:rPr>
          <w:rFonts w:ascii="Calibri" w:hAnsi="Calibri"/>
          <w:sz w:val="22"/>
          <w:szCs w:val="22"/>
        </w:rPr>
        <w:t xml:space="preserve"> Period the Recipient has not spent the entirety of the Grant Amount, the </w:t>
      </w:r>
      <w:r>
        <w:rPr>
          <w:rFonts w:ascii="Calibri" w:hAnsi="Calibri"/>
          <w:sz w:val="22"/>
          <w:szCs w:val="22"/>
        </w:rPr>
        <w:t>Minister</w:t>
      </w:r>
      <w:r w:rsidRPr="00054F98">
        <w:rPr>
          <w:rFonts w:ascii="Calibri" w:hAnsi="Calibri"/>
          <w:sz w:val="22"/>
          <w:szCs w:val="22"/>
        </w:rPr>
        <w:t xml:space="preserve"> may require the Recipient to return the remainder of the Grant Amount to the </w:t>
      </w:r>
      <w:r>
        <w:rPr>
          <w:rFonts w:ascii="Calibri" w:hAnsi="Calibri"/>
          <w:sz w:val="22"/>
          <w:szCs w:val="22"/>
        </w:rPr>
        <w:t>Commonwealth</w:t>
      </w:r>
      <w:r w:rsidRPr="00054F98">
        <w:rPr>
          <w:rFonts w:ascii="Calibri" w:hAnsi="Calibri"/>
          <w:sz w:val="22"/>
          <w:szCs w:val="22"/>
        </w:rPr>
        <w:t xml:space="preserve"> within 30</w:t>
      </w:r>
      <w:r>
        <w:rPr>
          <w:rFonts w:ascii="Calibri" w:hAnsi="Calibri"/>
          <w:sz w:val="22"/>
          <w:szCs w:val="22"/>
        </w:rPr>
        <w:t> </w:t>
      </w:r>
      <w:r w:rsidRPr="00054F98">
        <w:rPr>
          <w:rFonts w:ascii="Calibri" w:hAnsi="Calibri"/>
          <w:sz w:val="22"/>
          <w:szCs w:val="22"/>
        </w:rPr>
        <w:t xml:space="preserve">business days of receipt of the </w:t>
      </w:r>
      <w:r>
        <w:rPr>
          <w:rFonts w:ascii="Calibri" w:hAnsi="Calibri"/>
          <w:sz w:val="22"/>
          <w:szCs w:val="22"/>
        </w:rPr>
        <w:t>Progress</w:t>
      </w:r>
      <w:r w:rsidRPr="00054F98">
        <w:rPr>
          <w:rFonts w:ascii="Calibri" w:hAnsi="Calibri"/>
          <w:sz w:val="22"/>
          <w:szCs w:val="22"/>
        </w:rPr>
        <w:t xml:space="preserve"> Report</w:t>
      </w:r>
      <w:r>
        <w:rPr>
          <w:rFonts w:ascii="Calibri" w:hAnsi="Calibri"/>
          <w:sz w:val="22"/>
          <w:szCs w:val="22"/>
        </w:rPr>
        <w:t xml:space="preserve"> (Delivery) 2</w:t>
      </w:r>
      <w:r w:rsidRPr="00054F98">
        <w:rPr>
          <w:rFonts w:ascii="Calibri" w:hAnsi="Calibri"/>
          <w:sz w:val="22"/>
          <w:szCs w:val="22"/>
        </w:rPr>
        <w:t>.</w:t>
      </w:r>
    </w:p>
    <w:p w14:paraId="21A7FBF1" w14:textId="77777777" w:rsidR="00C82055" w:rsidRPr="00054F98" w:rsidRDefault="00C82055" w:rsidP="00C82055">
      <w:pPr>
        <w:numPr>
          <w:ilvl w:val="1"/>
          <w:numId w:val="33"/>
        </w:numPr>
        <w:spacing w:before="120" w:line="240" w:lineRule="auto"/>
        <w:ind w:right="380"/>
        <w:rPr>
          <w:rFonts w:ascii="Calibri" w:hAnsi="Calibri"/>
          <w:sz w:val="22"/>
          <w:szCs w:val="22"/>
        </w:rPr>
      </w:pPr>
      <w:r w:rsidRPr="00054F98">
        <w:rPr>
          <w:rFonts w:ascii="Calibri" w:hAnsi="Calibri"/>
          <w:sz w:val="22"/>
          <w:szCs w:val="22"/>
        </w:rPr>
        <w:t xml:space="preserve">Any amount owed to the Commonwealth under </w:t>
      </w:r>
      <w:r>
        <w:rPr>
          <w:rFonts w:ascii="Calibri" w:hAnsi="Calibri"/>
          <w:sz w:val="22"/>
          <w:szCs w:val="22"/>
        </w:rPr>
        <w:t>the Act</w:t>
      </w:r>
      <w:r w:rsidRPr="00054F98">
        <w:rPr>
          <w:rFonts w:ascii="Calibri" w:hAnsi="Calibri"/>
          <w:sz w:val="22"/>
          <w:szCs w:val="22"/>
        </w:rPr>
        <w:t xml:space="preserve">, is recoverable by the </w:t>
      </w:r>
      <w:r>
        <w:rPr>
          <w:rFonts w:ascii="Calibri" w:hAnsi="Calibri"/>
          <w:sz w:val="22"/>
          <w:szCs w:val="22"/>
        </w:rPr>
        <w:t>Department</w:t>
      </w:r>
      <w:r w:rsidRPr="00054F98">
        <w:rPr>
          <w:rFonts w:ascii="Calibri" w:hAnsi="Calibri"/>
          <w:sz w:val="22"/>
          <w:szCs w:val="22"/>
        </w:rPr>
        <w:t xml:space="preserve"> as a debt due to the Commonwealth by the Recipient without further proof of the debt by the </w:t>
      </w:r>
      <w:r>
        <w:rPr>
          <w:rFonts w:ascii="Calibri" w:hAnsi="Calibri"/>
          <w:sz w:val="22"/>
          <w:szCs w:val="22"/>
        </w:rPr>
        <w:t>Department</w:t>
      </w:r>
      <w:r w:rsidRPr="00054F98">
        <w:rPr>
          <w:rFonts w:ascii="Calibri" w:hAnsi="Calibri"/>
          <w:sz w:val="22"/>
          <w:szCs w:val="22"/>
        </w:rPr>
        <w:t>.</w:t>
      </w:r>
    </w:p>
    <w:p w14:paraId="7386C13E" w14:textId="77777777" w:rsidR="00C82055" w:rsidRPr="00054F98" w:rsidRDefault="00C82055" w:rsidP="00C82055">
      <w:pPr>
        <w:numPr>
          <w:ilvl w:val="0"/>
          <w:numId w:val="33"/>
        </w:numPr>
        <w:spacing w:before="0" w:line="240" w:lineRule="auto"/>
        <w:ind w:right="380"/>
        <w:rPr>
          <w:rFonts w:ascii="Calibri" w:hAnsi="Calibri"/>
          <w:b/>
          <w:sz w:val="22"/>
          <w:szCs w:val="22"/>
        </w:rPr>
      </w:pPr>
      <w:bookmarkStart w:id="154" w:name="_Ref337024530"/>
      <w:r w:rsidRPr="00054F98">
        <w:rPr>
          <w:rFonts w:ascii="Calibri" w:hAnsi="Calibri"/>
          <w:b/>
          <w:sz w:val="22"/>
          <w:szCs w:val="22"/>
        </w:rPr>
        <w:t>REPORTING</w:t>
      </w:r>
      <w:bookmarkEnd w:id="150"/>
      <w:r w:rsidRPr="00054F98">
        <w:rPr>
          <w:rFonts w:ascii="Calibri" w:hAnsi="Calibri"/>
          <w:b/>
          <w:sz w:val="22"/>
          <w:szCs w:val="22"/>
        </w:rPr>
        <w:t xml:space="preserve"> AND EVALUATION</w:t>
      </w:r>
      <w:bookmarkEnd w:id="154"/>
      <w:r w:rsidRPr="00054F98">
        <w:rPr>
          <w:rFonts w:ascii="Calibri" w:hAnsi="Calibri"/>
          <w:b/>
          <w:sz w:val="22"/>
          <w:szCs w:val="22"/>
        </w:rPr>
        <w:t xml:space="preserve"> </w:t>
      </w:r>
    </w:p>
    <w:p w14:paraId="13B064E2" w14:textId="77777777" w:rsidR="00C82055" w:rsidRPr="00CA7BF4" w:rsidRDefault="00C82055" w:rsidP="00C82055">
      <w:pPr>
        <w:numPr>
          <w:ilvl w:val="1"/>
          <w:numId w:val="33"/>
        </w:numPr>
        <w:spacing w:before="0" w:after="0" w:line="240" w:lineRule="auto"/>
        <w:ind w:right="380"/>
        <w:rPr>
          <w:rFonts w:ascii="Calibri" w:hAnsi="Calibri"/>
          <w:sz w:val="22"/>
          <w:szCs w:val="22"/>
        </w:rPr>
      </w:pPr>
      <w:r w:rsidRPr="00CA7BF4">
        <w:rPr>
          <w:rFonts w:ascii="Calibri" w:hAnsi="Calibri"/>
          <w:sz w:val="22"/>
          <w:szCs w:val="22"/>
        </w:rPr>
        <w:t xml:space="preserve">The Recipient must provide the </w:t>
      </w:r>
      <w:r>
        <w:rPr>
          <w:rFonts w:ascii="Calibri" w:hAnsi="Calibri"/>
          <w:sz w:val="22"/>
          <w:szCs w:val="22"/>
        </w:rPr>
        <w:t>Department</w:t>
      </w:r>
      <w:r w:rsidRPr="00CA7BF4">
        <w:rPr>
          <w:rFonts w:ascii="Calibri" w:hAnsi="Calibri"/>
          <w:sz w:val="22"/>
          <w:szCs w:val="22"/>
        </w:rPr>
        <w:t xml:space="preserve"> with </w:t>
      </w:r>
      <w:r>
        <w:rPr>
          <w:rFonts w:ascii="Calibri" w:hAnsi="Calibri"/>
          <w:sz w:val="22"/>
          <w:szCs w:val="22"/>
        </w:rPr>
        <w:t>the</w:t>
      </w:r>
      <w:r w:rsidRPr="00CA7BF4">
        <w:rPr>
          <w:rFonts w:ascii="Calibri" w:hAnsi="Calibri"/>
          <w:sz w:val="22"/>
          <w:szCs w:val="22"/>
        </w:rPr>
        <w:t xml:space="preserve"> Report</w:t>
      </w:r>
      <w:r>
        <w:rPr>
          <w:rFonts w:ascii="Calibri" w:hAnsi="Calibri"/>
          <w:sz w:val="22"/>
          <w:szCs w:val="22"/>
        </w:rPr>
        <w:t>s</w:t>
      </w:r>
      <w:r w:rsidRPr="00CA7BF4">
        <w:rPr>
          <w:rFonts w:ascii="Calibri" w:hAnsi="Calibri"/>
          <w:sz w:val="22"/>
          <w:szCs w:val="22"/>
        </w:rPr>
        <w:t xml:space="preserve"> in accordance with </w:t>
      </w:r>
      <w:r>
        <w:rPr>
          <w:rFonts w:ascii="Calibri" w:hAnsi="Calibri"/>
          <w:sz w:val="22"/>
          <w:szCs w:val="22"/>
        </w:rPr>
        <w:t>Item</w:t>
      </w:r>
      <w:r w:rsidRPr="00CA7BF4">
        <w:rPr>
          <w:rFonts w:ascii="Calibri" w:hAnsi="Calibri"/>
          <w:sz w:val="22"/>
          <w:szCs w:val="22"/>
        </w:rPr>
        <w:t xml:space="preserve"> 6 of Part A and this clause 8. The Reports must be:</w:t>
      </w:r>
    </w:p>
    <w:p w14:paraId="711AE13B" w14:textId="77777777" w:rsidR="00C82055" w:rsidRPr="00CA7BF4" w:rsidRDefault="00C82055" w:rsidP="00C82055">
      <w:pPr>
        <w:numPr>
          <w:ilvl w:val="0"/>
          <w:numId w:val="48"/>
        </w:numPr>
        <w:spacing w:before="60" w:after="0" w:line="240" w:lineRule="auto"/>
        <w:ind w:left="1214" w:right="380" w:hanging="363"/>
        <w:rPr>
          <w:rFonts w:ascii="Calibri" w:hAnsi="Calibri"/>
          <w:sz w:val="22"/>
          <w:szCs w:val="22"/>
        </w:rPr>
      </w:pPr>
      <w:r w:rsidRPr="00CA7BF4">
        <w:rPr>
          <w:rFonts w:ascii="Calibri" w:hAnsi="Calibri"/>
          <w:sz w:val="22"/>
          <w:szCs w:val="22"/>
        </w:rPr>
        <w:t xml:space="preserve">provided at the times specified in </w:t>
      </w:r>
      <w:r>
        <w:rPr>
          <w:rFonts w:ascii="Calibri" w:hAnsi="Calibri"/>
          <w:sz w:val="22"/>
          <w:szCs w:val="22"/>
        </w:rPr>
        <w:t>Item</w:t>
      </w:r>
      <w:r w:rsidRPr="00CA7BF4">
        <w:rPr>
          <w:rFonts w:ascii="Calibri" w:hAnsi="Calibri"/>
          <w:sz w:val="22"/>
          <w:szCs w:val="22"/>
        </w:rPr>
        <w:t xml:space="preserve"> 6 of Part A or as otherwise notified by the </w:t>
      </w:r>
      <w:r>
        <w:rPr>
          <w:rFonts w:ascii="Calibri" w:hAnsi="Calibri"/>
          <w:sz w:val="22"/>
          <w:szCs w:val="22"/>
        </w:rPr>
        <w:t>Department</w:t>
      </w:r>
      <w:r w:rsidRPr="00CA7BF4">
        <w:rPr>
          <w:rFonts w:ascii="Calibri" w:hAnsi="Calibri"/>
          <w:sz w:val="22"/>
          <w:szCs w:val="22"/>
        </w:rPr>
        <w:t xml:space="preserve"> to the Recipient from time to time;</w:t>
      </w:r>
    </w:p>
    <w:p w14:paraId="2F3F77F1" w14:textId="77777777" w:rsidR="00C82055" w:rsidRPr="00CA7BF4" w:rsidRDefault="00C82055" w:rsidP="00C82055">
      <w:pPr>
        <w:numPr>
          <w:ilvl w:val="0"/>
          <w:numId w:val="48"/>
        </w:numPr>
        <w:spacing w:before="0" w:after="0" w:line="240" w:lineRule="auto"/>
        <w:ind w:right="378"/>
        <w:rPr>
          <w:rFonts w:ascii="Calibri" w:hAnsi="Calibri"/>
          <w:sz w:val="22"/>
          <w:szCs w:val="22"/>
        </w:rPr>
      </w:pPr>
      <w:r w:rsidRPr="00CA7BF4">
        <w:rPr>
          <w:rFonts w:ascii="Calibri" w:hAnsi="Calibri"/>
          <w:sz w:val="22"/>
          <w:szCs w:val="22"/>
        </w:rPr>
        <w:lastRenderedPageBreak/>
        <w:t xml:space="preserve">in the manner specified, including any particular format specified, in </w:t>
      </w:r>
      <w:r>
        <w:rPr>
          <w:rFonts w:ascii="Calibri" w:hAnsi="Calibri"/>
          <w:sz w:val="22"/>
          <w:szCs w:val="22"/>
        </w:rPr>
        <w:t>Item</w:t>
      </w:r>
      <w:r w:rsidRPr="00CA7BF4">
        <w:rPr>
          <w:rFonts w:ascii="Calibri" w:hAnsi="Calibri"/>
          <w:sz w:val="22"/>
          <w:szCs w:val="22"/>
        </w:rPr>
        <w:t xml:space="preserve"> 6 of Part A, or in the manner, including any particular format, otherwise notified by the </w:t>
      </w:r>
      <w:r>
        <w:rPr>
          <w:rFonts w:ascii="Calibri" w:hAnsi="Calibri"/>
          <w:sz w:val="22"/>
          <w:szCs w:val="22"/>
        </w:rPr>
        <w:t>Department</w:t>
      </w:r>
      <w:r w:rsidRPr="00CA7BF4">
        <w:rPr>
          <w:rFonts w:ascii="Calibri" w:hAnsi="Calibri"/>
          <w:sz w:val="22"/>
          <w:szCs w:val="22"/>
        </w:rPr>
        <w:t xml:space="preserve"> to the Recipient from time to time.</w:t>
      </w:r>
    </w:p>
    <w:p w14:paraId="78C12BBA" w14:textId="68F561F0" w:rsidR="00C82055" w:rsidRPr="00CA7BF4" w:rsidRDefault="00C82055" w:rsidP="00C82055">
      <w:pPr>
        <w:numPr>
          <w:ilvl w:val="1"/>
          <w:numId w:val="33"/>
        </w:numPr>
        <w:spacing w:before="0" w:after="0" w:line="240" w:lineRule="auto"/>
        <w:ind w:right="380"/>
        <w:rPr>
          <w:rFonts w:ascii="Calibri" w:hAnsi="Calibri"/>
          <w:sz w:val="22"/>
          <w:szCs w:val="22"/>
        </w:rPr>
      </w:pPr>
      <w:r w:rsidRPr="00CA7BF4">
        <w:rPr>
          <w:rFonts w:ascii="Calibri" w:hAnsi="Calibri"/>
          <w:sz w:val="22"/>
          <w:szCs w:val="22"/>
        </w:rPr>
        <w:t xml:space="preserve">The Recipient must, if requested by the </w:t>
      </w:r>
      <w:r>
        <w:rPr>
          <w:rFonts w:ascii="Calibri" w:hAnsi="Calibri"/>
          <w:sz w:val="22"/>
          <w:szCs w:val="22"/>
        </w:rPr>
        <w:t>Department</w:t>
      </w:r>
      <w:r w:rsidRPr="00CA7BF4">
        <w:rPr>
          <w:rFonts w:ascii="Calibri" w:hAnsi="Calibri"/>
          <w:sz w:val="22"/>
          <w:szCs w:val="22"/>
        </w:rPr>
        <w:t xml:space="preserve"> pursuant to </w:t>
      </w:r>
      <w:r>
        <w:rPr>
          <w:rFonts w:ascii="Calibri" w:hAnsi="Calibri"/>
          <w:sz w:val="22"/>
          <w:szCs w:val="22"/>
        </w:rPr>
        <w:t>Item</w:t>
      </w:r>
      <w:r w:rsidRPr="00CA7BF4">
        <w:rPr>
          <w:rFonts w:ascii="Calibri" w:hAnsi="Calibri"/>
          <w:sz w:val="22"/>
          <w:szCs w:val="22"/>
        </w:rPr>
        <w:t xml:space="preserve"> </w:t>
      </w:r>
      <w:r w:rsidRPr="00CA7BF4">
        <w:rPr>
          <w:rFonts w:ascii="Calibri" w:hAnsi="Calibri"/>
          <w:sz w:val="22"/>
          <w:szCs w:val="22"/>
        </w:rPr>
        <w:fldChar w:fldCharType="begin"/>
      </w:r>
      <w:r w:rsidRPr="00CA7BF4">
        <w:rPr>
          <w:rFonts w:ascii="Calibri" w:hAnsi="Calibri"/>
          <w:sz w:val="22"/>
          <w:szCs w:val="22"/>
        </w:rPr>
        <w:instrText xml:space="preserve"> REF _Ref337026757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6.5</w:t>
      </w:r>
      <w:r w:rsidRPr="00CA7BF4">
        <w:rPr>
          <w:rFonts w:ascii="Calibri" w:hAnsi="Calibri"/>
          <w:sz w:val="22"/>
          <w:szCs w:val="22"/>
        </w:rPr>
        <w:fldChar w:fldCharType="end"/>
      </w:r>
      <w:r w:rsidRPr="00CA7BF4">
        <w:rPr>
          <w:rFonts w:ascii="Calibri" w:hAnsi="Calibri"/>
          <w:sz w:val="22"/>
          <w:szCs w:val="22"/>
        </w:rPr>
        <w:t xml:space="preserve"> of Part A, participate in any evaluation of the </w:t>
      </w:r>
      <w:r>
        <w:rPr>
          <w:rFonts w:ascii="Calibri" w:hAnsi="Calibri"/>
          <w:sz w:val="22"/>
          <w:szCs w:val="22"/>
        </w:rPr>
        <w:t>Project</w:t>
      </w:r>
      <w:r w:rsidRPr="00CA7BF4">
        <w:rPr>
          <w:rFonts w:ascii="Calibri" w:hAnsi="Calibri"/>
          <w:sz w:val="22"/>
          <w:szCs w:val="22"/>
        </w:rPr>
        <w:t xml:space="preserve"> or the Program undertaken by the </w:t>
      </w:r>
      <w:r>
        <w:rPr>
          <w:rFonts w:ascii="Calibri" w:hAnsi="Calibri"/>
          <w:sz w:val="22"/>
          <w:szCs w:val="22"/>
        </w:rPr>
        <w:t>Department</w:t>
      </w:r>
      <w:r w:rsidRPr="00CA7BF4">
        <w:rPr>
          <w:rFonts w:ascii="Calibri" w:hAnsi="Calibri"/>
          <w:sz w:val="22"/>
          <w:szCs w:val="22"/>
        </w:rPr>
        <w:t xml:space="preserve">, including by persons authorised to do so on behalf of the </w:t>
      </w:r>
      <w:r>
        <w:rPr>
          <w:rFonts w:ascii="Calibri" w:hAnsi="Calibri"/>
          <w:sz w:val="22"/>
          <w:szCs w:val="22"/>
        </w:rPr>
        <w:t>Department</w:t>
      </w:r>
      <w:r w:rsidRPr="00CA7BF4">
        <w:rPr>
          <w:rFonts w:ascii="Calibri" w:hAnsi="Calibri"/>
          <w:sz w:val="22"/>
          <w:szCs w:val="22"/>
        </w:rPr>
        <w:t>.</w:t>
      </w:r>
    </w:p>
    <w:p w14:paraId="0B480686" w14:textId="77777777" w:rsidR="00C82055" w:rsidRPr="00CA7BF4" w:rsidRDefault="00C82055" w:rsidP="004008E3">
      <w:pPr>
        <w:numPr>
          <w:ilvl w:val="0"/>
          <w:numId w:val="33"/>
        </w:numPr>
        <w:spacing w:before="240" w:line="240" w:lineRule="auto"/>
        <w:ind w:right="380"/>
        <w:rPr>
          <w:rFonts w:ascii="Calibri" w:hAnsi="Calibri"/>
          <w:b/>
          <w:sz w:val="22"/>
          <w:szCs w:val="22"/>
        </w:rPr>
      </w:pPr>
      <w:bookmarkStart w:id="155" w:name="_Ref201981399"/>
      <w:bookmarkEnd w:id="151"/>
      <w:r w:rsidRPr="00CA7BF4">
        <w:rPr>
          <w:rFonts w:ascii="Calibri" w:hAnsi="Calibri"/>
          <w:b/>
          <w:sz w:val="22"/>
          <w:szCs w:val="22"/>
        </w:rPr>
        <w:t>ADDRESS FOR REPORTS AND NOTICES</w:t>
      </w:r>
      <w:bookmarkEnd w:id="155"/>
    </w:p>
    <w:p w14:paraId="652F0A9C" w14:textId="2E0CD213" w:rsidR="00C82055" w:rsidRPr="00CA7BF4" w:rsidRDefault="00C82055" w:rsidP="00C82055">
      <w:pPr>
        <w:numPr>
          <w:ilvl w:val="1"/>
          <w:numId w:val="33"/>
        </w:numPr>
        <w:spacing w:before="0" w:after="0" w:line="240" w:lineRule="auto"/>
        <w:ind w:right="380"/>
        <w:rPr>
          <w:rFonts w:ascii="Calibri" w:hAnsi="Calibri"/>
          <w:sz w:val="22"/>
          <w:szCs w:val="22"/>
        </w:rPr>
      </w:pPr>
      <w:bookmarkStart w:id="156" w:name="_Ref207775153"/>
      <w:bookmarkStart w:id="157" w:name="_Ref337026231"/>
      <w:r w:rsidRPr="00CA7BF4">
        <w:rPr>
          <w:rFonts w:ascii="Calibri" w:hAnsi="Calibri"/>
          <w:sz w:val="22"/>
          <w:szCs w:val="22"/>
        </w:rPr>
        <w:t>Reports, any notice</w:t>
      </w:r>
      <w:r>
        <w:rPr>
          <w:rFonts w:ascii="Calibri" w:hAnsi="Calibri"/>
          <w:sz w:val="22"/>
          <w:szCs w:val="22"/>
        </w:rPr>
        <w:t>s</w:t>
      </w:r>
      <w:r w:rsidRPr="00CA7BF4">
        <w:rPr>
          <w:rFonts w:ascii="Calibri" w:hAnsi="Calibri"/>
          <w:sz w:val="22"/>
          <w:szCs w:val="22"/>
        </w:rPr>
        <w:t>, and any request</w:t>
      </w:r>
      <w:r>
        <w:rPr>
          <w:rFonts w:ascii="Calibri" w:hAnsi="Calibri"/>
          <w:sz w:val="22"/>
          <w:szCs w:val="22"/>
        </w:rPr>
        <w:t>s</w:t>
      </w:r>
      <w:r w:rsidRPr="00CA7BF4">
        <w:rPr>
          <w:rFonts w:ascii="Calibri" w:hAnsi="Calibri"/>
          <w:sz w:val="22"/>
          <w:szCs w:val="22"/>
        </w:rPr>
        <w:t xml:space="preserve"> referred to in clause </w:t>
      </w:r>
      <w:r w:rsidRPr="00CA7BF4">
        <w:rPr>
          <w:rFonts w:ascii="Calibri" w:hAnsi="Calibri"/>
          <w:sz w:val="22"/>
          <w:szCs w:val="22"/>
        </w:rPr>
        <w:fldChar w:fldCharType="begin"/>
      </w:r>
      <w:r w:rsidRPr="00CA7BF4">
        <w:rPr>
          <w:rFonts w:ascii="Calibri" w:hAnsi="Calibri"/>
          <w:sz w:val="22"/>
          <w:szCs w:val="22"/>
        </w:rPr>
        <w:instrText xml:space="preserve"> REF _Ref337026784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5.6</w:t>
      </w:r>
      <w:r w:rsidRPr="00CA7BF4">
        <w:rPr>
          <w:rFonts w:ascii="Calibri" w:hAnsi="Calibri"/>
          <w:sz w:val="22"/>
          <w:szCs w:val="22"/>
        </w:rPr>
        <w:fldChar w:fldCharType="end"/>
      </w:r>
      <w:r>
        <w:rPr>
          <w:rFonts w:ascii="Calibri" w:hAnsi="Calibri"/>
          <w:sz w:val="22"/>
          <w:szCs w:val="22"/>
        </w:rPr>
        <w:t>,</w:t>
      </w:r>
      <w:r w:rsidRPr="00CA7BF4">
        <w:rPr>
          <w:rFonts w:ascii="Calibri" w:hAnsi="Calibri"/>
          <w:sz w:val="22"/>
          <w:szCs w:val="22"/>
        </w:rPr>
        <w:t xml:space="preserve"> provided by the Recipient to the </w:t>
      </w:r>
      <w:r>
        <w:rPr>
          <w:rFonts w:ascii="Calibri" w:hAnsi="Calibri"/>
          <w:sz w:val="22"/>
          <w:szCs w:val="22"/>
        </w:rPr>
        <w:t>Department</w:t>
      </w:r>
      <w:r w:rsidRPr="00CA7BF4">
        <w:rPr>
          <w:rFonts w:ascii="Calibri" w:hAnsi="Calibri"/>
          <w:sz w:val="22"/>
          <w:szCs w:val="22"/>
        </w:rPr>
        <w:t xml:space="preserve"> must be submitted electronically in PDF format</w:t>
      </w:r>
      <w:r w:rsidRPr="00CA7BF4">
        <w:rPr>
          <w:rFonts w:ascii="Calibri" w:hAnsi="Calibri"/>
          <w:b/>
          <w:i/>
          <w:sz w:val="22"/>
          <w:szCs w:val="22"/>
        </w:rPr>
        <w:t xml:space="preserve"> </w:t>
      </w:r>
      <w:r w:rsidRPr="00CA7BF4">
        <w:rPr>
          <w:rFonts w:ascii="Calibri" w:hAnsi="Calibri"/>
          <w:sz w:val="22"/>
          <w:szCs w:val="22"/>
        </w:rPr>
        <w:t xml:space="preserve">to the </w:t>
      </w:r>
      <w:r>
        <w:rPr>
          <w:rFonts w:ascii="Calibri" w:hAnsi="Calibri"/>
          <w:sz w:val="22"/>
          <w:szCs w:val="22"/>
        </w:rPr>
        <w:t>Project</w:t>
      </w:r>
      <w:r w:rsidRPr="00CA7BF4">
        <w:rPr>
          <w:rFonts w:ascii="Calibri" w:hAnsi="Calibri"/>
          <w:sz w:val="22"/>
          <w:szCs w:val="22"/>
        </w:rPr>
        <w:t xml:space="preserve"> Delegate</w:t>
      </w:r>
      <w:bookmarkEnd w:id="156"/>
      <w:r w:rsidRPr="00CA7BF4">
        <w:rPr>
          <w:rFonts w:ascii="Calibri" w:hAnsi="Calibri"/>
          <w:sz w:val="22"/>
          <w:szCs w:val="22"/>
        </w:rPr>
        <w:t>.</w:t>
      </w:r>
      <w:bookmarkEnd w:id="157"/>
      <w:r w:rsidRPr="00CA7BF4">
        <w:rPr>
          <w:rFonts w:ascii="Calibri" w:hAnsi="Calibri"/>
          <w:sz w:val="22"/>
          <w:szCs w:val="22"/>
        </w:rPr>
        <w:t xml:space="preserve"> </w:t>
      </w:r>
    </w:p>
    <w:p w14:paraId="47C0D1BD" w14:textId="77777777" w:rsidR="00C82055" w:rsidRPr="00054F98" w:rsidRDefault="00C82055" w:rsidP="004008E3">
      <w:pPr>
        <w:numPr>
          <w:ilvl w:val="0"/>
          <w:numId w:val="33"/>
        </w:numPr>
        <w:spacing w:before="240" w:line="240" w:lineRule="auto"/>
        <w:ind w:right="380"/>
        <w:rPr>
          <w:rFonts w:ascii="Calibri" w:hAnsi="Calibri"/>
          <w:sz w:val="22"/>
          <w:szCs w:val="22"/>
        </w:rPr>
      </w:pPr>
      <w:r w:rsidRPr="00054F98">
        <w:rPr>
          <w:rFonts w:ascii="Calibri" w:hAnsi="Calibri"/>
          <w:b/>
          <w:sz w:val="22"/>
          <w:szCs w:val="22"/>
        </w:rPr>
        <w:t>LIAISON AND MONITORING</w:t>
      </w:r>
    </w:p>
    <w:p w14:paraId="4B3B092A" w14:textId="77777777" w:rsidR="00C82055" w:rsidRPr="00054F98" w:rsidRDefault="00C82055" w:rsidP="00C82055">
      <w:pPr>
        <w:numPr>
          <w:ilvl w:val="1"/>
          <w:numId w:val="33"/>
        </w:numPr>
        <w:spacing w:before="0" w:after="0" w:line="240" w:lineRule="auto"/>
        <w:ind w:right="380"/>
        <w:rPr>
          <w:rFonts w:ascii="Calibri" w:hAnsi="Calibri"/>
          <w:sz w:val="22"/>
          <w:szCs w:val="22"/>
        </w:rPr>
      </w:pPr>
      <w:bookmarkStart w:id="158" w:name="_Ref337026808"/>
      <w:r w:rsidRPr="00054F98">
        <w:rPr>
          <w:rFonts w:ascii="Calibri" w:hAnsi="Calibri"/>
          <w:sz w:val="22"/>
          <w:szCs w:val="22"/>
        </w:rPr>
        <w:t>The Recipient must:</w:t>
      </w:r>
      <w:bookmarkEnd w:id="158"/>
    </w:p>
    <w:p w14:paraId="32DB715E" w14:textId="77777777" w:rsidR="00C82055" w:rsidRPr="00054F98" w:rsidRDefault="00C82055" w:rsidP="00C82055">
      <w:pPr>
        <w:numPr>
          <w:ilvl w:val="0"/>
          <w:numId w:val="49"/>
        </w:numPr>
        <w:spacing w:before="0" w:after="0" w:line="240" w:lineRule="auto"/>
        <w:ind w:right="378"/>
        <w:rPr>
          <w:rFonts w:ascii="Calibri" w:hAnsi="Calibri"/>
          <w:sz w:val="22"/>
          <w:szCs w:val="22"/>
        </w:rPr>
      </w:pPr>
      <w:r w:rsidRPr="00054F98">
        <w:rPr>
          <w:rFonts w:ascii="Calibri" w:hAnsi="Calibri"/>
          <w:sz w:val="22"/>
          <w:szCs w:val="22"/>
        </w:rPr>
        <w:t xml:space="preserve">liaise with and provide information to the </w:t>
      </w:r>
      <w:r>
        <w:rPr>
          <w:rFonts w:ascii="Calibri" w:hAnsi="Calibri"/>
          <w:sz w:val="22"/>
          <w:szCs w:val="22"/>
        </w:rPr>
        <w:t>Project</w:t>
      </w:r>
      <w:r w:rsidRPr="00054F98">
        <w:rPr>
          <w:rFonts w:ascii="Calibri" w:hAnsi="Calibri"/>
          <w:sz w:val="22"/>
          <w:szCs w:val="22"/>
        </w:rPr>
        <w:t xml:space="preserve"> Delegate, or a person nominated by the </w:t>
      </w:r>
      <w:r>
        <w:rPr>
          <w:rFonts w:ascii="Calibri" w:hAnsi="Calibri"/>
          <w:sz w:val="22"/>
          <w:szCs w:val="22"/>
        </w:rPr>
        <w:t>Project</w:t>
      </w:r>
      <w:r w:rsidRPr="00054F98">
        <w:rPr>
          <w:rFonts w:ascii="Calibri" w:hAnsi="Calibri"/>
          <w:sz w:val="22"/>
          <w:szCs w:val="22"/>
        </w:rPr>
        <w:t xml:space="preserve"> Delegate, as reasonably required by the </w:t>
      </w:r>
      <w:r>
        <w:rPr>
          <w:rFonts w:ascii="Calibri" w:hAnsi="Calibri"/>
          <w:sz w:val="22"/>
          <w:szCs w:val="22"/>
        </w:rPr>
        <w:t>Project</w:t>
      </w:r>
      <w:r w:rsidRPr="00054F98">
        <w:rPr>
          <w:rFonts w:ascii="Calibri" w:hAnsi="Calibri"/>
          <w:sz w:val="22"/>
          <w:szCs w:val="22"/>
        </w:rPr>
        <w:t xml:space="preserve"> Delegate; </w:t>
      </w:r>
    </w:p>
    <w:p w14:paraId="2798E636" w14:textId="77777777" w:rsidR="00C82055" w:rsidRPr="00054F98" w:rsidRDefault="00C82055" w:rsidP="00C82055">
      <w:pPr>
        <w:ind w:left="1215" w:right="378"/>
        <w:rPr>
          <w:rFonts w:ascii="Calibri" w:hAnsi="Calibri"/>
          <w:sz w:val="22"/>
          <w:szCs w:val="22"/>
        </w:rPr>
      </w:pPr>
      <w:r w:rsidRPr="00054F98">
        <w:rPr>
          <w:rFonts w:ascii="Calibri" w:hAnsi="Calibri"/>
          <w:sz w:val="22"/>
          <w:szCs w:val="22"/>
        </w:rPr>
        <w:t>and</w:t>
      </w:r>
    </w:p>
    <w:p w14:paraId="2FC46EE6" w14:textId="77777777" w:rsidR="00C82055" w:rsidRPr="00054F98" w:rsidRDefault="00C82055" w:rsidP="00C82055">
      <w:pPr>
        <w:numPr>
          <w:ilvl w:val="0"/>
          <w:numId w:val="49"/>
        </w:numPr>
        <w:spacing w:before="0" w:after="0" w:line="240" w:lineRule="auto"/>
        <w:ind w:right="378"/>
        <w:rPr>
          <w:rFonts w:ascii="Calibri" w:hAnsi="Calibri"/>
          <w:sz w:val="22"/>
          <w:szCs w:val="22"/>
        </w:rPr>
      </w:pPr>
      <w:r w:rsidRPr="00054F98">
        <w:rPr>
          <w:rFonts w:ascii="Calibri" w:hAnsi="Calibri"/>
          <w:sz w:val="22"/>
          <w:szCs w:val="22"/>
        </w:rPr>
        <w:t xml:space="preserve">comply with all reasonable requests, directions, or monitoring requirements received from the </w:t>
      </w:r>
      <w:r>
        <w:rPr>
          <w:rFonts w:ascii="Calibri" w:hAnsi="Calibri"/>
          <w:sz w:val="22"/>
          <w:szCs w:val="22"/>
        </w:rPr>
        <w:t>Project</w:t>
      </w:r>
      <w:r w:rsidRPr="00054F98">
        <w:rPr>
          <w:rFonts w:ascii="Calibri" w:hAnsi="Calibri"/>
          <w:sz w:val="22"/>
          <w:szCs w:val="22"/>
        </w:rPr>
        <w:t xml:space="preserve"> Delegate.</w:t>
      </w:r>
    </w:p>
    <w:p w14:paraId="17B796E7" w14:textId="0305FE2B" w:rsidR="00C82055" w:rsidRPr="00054F98" w:rsidRDefault="00C82055" w:rsidP="00C82055">
      <w:pPr>
        <w:numPr>
          <w:ilvl w:val="1"/>
          <w:numId w:val="33"/>
        </w:numPr>
        <w:spacing w:before="0" w:after="0" w:line="240" w:lineRule="auto"/>
        <w:ind w:right="380"/>
        <w:rPr>
          <w:rFonts w:ascii="Calibri" w:hAnsi="Calibri"/>
          <w:b/>
          <w:sz w:val="22"/>
          <w:szCs w:val="22"/>
        </w:rPr>
      </w:pPr>
      <w:r w:rsidRPr="00054F98">
        <w:rPr>
          <w:rFonts w:ascii="Calibri" w:hAnsi="Calibri"/>
          <w:sz w:val="22"/>
          <w:szCs w:val="22"/>
        </w:rPr>
        <w:t xml:space="preserve">If, in the </w:t>
      </w:r>
      <w:r>
        <w:rPr>
          <w:rFonts w:ascii="Calibri" w:hAnsi="Calibri"/>
          <w:sz w:val="22"/>
          <w:szCs w:val="22"/>
        </w:rPr>
        <w:t>Project</w:t>
      </w:r>
      <w:r w:rsidRPr="00054F98">
        <w:rPr>
          <w:rFonts w:ascii="Calibri" w:hAnsi="Calibri"/>
          <w:sz w:val="22"/>
          <w:szCs w:val="22"/>
        </w:rPr>
        <w:t xml:space="preserve"> Delegate’s reasonable opinion, there has been a failure to comply with </w:t>
      </w:r>
      <w:r w:rsidRPr="00CA7BF4">
        <w:rPr>
          <w:rFonts w:ascii="Calibri" w:hAnsi="Calibri"/>
          <w:sz w:val="22"/>
          <w:szCs w:val="22"/>
        </w:rPr>
        <w:t xml:space="preserve">clause </w:t>
      </w:r>
      <w:r w:rsidRPr="00CA7BF4">
        <w:rPr>
          <w:rFonts w:ascii="Calibri" w:hAnsi="Calibri"/>
          <w:sz w:val="22"/>
          <w:szCs w:val="22"/>
        </w:rPr>
        <w:fldChar w:fldCharType="begin"/>
      </w:r>
      <w:r w:rsidRPr="00CA7BF4">
        <w:rPr>
          <w:rFonts w:ascii="Calibri" w:hAnsi="Calibri"/>
          <w:sz w:val="22"/>
          <w:szCs w:val="22"/>
        </w:rPr>
        <w:instrText xml:space="preserve"> REF _Ref337026808 \r \h </w:instrText>
      </w:r>
      <w:r>
        <w:rPr>
          <w:rFonts w:ascii="Calibri" w:hAnsi="Calibri"/>
          <w:sz w:val="22"/>
          <w:szCs w:val="22"/>
        </w:rPr>
        <w:instrText xml:space="preserve">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10.1</w:t>
      </w:r>
      <w:r w:rsidRPr="00CA7BF4">
        <w:rPr>
          <w:rFonts w:ascii="Calibri" w:hAnsi="Calibri"/>
          <w:sz w:val="22"/>
          <w:szCs w:val="22"/>
        </w:rPr>
        <w:fldChar w:fldCharType="end"/>
      </w:r>
      <w:r w:rsidRPr="00CA7BF4">
        <w:rPr>
          <w:rFonts w:ascii="Calibri" w:hAnsi="Calibri"/>
          <w:sz w:val="22"/>
          <w:szCs w:val="22"/>
        </w:rPr>
        <w:t xml:space="preserve">, the </w:t>
      </w:r>
      <w:r>
        <w:rPr>
          <w:rFonts w:ascii="Calibri" w:hAnsi="Calibri"/>
          <w:sz w:val="22"/>
          <w:szCs w:val="22"/>
        </w:rPr>
        <w:t>Department</w:t>
      </w:r>
      <w:r w:rsidRPr="00CA7BF4">
        <w:rPr>
          <w:rFonts w:ascii="Calibri" w:hAnsi="Calibri"/>
          <w:sz w:val="22"/>
          <w:szCs w:val="22"/>
        </w:rPr>
        <w:t xml:space="preserve"> may withhold or suspend payment, in accordance with clause </w:t>
      </w:r>
      <w:r w:rsidRPr="00CA7BF4">
        <w:rPr>
          <w:rFonts w:ascii="Calibri" w:hAnsi="Calibri"/>
          <w:sz w:val="22"/>
          <w:szCs w:val="22"/>
        </w:rPr>
        <w:fldChar w:fldCharType="begin"/>
      </w:r>
      <w:r w:rsidRPr="00CA7BF4">
        <w:rPr>
          <w:rFonts w:ascii="Calibri" w:hAnsi="Calibri"/>
          <w:sz w:val="22"/>
          <w:szCs w:val="22"/>
        </w:rPr>
        <w:instrText xml:space="preserve"> REF _Ref337026189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5.2</w:t>
      </w:r>
      <w:r w:rsidRPr="00CA7BF4">
        <w:rPr>
          <w:rFonts w:ascii="Calibri" w:hAnsi="Calibri"/>
          <w:sz w:val="22"/>
          <w:szCs w:val="22"/>
        </w:rPr>
        <w:fldChar w:fldCharType="end"/>
      </w:r>
      <w:r w:rsidRPr="00CA7BF4">
        <w:rPr>
          <w:rFonts w:ascii="Calibri" w:hAnsi="Calibri"/>
          <w:sz w:val="22"/>
          <w:szCs w:val="22"/>
        </w:rPr>
        <w:t>.</w:t>
      </w:r>
    </w:p>
    <w:p w14:paraId="7924E412" w14:textId="77777777" w:rsidR="00C82055" w:rsidRPr="00054F98" w:rsidRDefault="00C82055" w:rsidP="00C82055">
      <w:pPr>
        <w:ind w:left="851" w:right="380"/>
        <w:rPr>
          <w:rFonts w:ascii="Calibri" w:hAnsi="Calibri"/>
          <w:b/>
          <w:sz w:val="22"/>
          <w:szCs w:val="22"/>
        </w:rPr>
      </w:pPr>
    </w:p>
    <w:p w14:paraId="174E83AC" w14:textId="77777777" w:rsidR="00C82055" w:rsidRPr="00054F98" w:rsidRDefault="00C82055" w:rsidP="00C82055">
      <w:pPr>
        <w:numPr>
          <w:ilvl w:val="0"/>
          <w:numId w:val="33"/>
        </w:numPr>
        <w:spacing w:before="0" w:line="240" w:lineRule="auto"/>
        <w:ind w:right="380"/>
        <w:rPr>
          <w:rFonts w:ascii="Calibri" w:hAnsi="Calibri"/>
          <w:b/>
          <w:sz w:val="22"/>
          <w:szCs w:val="22"/>
        </w:rPr>
      </w:pPr>
      <w:r w:rsidRPr="00054F98">
        <w:rPr>
          <w:rFonts w:ascii="Calibri" w:hAnsi="Calibri"/>
          <w:b/>
          <w:sz w:val="22"/>
          <w:szCs w:val="22"/>
        </w:rPr>
        <w:t>DISCLOSURE OF INFORMATION</w:t>
      </w:r>
    </w:p>
    <w:p w14:paraId="3A1E1E26" w14:textId="77777777" w:rsidR="00C82055" w:rsidRPr="00054F98" w:rsidRDefault="00C82055" w:rsidP="00C82055">
      <w:pPr>
        <w:numPr>
          <w:ilvl w:val="1"/>
          <w:numId w:val="33"/>
        </w:numPr>
        <w:spacing w:before="0" w:after="0" w:line="240" w:lineRule="auto"/>
        <w:ind w:right="380"/>
        <w:rPr>
          <w:rFonts w:ascii="Calibri" w:hAnsi="Calibri"/>
          <w:sz w:val="22"/>
          <w:szCs w:val="22"/>
        </w:rPr>
      </w:pPr>
      <w:r>
        <w:rPr>
          <w:rFonts w:ascii="Calibri" w:hAnsi="Calibri"/>
          <w:sz w:val="22"/>
          <w:szCs w:val="22"/>
        </w:rPr>
        <w:t>The Recipient must</w:t>
      </w:r>
      <w:r w:rsidRPr="00054F98">
        <w:rPr>
          <w:rFonts w:ascii="Calibri" w:hAnsi="Calibri"/>
          <w:sz w:val="22"/>
          <w:szCs w:val="22"/>
        </w:rPr>
        <w:t xml:space="preserve"> keep confidential these Conditions</w:t>
      </w:r>
      <w:r>
        <w:rPr>
          <w:rFonts w:ascii="Calibri" w:hAnsi="Calibri"/>
          <w:sz w:val="22"/>
          <w:szCs w:val="22"/>
        </w:rPr>
        <w:t>,</w:t>
      </w:r>
      <w:r w:rsidRPr="00054F98">
        <w:rPr>
          <w:rFonts w:ascii="Calibri" w:hAnsi="Calibri"/>
          <w:sz w:val="22"/>
          <w:szCs w:val="22"/>
        </w:rPr>
        <w:t xml:space="preserve"> unless otherwise </w:t>
      </w:r>
      <w:r>
        <w:rPr>
          <w:rFonts w:ascii="Calibri" w:hAnsi="Calibri"/>
          <w:sz w:val="22"/>
          <w:szCs w:val="22"/>
        </w:rPr>
        <w:t>approved</w:t>
      </w:r>
      <w:r w:rsidRPr="00054F98">
        <w:rPr>
          <w:rFonts w:ascii="Calibri" w:hAnsi="Calibri"/>
          <w:sz w:val="22"/>
          <w:szCs w:val="22"/>
        </w:rPr>
        <w:t xml:space="preserve"> by the </w:t>
      </w:r>
      <w:r>
        <w:rPr>
          <w:rFonts w:ascii="Calibri" w:hAnsi="Calibri"/>
          <w:sz w:val="22"/>
          <w:szCs w:val="22"/>
        </w:rPr>
        <w:t>Department</w:t>
      </w:r>
      <w:r w:rsidRPr="00054F98">
        <w:rPr>
          <w:rFonts w:ascii="Calibri" w:hAnsi="Calibri"/>
          <w:sz w:val="22"/>
          <w:szCs w:val="22"/>
        </w:rPr>
        <w:t xml:space="preserve"> in writing.</w:t>
      </w:r>
    </w:p>
    <w:p w14:paraId="30776847" w14:textId="77777777" w:rsidR="00C82055" w:rsidRPr="00054F98" w:rsidRDefault="00C82055" w:rsidP="00C82055">
      <w:pPr>
        <w:ind w:left="851" w:right="380"/>
        <w:rPr>
          <w:rFonts w:ascii="Calibri" w:hAnsi="Calibri"/>
          <w:sz w:val="22"/>
          <w:szCs w:val="22"/>
        </w:rPr>
      </w:pPr>
    </w:p>
    <w:p w14:paraId="6FE848C7" w14:textId="77777777" w:rsidR="00C82055" w:rsidRPr="00054F98" w:rsidRDefault="00C82055" w:rsidP="00C82055">
      <w:pPr>
        <w:numPr>
          <w:ilvl w:val="0"/>
          <w:numId w:val="33"/>
        </w:numPr>
        <w:spacing w:before="0" w:after="0" w:line="240" w:lineRule="auto"/>
        <w:ind w:right="380"/>
        <w:rPr>
          <w:rFonts w:ascii="Calibri" w:hAnsi="Calibri"/>
          <w:b/>
          <w:bCs/>
          <w:sz w:val="22"/>
          <w:szCs w:val="22"/>
        </w:rPr>
      </w:pPr>
      <w:r w:rsidRPr="253EA880">
        <w:rPr>
          <w:rFonts w:ascii="Calibri" w:hAnsi="Calibri"/>
          <w:b/>
          <w:bCs/>
          <w:sz w:val="22"/>
          <w:szCs w:val="22"/>
        </w:rPr>
        <w:t>ASSETS</w:t>
      </w:r>
    </w:p>
    <w:p w14:paraId="3D3CE418" w14:textId="77777777" w:rsidR="00C82055" w:rsidRPr="00054F98" w:rsidRDefault="00C82055" w:rsidP="00C82055">
      <w:pPr>
        <w:numPr>
          <w:ilvl w:val="1"/>
          <w:numId w:val="33"/>
        </w:numPr>
        <w:spacing w:before="120" w:line="240" w:lineRule="auto"/>
        <w:ind w:right="380"/>
        <w:rPr>
          <w:rFonts w:ascii="Calibri" w:hAnsi="Calibri"/>
          <w:sz w:val="22"/>
          <w:szCs w:val="22"/>
        </w:rPr>
      </w:pPr>
      <w:r w:rsidRPr="00054F98">
        <w:rPr>
          <w:rFonts w:ascii="Calibri" w:hAnsi="Calibri"/>
          <w:sz w:val="22"/>
          <w:szCs w:val="22"/>
        </w:rPr>
        <w:t xml:space="preserve">The Recipient must </w:t>
      </w:r>
      <w:r w:rsidRPr="00CA7BF4">
        <w:rPr>
          <w:rFonts w:ascii="Calibri" w:hAnsi="Calibri"/>
          <w:sz w:val="22"/>
          <w:szCs w:val="22"/>
        </w:rPr>
        <w:t>not use Grant Funds for the purchase of Assets.</w:t>
      </w:r>
    </w:p>
    <w:p w14:paraId="6407327A" w14:textId="77777777" w:rsidR="00C82055" w:rsidRPr="00054F98" w:rsidRDefault="00C82055" w:rsidP="00C82055">
      <w:pPr>
        <w:numPr>
          <w:ilvl w:val="0"/>
          <w:numId w:val="33"/>
        </w:numPr>
        <w:spacing w:before="0" w:line="240" w:lineRule="auto"/>
        <w:ind w:right="380"/>
        <w:rPr>
          <w:rFonts w:ascii="Calibri" w:hAnsi="Calibri"/>
          <w:b/>
          <w:sz w:val="22"/>
          <w:szCs w:val="22"/>
        </w:rPr>
      </w:pPr>
      <w:r w:rsidRPr="00054F98">
        <w:rPr>
          <w:rFonts w:ascii="Calibri" w:hAnsi="Calibri"/>
          <w:b/>
          <w:sz w:val="22"/>
          <w:szCs w:val="22"/>
        </w:rPr>
        <w:t>INSURANCE</w:t>
      </w:r>
    </w:p>
    <w:p w14:paraId="03285049" w14:textId="77777777" w:rsidR="00C82055" w:rsidRPr="00054F98" w:rsidRDefault="00C82055" w:rsidP="00C82055">
      <w:pPr>
        <w:numPr>
          <w:ilvl w:val="1"/>
          <w:numId w:val="33"/>
        </w:numPr>
        <w:spacing w:before="0" w:after="0" w:line="240" w:lineRule="auto"/>
        <w:ind w:right="380"/>
        <w:rPr>
          <w:rFonts w:ascii="Calibri" w:hAnsi="Calibri"/>
          <w:sz w:val="22"/>
          <w:szCs w:val="22"/>
        </w:rPr>
      </w:pPr>
      <w:bookmarkStart w:id="159" w:name="_Ref207773427"/>
      <w:r w:rsidRPr="00054F98">
        <w:rPr>
          <w:rFonts w:ascii="Calibri" w:hAnsi="Calibri"/>
          <w:sz w:val="22"/>
          <w:szCs w:val="22"/>
        </w:rPr>
        <w:t>The Recipient must, for as long as any obligations remain in connection with the Grant, ensure that it has appropriate insurance, including:</w:t>
      </w:r>
      <w:bookmarkEnd w:id="159"/>
      <w:r w:rsidRPr="00054F98">
        <w:rPr>
          <w:rFonts w:ascii="Calibri" w:hAnsi="Calibri"/>
          <w:sz w:val="22"/>
          <w:szCs w:val="22"/>
        </w:rPr>
        <w:t xml:space="preserve"> </w:t>
      </w:r>
    </w:p>
    <w:p w14:paraId="3C9CAB74" w14:textId="77777777" w:rsidR="00C82055" w:rsidRPr="00054F98" w:rsidRDefault="00C82055" w:rsidP="00C82055">
      <w:pPr>
        <w:numPr>
          <w:ilvl w:val="0"/>
          <w:numId w:val="50"/>
        </w:numPr>
        <w:spacing w:before="60" w:after="0" w:line="240" w:lineRule="auto"/>
        <w:ind w:left="1214" w:right="380" w:hanging="363"/>
        <w:rPr>
          <w:rFonts w:ascii="Calibri" w:hAnsi="Calibri"/>
          <w:sz w:val="22"/>
          <w:szCs w:val="22"/>
        </w:rPr>
      </w:pPr>
      <w:r w:rsidRPr="00054F98">
        <w:rPr>
          <w:rFonts w:ascii="Calibri" w:hAnsi="Calibri"/>
          <w:sz w:val="22"/>
          <w:szCs w:val="22"/>
        </w:rPr>
        <w:t>Workers’ compensation insurance for an amount required by the relevant state or territory legislation; and</w:t>
      </w:r>
    </w:p>
    <w:p w14:paraId="616A5E0D" w14:textId="77777777" w:rsidR="00C82055" w:rsidRPr="00054F98" w:rsidRDefault="00C82055" w:rsidP="00C82055">
      <w:pPr>
        <w:numPr>
          <w:ilvl w:val="0"/>
          <w:numId w:val="50"/>
        </w:numPr>
        <w:spacing w:before="0" w:after="0" w:line="240" w:lineRule="auto"/>
        <w:ind w:right="378"/>
        <w:rPr>
          <w:rFonts w:ascii="Calibri" w:hAnsi="Calibri"/>
          <w:sz w:val="22"/>
          <w:szCs w:val="22"/>
        </w:rPr>
      </w:pPr>
      <w:r w:rsidRPr="00054F98">
        <w:rPr>
          <w:rFonts w:ascii="Calibri" w:hAnsi="Calibri"/>
          <w:sz w:val="22"/>
          <w:szCs w:val="22"/>
        </w:rPr>
        <w:t>Public liability insurance (i.e. insurance that covers a Recipient’s liability arising out of negligent acts or omissions that cause personal injury to other people or damage to the property of another person or organisation) for an amount of not less than ten million dollars ($10,000,000) per claim.</w:t>
      </w:r>
    </w:p>
    <w:p w14:paraId="48A7128E" w14:textId="13DD90DE" w:rsidR="00C82055" w:rsidRPr="00054F98"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The Recipient must, on request by the </w:t>
      </w:r>
      <w:r>
        <w:rPr>
          <w:rFonts w:ascii="Calibri" w:hAnsi="Calibri"/>
          <w:sz w:val="22"/>
          <w:szCs w:val="22"/>
        </w:rPr>
        <w:t>Department</w:t>
      </w:r>
      <w:r w:rsidRPr="00054F98">
        <w:rPr>
          <w:rFonts w:ascii="Calibri" w:hAnsi="Calibri"/>
          <w:sz w:val="22"/>
          <w:szCs w:val="22"/>
        </w:rPr>
        <w:t xml:space="preserve">, provide certificates verifying the currency of the insurances specified in clause </w:t>
      </w:r>
      <w:r w:rsidRPr="00054F98">
        <w:rPr>
          <w:rFonts w:ascii="Calibri" w:hAnsi="Calibri"/>
          <w:sz w:val="22"/>
          <w:szCs w:val="22"/>
        </w:rPr>
        <w:fldChar w:fldCharType="begin"/>
      </w:r>
      <w:r w:rsidRPr="00054F98">
        <w:rPr>
          <w:rFonts w:ascii="Calibri" w:hAnsi="Calibri"/>
          <w:sz w:val="22"/>
          <w:szCs w:val="22"/>
        </w:rPr>
        <w:instrText xml:space="preserve"> REF _Ref207773427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13.1</w:t>
      </w:r>
      <w:r w:rsidRPr="00054F98">
        <w:rPr>
          <w:rFonts w:ascii="Calibri" w:hAnsi="Calibri"/>
          <w:sz w:val="22"/>
          <w:szCs w:val="22"/>
        </w:rPr>
        <w:fldChar w:fldCharType="end"/>
      </w:r>
      <w:r w:rsidRPr="00054F98">
        <w:rPr>
          <w:rFonts w:ascii="Calibri" w:hAnsi="Calibri"/>
          <w:sz w:val="22"/>
          <w:szCs w:val="22"/>
        </w:rPr>
        <w:t>.</w:t>
      </w:r>
    </w:p>
    <w:p w14:paraId="4C7FB8C3" w14:textId="77777777" w:rsidR="00C82055" w:rsidRPr="00054F98" w:rsidRDefault="00C82055" w:rsidP="00C82055">
      <w:pPr>
        <w:ind w:left="851" w:right="380"/>
        <w:rPr>
          <w:rFonts w:ascii="Calibri" w:hAnsi="Calibri"/>
          <w:sz w:val="22"/>
          <w:szCs w:val="22"/>
        </w:rPr>
      </w:pPr>
    </w:p>
    <w:p w14:paraId="5ADFEF40" w14:textId="77777777" w:rsidR="00C82055" w:rsidRPr="00054F98" w:rsidRDefault="00C82055" w:rsidP="00C82055">
      <w:pPr>
        <w:numPr>
          <w:ilvl w:val="0"/>
          <w:numId w:val="33"/>
        </w:numPr>
        <w:spacing w:before="0" w:line="240" w:lineRule="auto"/>
        <w:ind w:right="380"/>
        <w:rPr>
          <w:rFonts w:ascii="Calibri" w:hAnsi="Calibri"/>
          <w:b/>
          <w:sz w:val="22"/>
          <w:szCs w:val="22"/>
        </w:rPr>
      </w:pPr>
      <w:bookmarkStart w:id="160" w:name="_Ref201982456"/>
      <w:r w:rsidRPr="00054F98">
        <w:rPr>
          <w:rFonts w:ascii="Calibri" w:hAnsi="Calibri"/>
          <w:b/>
          <w:sz w:val="22"/>
          <w:szCs w:val="22"/>
        </w:rPr>
        <w:t>INDEMNITY</w:t>
      </w:r>
      <w:bookmarkEnd w:id="160"/>
    </w:p>
    <w:p w14:paraId="5BEA3EFE" w14:textId="77777777" w:rsidR="00C82055" w:rsidRPr="00054F98" w:rsidRDefault="00C82055" w:rsidP="00C82055">
      <w:pPr>
        <w:numPr>
          <w:ilvl w:val="1"/>
          <w:numId w:val="33"/>
        </w:numPr>
        <w:spacing w:before="0" w:line="240" w:lineRule="auto"/>
        <w:ind w:right="380"/>
        <w:rPr>
          <w:rFonts w:ascii="Calibri" w:hAnsi="Calibri"/>
          <w:sz w:val="22"/>
          <w:szCs w:val="22"/>
        </w:rPr>
      </w:pPr>
      <w:r w:rsidRPr="00054F98">
        <w:rPr>
          <w:rFonts w:ascii="Calibri" w:hAnsi="Calibri"/>
          <w:sz w:val="22"/>
          <w:szCs w:val="22"/>
        </w:rPr>
        <w:t xml:space="preserve">The Recipient must indemnify the Commonwealth against any: </w:t>
      </w:r>
    </w:p>
    <w:p w14:paraId="447F80D2"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lastRenderedPageBreak/>
        <w:t xml:space="preserve">loss or liability incurred by the Commonwealth; </w:t>
      </w:r>
    </w:p>
    <w:p w14:paraId="6A7DDD5D"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t>loss of or damage to Commonwealth property; or</w:t>
      </w:r>
    </w:p>
    <w:p w14:paraId="79A23A42"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t>loss or expense incurred by the Commonwealth in dealing with any claim against the Commonwealth, including legal costs and expenses on a solicitor/own client basis and the cost of time spent, resources used, or disbursements paid by the Commonwealth;</w:t>
      </w:r>
      <w:r>
        <w:rPr>
          <w:rFonts w:ascii="Calibri" w:hAnsi="Calibri"/>
          <w:sz w:val="22"/>
          <w:szCs w:val="22"/>
        </w:rPr>
        <w:br/>
      </w:r>
      <w:r w:rsidRPr="00054F98">
        <w:rPr>
          <w:rFonts w:ascii="Calibri" w:hAnsi="Calibri"/>
          <w:sz w:val="22"/>
          <w:szCs w:val="22"/>
        </w:rPr>
        <w:t xml:space="preserve">arising from: </w:t>
      </w:r>
    </w:p>
    <w:p w14:paraId="5FA1F162"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 xml:space="preserve">any act or omission by the Recipient, or any of the Recipient’s employees, agents, or subcontractors in connection with these Conditions of Grant, where there was fault on the part of the person whose conduct gave rise to that liability, loss, damage, or expense; </w:t>
      </w:r>
    </w:p>
    <w:p w14:paraId="62B61CBC"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any breach by the Recipient or any of the Recipient’s employees, agents, or subcontractors of obligations or warranties under these Conditions;</w:t>
      </w:r>
    </w:p>
    <w:p w14:paraId="7F7933DB"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any use or disclosure by the Recipient, or its officers, employees, agents or subcontractors of personal information held or controlled in connection with these Conditions; or</w:t>
      </w:r>
    </w:p>
    <w:p w14:paraId="67C75769" w14:textId="77777777" w:rsidR="00C82055" w:rsidRPr="00054F98" w:rsidRDefault="00C82055" w:rsidP="00C82055">
      <w:pPr>
        <w:numPr>
          <w:ilvl w:val="0"/>
          <w:numId w:val="38"/>
        </w:numPr>
        <w:spacing w:before="0" w:after="0" w:line="240" w:lineRule="auto"/>
        <w:ind w:right="380"/>
        <w:rPr>
          <w:rFonts w:ascii="Calibri" w:hAnsi="Calibri"/>
          <w:sz w:val="22"/>
          <w:szCs w:val="22"/>
        </w:rPr>
      </w:pPr>
      <w:r w:rsidRPr="00054F98">
        <w:rPr>
          <w:rFonts w:ascii="Calibri" w:hAnsi="Calibri"/>
          <w:sz w:val="22"/>
          <w:szCs w:val="22"/>
        </w:rPr>
        <w:t xml:space="preserve">the use by the Commonwealth of the Available Material, including any claims by third parties about the ownership or right to use Intellectual Property Rights, or moral rights (as defined in the </w:t>
      </w:r>
      <w:r w:rsidRPr="00054F98">
        <w:rPr>
          <w:rFonts w:ascii="Calibri" w:hAnsi="Calibri"/>
          <w:i/>
          <w:sz w:val="22"/>
          <w:szCs w:val="22"/>
        </w:rPr>
        <w:t>Copyright Act 1968</w:t>
      </w:r>
      <w:r w:rsidRPr="00054F98">
        <w:rPr>
          <w:rFonts w:ascii="Calibri" w:hAnsi="Calibri"/>
          <w:sz w:val="22"/>
          <w:szCs w:val="22"/>
        </w:rPr>
        <w:t>), in the Available Material.</w:t>
      </w:r>
    </w:p>
    <w:p w14:paraId="456DA2D1" w14:textId="77777777" w:rsidR="00C82055" w:rsidRPr="00054F98"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The Recipient’s liability to indemnify the Commonwealth will be reduced proportionally to the extent that any fault on the part of the Commonwealth contributed to the relevant loss, damage, expense, or liability. </w:t>
      </w:r>
    </w:p>
    <w:p w14:paraId="5CA76675" w14:textId="77777777" w:rsidR="00C82055" w:rsidRPr="00054F98" w:rsidRDefault="00C82055" w:rsidP="00DE35EA">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The Commonwealth’s right to be indemnified is in addition to, and not exclusive of, any other right, power, or remedy provided by law, but the Commonwealth is not entitled to be compensated in excess of the amount of the relevant loss, damage, expense or liability. </w:t>
      </w:r>
    </w:p>
    <w:p w14:paraId="1D127896" w14:textId="6A5C1F7A" w:rsidR="00C82055" w:rsidRPr="00054F98"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In this clause </w:t>
      </w:r>
      <w:r w:rsidRPr="00054F98">
        <w:rPr>
          <w:rFonts w:ascii="Calibri" w:hAnsi="Calibri"/>
          <w:sz w:val="22"/>
          <w:szCs w:val="22"/>
        </w:rPr>
        <w:fldChar w:fldCharType="begin"/>
      </w:r>
      <w:r w:rsidRPr="00054F98">
        <w:rPr>
          <w:rFonts w:ascii="Calibri" w:hAnsi="Calibri"/>
          <w:sz w:val="22"/>
          <w:szCs w:val="22"/>
        </w:rPr>
        <w:instrText xml:space="preserve"> REF _Ref201982456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14</w:t>
      </w:r>
      <w:r w:rsidRPr="00054F98">
        <w:rPr>
          <w:rFonts w:ascii="Calibri" w:hAnsi="Calibri"/>
          <w:sz w:val="22"/>
          <w:szCs w:val="22"/>
        </w:rPr>
        <w:fldChar w:fldCharType="end"/>
      </w:r>
      <w:r w:rsidRPr="00054F98">
        <w:rPr>
          <w:rFonts w:ascii="Calibri" w:hAnsi="Calibri"/>
          <w:sz w:val="22"/>
          <w:szCs w:val="22"/>
        </w:rPr>
        <w:t>, “</w:t>
      </w:r>
      <w:r w:rsidRPr="00054F98">
        <w:rPr>
          <w:rFonts w:ascii="Calibri" w:hAnsi="Calibri"/>
          <w:b/>
          <w:sz w:val="22"/>
          <w:szCs w:val="22"/>
        </w:rPr>
        <w:t>fault</w:t>
      </w:r>
      <w:r w:rsidRPr="00054F98">
        <w:rPr>
          <w:rFonts w:ascii="Calibri" w:hAnsi="Calibri"/>
          <w:sz w:val="22"/>
          <w:szCs w:val="22"/>
        </w:rPr>
        <w:t xml:space="preserve">” means any negligent or unlawful act or omission or wilful misconduct. </w:t>
      </w:r>
    </w:p>
    <w:p w14:paraId="68A8E36A" w14:textId="77777777" w:rsidR="00C82055" w:rsidRPr="00054F98" w:rsidRDefault="00C82055" w:rsidP="00C82055">
      <w:pPr>
        <w:numPr>
          <w:ilvl w:val="0"/>
          <w:numId w:val="33"/>
        </w:numPr>
        <w:spacing w:before="360" w:line="240" w:lineRule="auto"/>
        <w:ind w:right="380"/>
        <w:rPr>
          <w:rFonts w:ascii="Calibri" w:hAnsi="Calibri"/>
          <w:b/>
          <w:sz w:val="22"/>
          <w:szCs w:val="22"/>
        </w:rPr>
      </w:pPr>
      <w:bookmarkStart w:id="161" w:name="_Toc34185020"/>
      <w:bookmarkStart w:id="162" w:name="_Toc35420430"/>
      <w:bookmarkStart w:id="163" w:name="_Toc35420610"/>
      <w:bookmarkStart w:id="164" w:name="_Toc55371135"/>
      <w:bookmarkStart w:id="165" w:name="_Ref337024565"/>
      <w:r w:rsidRPr="00054F98">
        <w:rPr>
          <w:rFonts w:ascii="Calibri" w:hAnsi="Calibri"/>
          <w:b/>
          <w:sz w:val="22"/>
          <w:szCs w:val="22"/>
        </w:rPr>
        <w:t>ACCESS TO PREMISES AND RECORDS</w:t>
      </w:r>
      <w:bookmarkEnd w:id="161"/>
      <w:bookmarkEnd w:id="162"/>
      <w:bookmarkEnd w:id="163"/>
      <w:bookmarkEnd w:id="164"/>
      <w:bookmarkEnd w:id="165"/>
    </w:p>
    <w:p w14:paraId="322939F1" w14:textId="77777777" w:rsidR="00C82055" w:rsidRPr="00054F98" w:rsidRDefault="00C82055" w:rsidP="00C82055">
      <w:pPr>
        <w:numPr>
          <w:ilvl w:val="1"/>
          <w:numId w:val="33"/>
        </w:numPr>
        <w:spacing w:before="0" w:line="240" w:lineRule="auto"/>
        <w:ind w:right="380"/>
        <w:rPr>
          <w:rFonts w:ascii="Calibri" w:hAnsi="Calibri"/>
          <w:sz w:val="22"/>
          <w:szCs w:val="22"/>
        </w:rPr>
      </w:pPr>
      <w:bookmarkStart w:id="166" w:name="_Ref201982867"/>
      <w:r w:rsidRPr="00054F98">
        <w:rPr>
          <w:rFonts w:ascii="Calibri" w:hAnsi="Calibri"/>
          <w:sz w:val="22"/>
          <w:szCs w:val="22"/>
        </w:rPr>
        <w:t>The Recipient must at all reasonable times give:</w:t>
      </w:r>
      <w:bookmarkEnd w:id="166"/>
    </w:p>
    <w:p w14:paraId="72A0A39F"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the Auditor-General;</w:t>
      </w:r>
    </w:p>
    <w:p w14:paraId="17B1F922"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 xml:space="preserve">the Privacy Commissioner (meaning the Office of the Australian Information Commissioner, established under the </w:t>
      </w:r>
      <w:r w:rsidRPr="00054F98">
        <w:rPr>
          <w:rFonts w:ascii="Calibri" w:hAnsi="Calibri"/>
          <w:i/>
          <w:sz w:val="22"/>
          <w:szCs w:val="22"/>
        </w:rPr>
        <w:t>Australian Information Commissioner Act 2010</w:t>
      </w:r>
      <w:r w:rsidRPr="00054F98">
        <w:rPr>
          <w:rFonts w:ascii="Calibri" w:hAnsi="Calibri"/>
          <w:sz w:val="22"/>
          <w:szCs w:val="22"/>
        </w:rPr>
        <w:t>, including any other entity that may, from time to time, perform the functions of that Office);</w:t>
      </w:r>
    </w:p>
    <w:p w14:paraId="21AF5642" w14:textId="77777777" w:rsidR="00C82055" w:rsidRPr="00054F98" w:rsidRDefault="00C82055" w:rsidP="00C82055">
      <w:pPr>
        <w:numPr>
          <w:ilvl w:val="0"/>
          <w:numId w:val="52"/>
        </w:numPr>
        <w:spacing w:before="0" w:after="0" w:line="240" w:lineRule="auto"/>
        <w:ind w:right="378"/>
        <w:rPr>
          <w:rFonts w:ascii="Calibri" w:hAnsi="Calibri"/>
          <w:sz w:val="22"/>
          <w:szCs w:val="22"/>
        </w:rPr>
      </w:pPr>
      <w:bookmarkStart w:id="167" w:name="OLE_LINK6"/>
      <w:r w:rsidRPr="00054F98">
        <w:rPr>
          <w:rFonts w:ascii="Calibri" w:hAnsi="Calibri"/>
          <w:sz w:val="22"/>
          <w:szCs w:val="22"/>
        </w:rPr>
        <w:t>the</w:t>
      </w:r>
      <w:bookmarkEnd w:id="167"/>
      <w:r w:rsidRPr="00054F98">
        <w:rPr>
          <w:rFonts w:ascii="Calibri" w:hAnsi="Calibri"/>
          <w:sz w:val="22"/>
          <w:szCs w:val="22"/>
        </w:rPr>
        <w:t xml:space="preserve"> person occupying the position of Group Manager, Higher Education Group, in the </w:t>
      </w:r>
      <w:r>
        <w:rPr>
          <w:rFonts w:ascii="Calibri" w:hAnsi="Calibri"/>
          <w:sz w:val="22"/>
          <w:szCs w:val="22"/>
        </w:rPr>
        <w:t>Department</w:t>
      </w:r>
      <w:r w:rsidRPr="00054F98">
        <w:rPr>
          <w:rFonts w:ascii="Calibri" w:hAnsi="Calibri"/>
          <w:sz w:val="22"/>
          <w:szCs w:val="22"/>
        </w:rPr>
        <w:t>;</w:t>
      </w:r>
    </w:p>
    <w:p w14:paraId="5E8CF1B3"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 xml:space="preserve">a member of the </w:t>
      </w:r>
      <w:r>
        <w:rPr>
          <w:rFonts w:ascii="Calibri" w:hAnsi="Calibri"/>
          <w:sz w:val="22"/>
          <w:szCs w:val="22"/>
        </w:rPr>
        <w:t>b</w:t>
      </w:r>
      <w:r w:rsidRPr="00054F98">
        <w:rPr>
          <w:rFonts w:ascii="Calibri" w:hAnsi="Calibri"/>
          <w:sz w:val="22"/>
          <w:szCs w:val="22"/>
        </w:rPr>
        <w:t xml:space="preserve">ranch in the </w:t>
      </w:r>
      <w:r>
        <w:rPr>
          <w:rFonts w:ascii="Calibri" w:hAnsi="Calibri"/>
          <w:sz w:val="22"/>
          <w:szCs w:val="22"/>
        </w:rPr>
        <w:t>Department responsible for conducting audits</w:t>
      </w:r>
      <w:r w:rsidRPr="00054F98">
        <w:rPr>
          <w:rFonts w:ascii="Calibri" w:hAnsi="Calibri"/>
          <w:sz w:val="22"/>
          <w:szCs w:val="22"/>
        </w:rPr>
        <w:t>, on production of photo identification; or</w:t>
      </w:r>
    </w:p>
    <w:p w14:paraId="6021440E"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any person authorised in writing by the Secretary:</w:t>
      </w:r>
    </w:p>
    <w:p w14:paraId="773CB9BB" w14:textId="77777777" w:rsidR="00C82055" w:rsidRPr="00054F98" w:rsidRDefault="00C82055" w:rsidP="00DE35EA">
      <w:pPr>
        <w:numPr>
          <w:ilvl w:val="0"/>
          <w:numId w:val="34"/>
        </w:numPr>
        <w:tabs>
          <w:tab w:val="num" w:pos="1800"/>
        </w:tabs>
        <w:spacing w:before="0" w:after="0" w:line="240" w:lineRule="auto"/>
        <w:ind w:right="378"/>
        <w:rPr>
          <w:rFonts w:ascii="Calibri" w:hAnsi="Calibri"/>
          <w:sz w:val="22"/>
          <w:szCs w:val="22"/>
        </w:rPr>
      </w:pPr>
      <w:r w:rsidRPr="00054F98">
        <w:rPr>
          <w:rFonts w:ascii="Calibri" w:hAnsi="Calibri"/>
          <w:sz w:val="22"/>
          <w:szCs w:val="22"/>
        </w:rPr>
        <w:t>reasonable access to:</w:t>
      </w:r>
    </w:p>
    <w:p w14:paraId="6FAE234E"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t>A.</w:t>
      </w:r>
      <w:r w:rsidRPr="00054F98">
        <w:rPr>
          <w:rFonts w:ascii="Calibri" w:hAnsi="Calibri"/>
          <w:sz w:val="22"/>
          <w:szCs w:val="22"/>
        </w:rPr>
        <w:tab/>
        <w:t>the Recipient’s employees;</w:t>
      </w:r>
    </w:p>
    <w:p w14:paraId="068D6897"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t>B.</w:t>
      </w:r>
      <w:r w:rsidRPr="00054F98">
        <w:rPr>
          <w:rFonts w:ascii="Calibri" w:hAnsi="Calibri"/>
          <w:sz w:val="22"/>
          <w:szCs w:val="22"/>
        </w:rPr>
        <w:tab/>
        <w:t xml:space="preserve">premises occupied by the Recipient; </w:t>
      </w:r>
    </w:p>
    <w:p w14:paraId="79F22911"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t>C.</w:t>
      </w:r>
      <w:r w:rsidRPr="00054F98">
        <w:rPr>
          <w:rFonts w:ascii="Calibri" w:hAnsi="Calibri"/>
          <w:sz w:val="22"/>
          <w:szCs w:val="22"/>
        </w:rPr>
        <w:tab/>
        <w:t xml:space="preserve">Material; and </w:t>
      </w:r>
    </w:p>
    <w:p w14:paraId="5A1E6490" w14:textId="77777777" w:rsidR="00C82055" w:rsidRPr="00054F98" w:rsidRDefault="00C82055" w:rsidP="00DE35EA">
      <w:pPr>
        <w:numPr>
          <w:ilvl w:val="0"/>
          <w:numId w:val="34"/>
        </w:numPr>
        <w:tabs>
          <w:tab w:val="num" w:pos="1800"/>
        </w:tabs>
        <w:spacing w:before="0" w:after="0" w:line="240" w:lineRule="auto"/>
        <w:ind w:right="378"/>
        <w:rPr>
          <w:rFonts w:ascii="Calibri" w:hAnsi="Calibri"/>
          <w:sz w:val="22"/>
          <w:szCs w:val="22"/>
        </w:rPr>
      </w:pPr>
      <w:r w:rsidRPr="00054F98">
        <w:rPr>
          <w:rFonts w:ascii="Calibri" w:hAnsi="Calibri"/>
          <w:sz w:val="22"/>
          <w:szCs w:val="22"/>
        </w:rPr>
        <w:t xml:space="preserve">reasonable assistance to: </w:t>
      </w:r>
    </w:p>
    <w:p w14:paraId="5B04DE06"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t>A.</w:t>
      </w:r>
      <w:r w:rsidRPr="00054F98">
        <w:rPr>
          <w:rFonts w:ascii="Calibri" w:hAnsi="Calibri"/>
          <w:sz w:val="22"/>
          <w:szCs w:val="22"/>
        </w:rPr>
        <w:tab/>
        <w:t>inspect the progress on the Activities;</w:t>
      </w:r>
    </w:p>
    <w:p w14:paraId="64C673BB"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lastRenderedPageBreak/>
        <w:t>B.</w:t>
      </w:r>
      <w:r w:rsidRPr="00054F98">
        <w:rPr>
          <w:rFonts w:ascii="Calibri" w:hAnsi="Calibri"/>
          <w:sz w:val="22"/>
          <w:szCs w:val="22"/>
        </w:rPr>
        <w:tab/>
        <w:t>locate and inspect Material;</w:t>
      </w:r>
    </w:p>
    <w:p w14:paraId="2C52A7D3" w14:textId="77777777" w:rsidR="00C82055" w:rsidRPr="00054F98" w:rsidRDefault="00C82055" w:rsidP="00DE35EA">
      <w:pPr>
        <w:spacing w:before="0" w:after="0" w:line="240" w:lineRule="auto"/>
        <w:ind w:left="2500" w:hanging="500"/>
        <w:rPr>
          <w:rFonts w:ascii="Calibri" w:hAnsi="Calibri"/>
          <w:sz w:val="22"/>
          <w:szCs w:val="22"/>
        </w:rPr>
      </w:pPr>
      <w:r w:rsidRPr="00054F98">
        <w:rPr>
          <w:rFonts w:ascii="Calibri" w:hAnsi="Calibri"/>
          <w:sz w:val="22"/>
          <w:szCs w:val="22"/>
        </w:rPr>
        <w:t>C.</w:t>
      </w:r>
      <w:r w:rsidRPr="00054F98">
        <w:rPr>
          <w:rFonts w:ascii="Calibri" w:hAnsi="Calibri"/>
          <w:sz w:val="22"/>
          <w:szCs w:val="22"/>
        </w:rPr>
        <w:tab/>
        <w:t>make copies of Material and remove those copies;</w:t>
      </w:r>
    </w:p>
    <w:p w14:paraId="79FD09CA" w14:textId="77777777" w:rsidR="00C82055" w:rsidRPr="00054F98" w:rsidRDefault="00C82055" w:rsidP="00DE35EA">
      <w:pPr>
        <w:pStyle w:val="sub-paraxChar"/>
        <w:numPr>
          <w:ilvl w:val="0"/>
          <w:numId w:val="0"/>
        </w:numPr>
        <w:ind w:left="1134"/>
        <w:rPr>
          <w:rFonts w:ascii="Calibri" w:hAnsi="Calibri"/>
          <w:color w:val="auto"/>
          <w:sz w:val="22"/>
          <w:szCs w:val="22"/>
        </w:rPr>
      </w:pPr>
      <w:r w:rsidRPr="00054F98">
        <w:rPr>
          <w:rFonts w:ascii="Calibri" w:hAnsi="Calibri"/>
          <w:color w:val="auto"/>
          <w:sz w:val="22"/>
          <w:szCs w:val="22"/>
        </w:rPr>
        <w:t xml:space="preserve">relevant to the </w:t>
      </w:r>
      <w:r>
        <w:rPr>
          <w:rFonts w:ascii="Calibri" w:hAnsi="Calibri"/>
          <w:color w:val="auto"/>
          <w:sz w:val="22"/>
          <w:szCs w:val="22"/>
        </w:rPr>
        <w:t>Project</w:t>
      </w:r>
      <w:r w:rsidRPr="00054F98">
        <w:rPr>
          <w:rFonts w:ascii="Calibri" w:hAnsi="Calibri"/>
          <w:color w:val="auto"/>
          <w:sz w:val="22"/>
          <w:szCs w:val="22"/>
        </w:rPr>
        <w:t>.</w:t>
      </w:r>
    </w:p>
    <w:p w14:paraId="7B6D76CD" w14:textId="3B88BD5A" w:rsidR="00C82055" w:rsidRPr="00054F98" w:rsidRDefault="00C82055" w:rsidP="00C82055">
      <w:pPr>
        <w:numPr>
          <w:ilvl w:val="1"/>
          <w:numId w:val="33"/>
        </w:numPr>
        <w:spacing w:before="0" w:line="240" w:lineRule="auto"/>
        <w:ind w:right="380"/>
        <w:rPr>
          <w:rFonts w:ascii="Calibri" w:hAnsi="Calibri"/>
          <w:sz w:val="22"/>
          <w:szCs w:val="22"/>
        </w:rPr>
      </w:pPr>
      <w:bookmarkStart w:id="168" w:name="_Ref201983092"/>
      <w:r w:rsidRPr="00054F98">
        <w:rPr>
          <w:rFonts w:ascii="Calibri" w:hAnsi="Calibri"/>
          <w:sz w:val="22"/>
          <w:szCs w:val="22"/>
        </w:rPr>
        <w:t xml:space="preserve">The rights referred to in clause </w:t>
      </w:r>
      <w:r w:rsidRPr="00054F98">
        <w:rPr>
          <w:rFonts w:ascii="Calibri" w:hAnsi="Calibri"/>
          <w:sz w:val="22"/>
          <w:szCs w:val="22"/>
        </w:rPr>
        <w:fldChar w:fldCharType="begin"/>
      </w:r>
      <w:r w:rsidRPr="00054F98">
        <w:rPr>
          <w:rFonts w:ascii="Calibri" w:hAnsi="Calibri"/>
          <w:sz w:val="22"/>
          <w:szCs w:val="22"/>
        </w:rPr>
        <w:instrText xml:space="preserve"> REF _Ref201982867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15.1</w:t>
      </w:r>
      <w:r w:rsidRPr="00054F98">
        <w:rPr>
          <w:rFonts w:ascii="Calibri" w:hAnsi="Calibri"/>
          <w:sz w:val="22"/>
          <w:szCs w:val="22"/>
        </w:rPr>
        <w:fldChar w:fldCharType="end"/>
      </w:r>
      <w:r w:rsidRPr="00054F98">
        <w:rPr>
          <w:rFonts w:ascii="Calibri" w:hAnsi="Calibri"/>
          <w:sz w:val="22"/>
          <w:szCs w:val="22"/>
        </w:rPr>
        <w:t xml:space="preserve"> are subject to:</w:t>
      </w:r>
      <w:bookmarkEnd w:id="168"/>
    </w:p>
    <w:p w14:paraId="31739062" w14:textId="77777777" w:rsidR="00C82055" w:rsidRPr="00054F98" w:rsidRDefault="00C82055" w:rsidP="00C82055">
      <w:pPr>
        <w:numPr>
          <w:ilvl w:val="0"/>
          <w:numId w:val="53"/>
        </w:numPr>
        <w:spacing w:before="0" w:after="0" w:line="240" w:lineRule="auto"/>
        <w:ind w:right="378"/>
        <w:rPr>
          <w:rFonts w:ascii="Calibri" w:hAnsi="Calibri"/>
          <w:sz w:val="22"/>
          <w:szCs w:val="22"/>
        </w:rPr>
      </w:pPr>
      <w:bookmarkStart w:id="169" w:name="_Ref201983081"/>
      <w:r w:rsidRPr="00054F98">
        <w:rPr>
          <w:rFonts w:ascii="Calibri" w:hAnsi="Calibri"/>
          <w:sz w:val="22"/>
          <w:szCs w:val="22"/>
        </w:rPr>
        <w:t>the provision of reasonable prior notice to the Recipient; and</w:t>
      </w:r>
      <w:bookmarkEnd w:id="169"/>
    </w:p>
    <w:p w14:paraId="3976C775" w14:textId="77777777" w:rsidR="00C82055" w:rsidRPr="00054F98" w:rsidRDefault="00C82055" w:rsidP="00C82055">
      <w:pPr>
        <w:numPr>
          <w:ilvl w:val="0"/>
          <w:numId w:val="53"/>
        </w:numPr>
        <w:spacing w:before="0" w:after="0" w:line="240" w:lineRule="auto"/>
        <w:ind w:right="378"/>
        <w:rPr>
          <w:rFonts w:ascii="Calibri" w:hAnsi="Calibri"/>
          <w:sz w:val="22"/>
          <w:szCs w:val="22"/>
        </w:rPr>
      </w:pPr>
      <w:r w:rsidRPr="00054F98">
        <w:rPr>
          <w:rFonts w:ascii="Calibri" w:hAnsi="Calibri"/>
          <w:sz w:val="22"/>
          <w:szCs w:val="22"/>
        </w:rPr>
        <w:t>the Recipient’s reasonable security procedures.</w:t>
      </w:r>
    </w:p>
    <w:p w14:paraId="40F96DD6" w14:textId="200F7288" w:rsidR="00C82055" w:rsidRPr="00054F98" w:rsidRDefault="00C82055" w:rsidP="00C82055">
      <w:pPr>
        <w:numPr>
          <w:ilvl w:val="1"/>
          <w:numId w:val="33"/>
        </w:numPr>
        <w:spacing w:before="0" w:after="0" w:line="240" w:lineRule="auto"/>
        <w:ind w:right="380"/>
        <w:rPr>
          <w:rFonts w:ascii="Calibri" w:hAnsi="Calibri"/>
          <w:sz w:val="22"/>
          <w:szCs w:val="22"/>
        </w:rPr>
      </w:pPr>
      <w:bookmarkStart w:id="170" w:name="_Ref449947488"/>
      <w:bookmarkStart w:id="171" w:name="_Toc486345093"/>
      <w:r w:rsidRPr="00054F98">
        <w:rPr>
          <w:rFonts w:ascii="Calibri" w:hAnsi="Calibri"/>
          <w:sz w:val="22"/>
          <w:szCs w:val="22"/>
        </w:rPr>
        <w:t xml:space="preserve">If a matter is being investigated which, in the opinion of a member of the </w:t>
      </w:r>
      <w:r>
        <w:rPr>
          <w:rFonts w:ascii="Calibri" w:hAnsi="Calibri"/>
          <w:sz w:val="22"/>
          <w:szCs w:val="22"/>
        </w:rPr>
        <w:t>b</w:t>
      </w:r>
      <w:r w:rsidRPr="00054F98">
        <w:rPr>
          <w:rFonts w:ascii="Calibri" w:hAnsi="Calibri"/>
          <w:sz w:val="22"/>
          <w:szCs w:val="22"/>
        </w:rPr>
        <w:t xml:space="preserve">ranch in the </w:t>
      </w:r>
      <w:r>
        <w:rPr>
          <w:rFonts w:ascii="Calibri" w:hAnsi="Calibri"/>
          <w:sz w:val="22"/>
          <w:szCs w:val="22"/>
        </w:rPr>
        <w:t>Department</w:t>
      </w:r>
      <w:r w:rsidRPr="00054F98">
        <w:rPr>
          <w:rFonts w:ascii="Calibri" w:hAnsi="Calibri"/>
          <w:sz w:val="22"/>
          <w:szCs w:val="22"/>
        </w:rPr>
        <w:t xml:space="preserve"> </w:t>
      </w:r>
      <w:r>
        <w:rPr>
          <w:rFonts w:ascii="Calibri" w:hAnsi="Calibri"/>
          <w:sz w:val="22"/>
          <w:szCs w:val="22"/>
        </w:rPr>
        <w:t xml:space="preserve">responsible for conducting audits </w:t>
      </w:r>
      <w:r w:rsidRPr="00054F98">
        <w:rPr>
          <w:rFonts w:ascii="Calibri" w:hAnsi="Calibri"/>
          <w:sz w:val="22"/>
          <w:szCs w:val="22"/>
        </w:rPr>
        <w:t xml:space="preserve">or any person authorised in writing by the Secretary, may involve an actual or apprehended breach of the law, clause </w:t>
      </w:r>
      <w:r w:rsidRPr="00054F98">
        <w:rPr>
          <w:rFonts w:ascii="Calibri" w:hAnsi="Calibri"/>
          <w:sz w:val="22"/>
          <w:szCs w:val="22"/>
        </w:rPr>
        <w:fldChar w:fldCharType="begin"/>
      </w:r>
      <w:r w:rsidRPr="00054F98">
        <w:rPr>
          <w:rFonts w:ascii="Calibri" w:hAnsi="Calibri"/>
          <w:sz w:val="22"/>
          <w:szCs w:val="22"/>
        </w:rPr>
        <w:instrText xml:space="preserve"> REF _Ref201983092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15.2</w:t>
      </w:r>
      <w:r w:rsidRPr="00054F98">
        <w:rPr>
          <w:rFonts w:ascii="Calibri" w:hAnsi="Calibri"/>
          <w:sz w:val="22"/>
          <w:szCs w:val="22"/>
        </w:rPr>
        <w:fldChar w:fldCharType="end"/>
      </w:r>
      <w:r w:rsidRPr="00054F98">
        <w:rPr>
          <w:rFonts w:ascii="Calibri" w:hAnsi="Calibri"/>
          <w:sz w:val="22"/>
          <w:szCs w:val="22"/>
        </w:rPr>
        <w:t xml:space="preserve"> will not apply.</w:t>
      </w:r>
      <w:bookmarkEnd w:id="170"/>
      <w:bookmarkEnd w:id="171"/>
    </w:p>
    <w:p w14:paraId="23AE6265" w14:textId="0E16392B" w:rsidR="00C82055" w:rsidRPr="00054F98" w:rsidRDefault="00C82055" w:rsidP="00C82055">
      <w:pPr>
        <w:numPr>
          <w:ilvl w:val="1"/>
          <w:numId w:val="33"/>
        </w:numPr>
        <w:spacing w:before="0" w:after="0" w:line="240" w:lineRule="auto"/>
        <w:ind w:right="380"/>
        <w:rPr>
          <w:rFonts w:ascii="Calibri" w:hAnsi="Calibri"/>
          <w:sz w:val="22"/>
          <w:szCs w:val="22"/>
        </w:rPr>
      </w:pPr>
      <w:r w:rsidRPr="00054F98">
        <w:rPr>
          <w:rFonts w:ascii="Calibri" w:hAnsi="Calibri"/>
          <w:sz w:val="22"/>
          <w:szCs w:val="22"/>
        </w:rPr>
        <w:t xml:space="preserve">The requirement for access specified in clause </w:t>
      </w:r>
      <w:r w:rsidRPr="00054F98">
        <w:rPr>
          <w:rFonts w:ascii="Calibri" w:hAnsi="Calibri"/>
          <w:sz w:val="22"/>
          <w:szCs w:val="22"/>
        </w:rPr>
        <w:fldChar w:fldCharType="begin"/>
      </w:r>
      <w:r w:rsidRPr="00054F98">
        <w:rPr>
          <w:rFonts w:ascii="Calibri" w:hAnsi="Calibri"/>
          <w:sz w:val="22"/>
          <w:szCs w:val="22"/>
        </w:rPr>
        <w:instrText xml:space="preserve"> REF _Ref201982867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15.1</w:t>
      </w:r>
      <w:r w:rsidRPr="00054F98">
        <w:rPr>
          <w:rFonts w:ascii="Calibri" w:hAnsi="Calibri"/>
          <w:sz w:val="22"/>
          <w:szCs w:val="22"/>
        </w:rPr>
        <w:fldChar w:fldCharType="end"/>
      </w:r>
      <w:r w:rsidRPr="00054F98">
        <w:rPr>
          <w:rFonts w:ascii="Calibri" w:hAnsi="Calibri"/>
          <w:sz w:val="22"/>
          <w:szCs w:val="22"/>
        </w:rPr>
        <w:t xml:space="preserve"> does not in any way reduce the Recipient’s responsibility to perform its obligations under these Conditions.</w:t>
      </w:r>
    </w:p>
    <w:p w14:paraId="74018512" w14:textId="77777777" w:rsidR="00C82055" w:rsidRPr="00054F98" w:rsidRDefault="00C82055" w:rsidP="00C82055">
      <w:pPr>
        <w:ind w:left="1344" w:right="380"/>
        <w:rPr>
          <w:rFonts w:ascii="Calibri" w:hAnsi="Calibri"/>
          <w:sz w:val="22"/>
          <w:szCs w:val="22"/>
        </w:rPr>
      </w:pPr>
    </w:p>
    <w:p w14:paraId="795AEF35" w14:textId="77777777" w:rsidR="00C82055" w:rsidRDefault="00C82055" w:rsidP="00C82055">
      <w:pPr>
        <w:numPr>
          <w:ilvl w:val="0"/>
          <w:numId w:val="33"/>
        </w:numPr>
        <w:spacing w:before="0" w:line="240" w:lineRule="auto"/>
        <w:ind w:right="380"/>
        <w:rPr>
          <w:rFonts w:ascii="Calibri" w:hAnsi="Calibri"/>
          <w:b/>
          <w:sz w:val="22"/>
          <w:szCs w:val="22"/>
        </w:rPr>
      </w:pPr>
      <w:bookmarkStart w:id="172" w:name="_Ref201979954"/>
      <w:bookmarkStart w:id="173" w:name="_Ref230055897"/>
      <w:bookmarkStart w:id="174" w:name="_Ref228769687"/>
      <w:r w:rsidRPr="00EF254B">
        <w:rPr>
          <w:rFonts w:ascii="Calibri" w:hAnsi="Calibri"/>
          <w:b/>
          <w:sz w:val="22"/>
          <w:szCs w:val="22"/>
        </w:rPr>
        <w:t>INTELLECTUAL</w:t>
      </w:r>
      <w:r w:rsidRPr="00E66103">
        <w:rPr>
          <w:rFonts w:ascii="Calibri" w:hAnsi="Calibri"/>
          <w:b/>
          <w:sz w:val="22"/>
          <w:szCs w:val="22"/>
        </w:rPr>
        <w:t xml:space="preserve"> PROPERTY RIGHTS IN THE REPORTS </w:t>
      </w:r>
      <w:bookmarkEnd w:id="172"/>
    </w:p>
    <w:p w14:paraId="3097C535" w14:textId="77777777" w:rsidR="00C82055" w:rsidRDefault="00C82055" w:rsidP="00C82055">
      <w:pPr>
        <w:numPr>
          <w:ilvl w:val="1"/>
          <w:numId w:val="33"/>
        </w:numPr>
        <w:spacing w:before="0" w:after="0" w:line="240" w:lineRule="auto"/>
        <w:ind w:right="380"/>
        <w:rPr>
          <w:rFonts w:ascii="Calibri" w:hAnsi="Calibri"/>
          <w:sz w:val="22"/>
          <w:szCs w:val="22"/>
        </w:rPr>
      </w:pPr>
      <w:bookmarkStart w:id="175" w:name="_Toc252881038"/>
      <w:bookmarkStart w:id="176" w:name="_Toc252881405"/>
      <w:bookmarkEnd w:id="173"/>
      <w:bookmarkEnd w:id="174"/>
      <w:r w:rsidRPr="00E66103">
        <w:rPr>
          <w:rFonts w:ascii="Calibri" w:hAnsi="Calibri"/>
          <w:sz w:val="22"/>
          <w:szCs w:val="22"/>
        </w:rPr>
        <w:t xml:space="preserve">Subject to this clause, ownership of the </w:t>
      </w:r>
      <w:r>
        <w:rPr>
          <w:rFonts w:ascii="Calibri" w:hAnsi="Calibri"/>
          <w:sz w:val="22"/>
          <w:szCs w:val="22"/>
        </w:rPr>
        <w:t xml:space="preserve">Project Material and the </w:t>
      </w:r>
      <w:r w:rsidRPr="00E66103">
        <w:rPr>
          <w:rFonts w:ascii="Calibri" w:hAnsi="Calibri"/>
          <w:sz w:val="22"/>
          <w:szCs w:val="22"/>
        </w:rPr>
        <w:t xml:space="preserve">Intellectual Property Rights in </w:t>
      </w:r>
      <w:r>
        <w:rPr>
          <w:rFonts w:ascii="Calibri" w:hAnsi="Calibri"/>
          <w:sz w:val="22"/>
          <w:szCs w:val="22"/>
        </w:rPr>
        <w:t>the Project Material</w:t>
      </w:r>
      <w:r w:rsidRPr="00E66103">
        <w:rPr>
          <w:rFonts w:ascii="Calibri" w:hAnsi="Calibri"/>
          <w:sz w:val="22"/>
          <w:szCs w:val="22"/>
        </w:rPr>
        <w:t xml:space="preserve"> vest in the Recipient immediately on their creation.</w:t>
      </w:r>
    </w:p>
    <w:p w14:paraId="49754CF5" w14:textId="77777777" w:rsidR="00C82055" w:rsidRDefault="00C82055" w:rsidP="00C82055">
      <w:pPr>
        <w:numPr>
          <w:ilvl w:val="1"/>
          <w:numId w:val="33"/>
        </w:numPr>
        <w:spacing w:before="0" w:after="0" w:line="240" w:lineRule="auto"/>
        <w:ind w:right="380"/>
        <w:rPr>
          <w:rFonts w:ascii="Calibri" w:hAnsi="Calibri"/>
          <w:sz w:val="22"/>
          <w:szCs w:val="22"/>
        </w:rPr>
      </w:pPr>
      <w:bookmarkStart w:id="177" w:name="_Ref123804232"/>
      <w:r w:rsidRPr="62D6AEE0">
        <w:rPr>
          <w:rFonts w:ascii="Calibri" w:hAnsi="Calibri"/>
          <w:sz w:val="22"/>
          <w:szCs w:val="22"/>
        </w:rPr>
        <w:t xml:space="preserve">The Recipient must grant to the Commonwealth a permanent, irrevocable, royalty-free, worldwide, non-exclusive licence (including a right of sub-licence) to use, reproduce, adapt and exploit the Intellectual Property Rights in the Reports for any purpose. </w:t>
      </w:r>
      <w:bookmarkEnd w:id="177"/>
    </w:p>
    <w:p w14:paraId="34163084" w14:textId="77777777" w:rsidR="00C82055" w:rsidRPr="0037230B" w:rsidRDefault="00C82055" w:rsidP="00C82055">
      <w:pPr>
        <w:numPr>
          <w:ilvl w:val="1"/>
          <w:numId w:val="33"/>
        </w:numPr>
        <w:spacing w:before="0" w:after="0" w:line="240" w:lineRule="auto"/>
        <w:ind w:right="380"/>
        <w:rPr>
          <w:rFonts w:ascii="Calibri" w:hAnsi="Calibri"/>
          <w:sz w:val="22"/>
          <w:szCs w:val="22"/>
        </w:rPr>
      </w:pPr>
      <w:bookmarkStart w:id="178" w:name="_Ref123804265"/>
      <w:r w:rsidRPr="4D2153EA">
        <w:rPr>
          <w:rFonts w:ascii="Calibri" w:hAnsi="Calibri"/>
          <w:sz w:val="22"/>
          <w:szCs w:val="22"/>
        </w:rPr>
        <w:t>To the extent that the Commonwealth needs to use any of the Existing Material or Third Party Material provided by the Recipient in connection with the Project, the Recipient must grant to, or must obtain for, the Commonwealth, a permanent, irrevocable, world-wide, royalty free, non-exclusive licence (including the right to sub-licence) to use, reproduce, adapt, modify and communicate that Material.</w:t>
      </w:r>
      <w:bookmarkEnd w:id="178"/>
      <w:r w:rsidRPr="4D2153EA">
        <w:rPr>
          <w:rFonts w:ascii="Calibri" w:hAnsi="Calibri"/>
          <w:sz w:val="22"/>
          <w:szCs w:val="22"/>
        </w:rPr>
        <w:t xml:space="preserve"> </w:t>
      </w:r>
    </w:p>
    <w:p w14:paraId="525005CE" w14:textId="20FFED0A" w:rsidR="00C82055" w:rsidRPr="0037230B" w:rsidRDefault="00C82055" w:rsidP="00C82055">
      <w:pPr>
        <w:numPr>
          <w:ilvl w:val="1"/>
          <w:numId w:val="33"/>
        </w:numPr>
        <w:spacing w:before="0" w:after="0" w:line="240" w:lineRule="auto"/>
        <w:ind w:right="380"/>
        <w:rPr>
          <w:rFonts w:ascii="Calibri" w:hAnsi="Calibri"/>
          <w:sz w:val="22"/>
          <w:szCs w:val="22"/>
        </w:rPr>
      </w:pPr>
      <w:r w:rsidRPr="0037230B">
        <w:rPr>
          <w:rFonts w:ascii="Calibri" w:hAnsi="Calibri"/>
          <w:sz w:val="22"/>
          <w:szCs w:val="22"/>
        </w:rPr>
        <w:t>The Recipient must, if requested by the Commonwealth to do so, bring into existence, sign, execute or otherwise deal with any document which may be necessary or desirable to give effect to clause</w:t>
      </w:r>
      <w:r>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_Ref123804232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16.2</w:t>
      </w:r>
      <w:r>
        <w:rPr>
          <w:rFonts w:ascii="Calibri" w:hAnsi="Calibri"/>
          <w:sz w:val="22"/>
          <w:szCs w:val="22"/>
        </w:rPr>
        <w:fldChar w:fldCharType="end"/>
      </w:r>
      <w:r>
        <w:rPr>
          <w:rFonts w:ascii="Calibri" w:hAnsi="Calibri"/>
          <w:sz w:val="22"/>
          <w:szCs w:val="22"/>
        </w:rPr>
        <w:t xml:space="preserve"> and </w:t>
      </w:r>
      <w:r>
        <w:rPr>
          <w:rFonts w:ascii="Calibri" w:hAnsi="Calibri"/>
          <w:sz w:val="22"/>
          <w:szCs w:val="22"/>
        </w:rPr>
        <w:fldChar w:fldCharType="begin"/>
      </w:r>
      <w:r>
        <w:rPr>
          <w:rFonts w:ascii="Calibri" w:hAnsi="Calibri"/>
          <w:sz w:val="22"/>
          <w:szCs w:val="22"/>
        </w:rPr>
        <w:instrText xml:space="preserve"> REF _Ref123804265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16.3</w:t>
      </w:r>
      <w:r>
        <w:rPr>
          <w:rFonts w:ascii="Calibri" w:hAnsi="Calibri"/>
          <w:sz w:val="22"/>
          <w:szCs w:val="22"/>
        </w:rPr>
        <w:fldChar w:fldCharType="end"/>
      </w:r>
      <w:r w:rsidRPr="0037230B">
        <w:rPr>
          <w:rFonts w:ascii="Calibri" w:hAnsi="Calibri"/>
          <w:sz w:val="22"/>
          <w:szCs w:val="22"/>
        </w:rPr>
        <w:t>.</w:t>
      </w:r>
    </w:p>
    <w:p w14:paraId="62FB7F1C" w14:textId="77777777" w:rsidR="00C82055" w:rsidRPr="0037230B" w:rsidRDefault="00C82055" w:rsidP="00C82055">
      <w:pPr>
        <w:numPr>
          <w:ilvl w:val="1"/>
          <w:numId w:val="33"/>
        </w:numPr>
        <w:spacing w:before="0" w:line="240" w:lineRule="auto"/>
        <w:ind w:right="380"/>
        <w:rPr>
          <w:rFonts w:ascii="Calibri" w:hAnsi="Calibri"/>
          <w:sz w:val="22"/>
          <w:szCs w:val="22"/>
        </w:rPr>
      </w:pPr>
      <w:bookmarkStart w:id="179" w:name="_Ref207774348"/>
      <w:r w:rsidRPr="0037230B">
        <w:rPr>
          <w:rFonts w:ascii="Calibri" w:hAnsi="Calibri"/>
          <w:sz w:val="22"/>
          <w:szCs w:val="22"/>
        </w:rPr>
        <w:t>The Recipient must:</w:t>
      </w:r>
      <w:bookmarkEnd w:id="179"/>
    </w:p>
    <w:p w14:paraId="654835C1" w14:textId="3D0E0DCC" w:rsidR="00C82055" w:rsidRPr="0037230B" w:rsidRDefault="00C82055" w:rsidP="00C82055">
      <w:pPr>
        <w:numPr>
          <w:ilvl w:val="0"/>
          <w:numId w:val="54"/>
        </w:numPr>
        <w:spacing w:before="0" w:after="0" w:line="240" w:lineRule="auto"/>
        <w:ind w:right="378"/>
        <w:rPr>
          <w:rFonts w:ascii="Calibri" w:hAnsi="Calibri"/>
          <w:sz w:val="22"/>
          <w:szCs w:val="22"/>
        </w:rPr>
      </w:pPr>
      <w:r w:rsidRPr="0037230B">
        <w:rPr>
          <w:rFonts w:ascii="Calibri" w:hAnsi="Calibri"/>
          <w:sz w:val="22"/>
          <w:szCs w:val="22"/>
        </w:rPr>
        <w:t xml:space="preserve">warrant that it is entitled, or will be entitled at the relevant time, to deal with the Intellectual Property Rights in the </w:t>
      </w:r>
      <w:r>
        <w:rPr>
          <w:rFonts w:ascii="Calibri" w:hAnsi="Calibri"/>
          <w:sz w:val="22"/>
          <w:szCs w:val="22"/>
        </w:rPr>
        <w:t>Available</w:t>
      </w:r>
      <w:r w:rsidRPr="0037230B">
        <w:rPr>
          <w:rFonts w:ascii="Calibri" w:hAnsi="Calibri"/>
          <w:sz w:val="22"/>
          <w:szCs w:val="22"/>
        </w:rPr>
        <w:t xml:space="preserve"> Material (including Third-party IPRs) in accordance with this clause </w:t>
      </w:r>
      <w:r>
        <w:rPr>
          <w:rFonts w:ascii="Calibri" w:hAnsi="Calibri"/>
          <w:sz w:val="22"/>
          <w:szCs w:val="22"/>
        </w:rPr>
        <w:fldChar w:fldCharType="begin"/>
      </w:r>
      <w:r>
        <w:rPr>
          <w:rFonts w:ascii="Calibri" w:hAnsi="Calibri"/>
          <w:sz w:val="22"/>
          <w:szCs w:val="22"/>
        </w:rPr>
        <w:instrText xml:space="preserve"> REF _Ref201979954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w:t>
      </w:r>
      <w:r>
        <w:rPr>
          <w:rFonts w:ascii="Calibri" w:hAnsi="Calibri"/>
          <w:sz w:val="22"/>
          <w:szCs w:val="22"/>
        </w:rPr>
        <w:fldChar w:fldCharType="end"/>
      </w:r>
      <w:r w:rsidRPr="0037230B">
        <w:rPr>
          <w:rFonts w:ascii="Calibri" w:hAnsi="Calibri"/>
          <w:sz w:val="22"/>
          <w:szCs w:val="22"/>
        </w:rPr>
        <w:t>;</w:t>
      </w:r>
    </w:p>
    <w:p w14:paraId="1E430C20" w14:textId="77777777" w:rsidR="00C82055" w:rsidRPr="0037230B" w:rsidRDefault="00C82055" w:rsidP="00C82055">
      <w:pPr>
        <w:numPr>
          <w:ilvl w:val="0"/>
          <w:numId w:val="54"/>
        </w:numPr>
        <w:spacing w:before="0" w:after="0" w:line="240" w:lineRule="auto"/>
        <w:ind w:right="378"/>
        <w:rPr>
          <w:rFonts w:ascii="Calibri" w:hAnsi="Calibri"/>
          <w:sz w:val="22"/>
          <w:szCs w:val="22"/>
        </w:rPr>
      </w:pPr>
      <w:bookmarkStart w:id="180" w:name="_Ref207774379"/>
      <w:r w:rsidRPr="0037230B">
        <w:rPr>
          <w:rFonts w:ascii="Calibri" w:hAnsi="Calibri"/>
          <w:sz w:val="22"/>
          <w:szCs w:val="22"/>
        </w:rPr>
        <w:t xml:space="preserve">agree to obtain from each author of the Available Material </w:t>
      </w:r>
      <w:bookmarkStart w:id="181" w:name="OLE_LINK8"/>
      <w:r w:rsidRPr="0037230B">
        <w:rPr>
          <w:rFonts w:ascii="Calibri" w:hAnsi="Calibri"/>
          <w:sz w:val="22"/>
          <w:szCs w:val="22"/>
        </w:rPr>
        <w:t xml:space="preserve">a written consent to the performance of the Specified Acts (whether occurring before or after the consent is given) by the Commonwealth or any person licensed by the </w:t>
      </w:r>
      <w:bookmarkEnd w:id="181"/>
      <w:r w:rsidRPr="0037230B">
        <w:rPr>
          <w:rFonts w:ascii="Calibri" w:hAnsi="Calibri"/>
          <w:sz w:val="22"/>
          <w:szCs w:val="22"/>
        </w:rPr>
        <w:t>Commonwealth to use, reproduce, adapt and exploit the Available Material; and</w:t>
      </w:r>
    </w:p>
    <w:p w14:paraId="0D34E764" w14:textId="77777777" w:rsidR="00C82055" w:rsidRPr="0037230B" w:rsidRDefault="00C82055" w:rsidP="00C82055">
      <w:pPr>
        <w:numPr>
          <w:ilvl w:val="0"/>
          <w:numId w:val="54"/>
        </w:numPr>
        <w:spacing w:before="0" w:after="0" w:line="240" w:lineRule="auto"/>
        <w:ind w:right="378"/>
        <w:rPr>
          <w:rFonts w:ascii="Calibri" w:hAnsi="Calibri"/>
          <w:sz w:val="22"/>
          <w:szCs w:val="22"/>
        </w:rPr>
      </w:pPr>
      <w:r w:rsidRPr="4D2153EA">
        <w:rPr>
          <w:rFonts w:ascii="Calibri" w:hAnsi="Calibri"/>
          <w:sz w:val="22"/>
          <w:szCs w:val="22"/>
        </w:rPr>
        <w:t>agree to provide to the Commonwealth, on request, the executed original of each consent.</w:t>
      </w:r>
    </w:p>
    <w:p w14:paraId="419DB0E8" w14:textId="77777777" w:rsidR="00C82055" w:rsidRPr="00E66103"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In this clause</w:t>
      </w:r>
      <w:bookmarkEnd w:id="180"/>
      <w:r w:rsidRPr="00E66103">
        <w:rPr>
          <w:rFonts w:ascii="Calibri" w:hAnsi="Calibri"/>
          <w:sz w:val="22"/>
          <w:szCs w:val="22"/>
        </w:rPr>
        <w:t>, “</w:t>
      </w:r>
      <w:r w:rsidRPr="00E66103">
        <w:rPr>
          <w:rFonts w:ascii="Calibri" w:hAnsi="Calibri"/>
          <w:b/>
          <w:sz w:val="22"/>
          <w:szCs w:val="22"/>
        </w:rPr>
        <w:t>Specified Acts</w:t>
      </w:r>
      <w:r w:rsidRPr="00E66103">
        <w:rPr>
          <w:rFonts w:ascii="Calibri" w:hAnsi="Calibri"/>
          <w:sz w:val="22"/>
          <w:szCs w:val="22"/>
        </w:rPr>
        <w:t>” means any of the following acts or omissions by or with the authority of the Commonwealth in relation to the Available Material:</w:t>
      </w:r>
    </w:p>
    <w:p w14:paraId="59989C5B"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using, reproducing, adapting or exploiting all or any part of the Available Material, with or without attribution of authorship;</w:t>
      </w:r>
    </w:p>
    <w:p w14:paraId="4EB3345C"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supplementing the Available Material with any other Material;</w:t>
      </w:r>
    </w:p>
    <w:p w14:paraId="4BEC9D70"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using the Available Material in a different context to that originally envisaged;</w:t>
      </w:r>
    </w:p>
    <w:p w14:paraId="4F60C0BB" w14:textId="77777777" w:rsidR="00C82055" w:rsidRDefault="00C82055" w:rsidP="00C82055">
      <w:pPr>
        <w:ind w:left="1344" w:right="380"/>
        <w:rPr>
          <w:rFonts w:ascii="Calibri" w:hAnsi="Calibri"/>
          <w:sz w:val="22"/>
          <w:szCs w:val="22"/>
        </w:rPr>
      </w:pPr>
      <w:r w:rsidRPr="4D2153EA">
        <w:rPr>
          <w:rFonts w:ascii="Calibri" w:hAnsi="Calibri"/>
          <w:sz w:val="22"/>
          <w:szCs w:val="22"/>
        </w:rPr>
        <w:lastRenderedPageBreak/>
        <w:t>but not including false attribution of authorship.</w:t>
      </w:r>
    </w:p>
    <w:p w14:paraId="0BEDF3EE" w14:textId="77777777" w:rsidR="00C82055" w:rsidRPr="009644A1" w:rsidRDefault="00C82055" w:rsidP="004008E3">
      <w:pPr>
        <w:numPr>
          <w:ilvl w:val="0"/>
          <w:numId w:val="33"/>
        </w:numPr>
        <w:spacing w:before="240" w:line="240" w:lineRule="auto"/>
        <w:ind w:right="380"/>
        <w:rPr>
          <w:rFonts w:ascii="Calibri" w:hAnsi="Calibri"/>
          <w:b/>
          <w:bCs/>
          <w:sz w:val="22"/>
          <w:szCs w:val="22"/>
        </w:rPr>
      </w:pPr>
      <w:r w:rsidRPr="4D2153EA">
        <w:rPr>
          <w:rFonts w:ascii="Calibri" w:hAnsi="Calibri"/>
          <w:b/>
          <w:bCs/>
          <w:sz w:val="22"/>
          <w:szCs w:val="22"/>
        </w:rPr>
        <w:t xml:space="preserve">LICENSING REQUIREMENTS </w:t>
      </w:r>
    </w:p>
    <w:p w14:paraId="42B3B69F" w14:textId="6B1ED69E" w:rsidR="00C82055" w:rsidRDefault="00C82055" w:rsidP="00C82055">
      <w:pPr>
        <w:numPr>
          <w:ilvl w:val="1"/>
          <w:numId w:val="33"/>
        </w:numPr>
        <w:spacing w:before="0" w:after="0" w:line="240" w:lineRule="auto"/>
        <w:ind w:right="380"/>
        <w:rPr>
          <w:rFonts w:ascii="Calibri" w:hAnsi="Calibri"/>
          <w:sz w:val="22"/>
          <w:szCs w:val="22"/>
        </w:rPr>
      </w:pPr>
      <w:r>
        <w:rPr>
          <w:rFonts w:ascii="Calibri" w:hAnsi="Calibri"/>
          <w:sz w:val="22"/>
          <w:szCs w:val="22"/>
        </w:rPr>
        <w:t>The Recipient must provide evidence to the Commonwealth in the Progress Report</w:t>
      </w:r>
      <w:r w:rsidRPr="4D2153EA">
        <w:rPr>
          <w:rFonts w:ascii="Calibri" w:hAnsi="Calibri"/>
          <w:sz w:val="22"/>
          <w:szCs w:val="22"/>
        </w:rPr>
        <w:t xml:space="preserve"> </w:t>
      </w:r>
      <w:r>
        <w:rPr>
          <w:rFonts w:ascii="Calibri" w:hAnsi="Calibri"/>
          <w:sz w:val="22"/>
          <w:szCs w:val="22"/>
        </w:rPr>
        <w:t xml:space="preserve">(Delivery) 1 </w:t>
      </w:r>
      <w:r w:rsidRPr="7822F644">
        <w:rPr>
          <w:rFonts w:ascii="Calibri" w:hAnsi="Calibri"/>
          <w:sz w:val="22"/>
          <w:szCs w:val="22"/>
        </w:rPr>
        <w:t>referred to in item</w:t>
      </w:r>
      <w:r w:rsidRPr="7822F644">
        <w:rPr>
          <w:rFonts w:ascii="Calibri" w:eastAsia="Calibri" w:hAnsi="Calibri" w:cs="Calibri"/>
          <w:sz w:val="22"/>
          <w:szCs w:val="22"/>
        </w:rPr>
        <w:t xml:space="preserve"> </w:t>
      </w:r>
      <w:r>
        <w:rPr>
          <w:rFonts w:ascii="Calibri" w:hAnsi="Calibri"/>
          <w:sz w:val="22"/>
          <w:szCs w:val="22"/>
        </w:rPr>
        <w:fldChar w:fldCharType="begin"/>
      </w:r>
      <w:r>
        <w:rPr>
          <w:rFonts w:ascii="Calibri" w:hAnsi="Calibri"/>
          <w:sz w:val="22"/>
          <w:szCs w:val="22"/>
        </w:rPr>
        <w:instrText xml:space="preserve"> REF _Ref337024888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6</w:t>
      </w:r>
      <w:r>
        <w:rPr>
          <w:rFonts w:ascii="Calibri" w:hAnsi="Calibri"/>
          <w:sz w:val="22"/>
          <w:szCs w:val="22"/>
        </w:rPr>
        <w:fldChar w:fldCharType="end"/>
      </w:r>
      <w:r w:rsidDel="00E63056">
        <w:rPr>
          <w:rFonts w:ascii="Calibri" w:hAnsi="Calibri"/>
          <w:sz w:val="22"/>
          <w:szCs w:val="22"/>
        </w:rPr>
        <w:t xml:space="preserve"> </w:t>
      </w:r>
      <w:r>
        <w:rPr>
          <w:rFonts w:ascii="Calibri" w:hAnsi="Calibri"/>
          <w:sz w:val="22"/>
          <w:szCs w:val="22"/>
        </w:rPr>
        <w:t>and Schedule 1,</w:t>
      </w:r>
      <w:r w:rsidDel="00E63056">
        <w:rPr>
          <w:rFonts w:ascii="Calibri" w:hAnsi="Calibri"/>
          <w:sz w:val="22"/>
          <w:szCs w:val="22"/>
        </w:rPr>
        <w:t xml:space="preserve"> that </w:t>
      </w:r>
      <w:r>
        <w:rPr>
          <w:rFonts w:ascii="Calibri" w:hAnsi="Calibri"/>
          <w:sz w:val="22"/>
          <w:szCs w:val="22"/>
        </w:rPr>
        <w:t xml:space="preserve">it has entered into an agreement with a Stage 1 recipient to receive a licence to use </w:t>
      </w:r>
      <w:r w:rsidRPr="4D2153EA">
        <w:rPr>
          <w:rFonts w:ascii="Calibri" w:hAnsi="Calibri"/>
          <w:sz w:val="22"/>
          <w:szCs w:val="22"/>
        </w:rPr>
        <w:t xml:space="preserve">teaching </w:t>
      </w:r>
      <w:r>
        <w:rPr>
          <w:rFonts w:ascii="Calibri" w:hAnsi="Calibri"/>
          <w:sz w:val="22"/>
          <w:szCs w:val="22"/>
        </w:rPr>
        <w:t xml:space="preserve">material in relation to </w:t>
      </w:r>
      <w:r w:rsidRPr="4D2153EA">
        <w:rPr>
          <w:rFonts w:ascii="Calibri" w:hAnsi="Calibri"/>
          <w:sz w:val="22"/>
          <w:szCs w:val="22"/>
        </w:rPr>
        <w:t>a microcredential</w:t>
      </w:r>
      <w:r>
        <w:rPr>
          <w:rFonts w:ascii="Calibri" w:hAnsi="Calibri"/>
          <w:sz w:val="22"/>
          <w:szCs w:val="22"/>
        </w:rPr>
        <w:t xml:space="preserve"> course designed under Stage 1</w:t>
      </w:r>
      <w:r w:rsidRPr="4D2153EA">
        <w:rPr>
          <w:rFonts w:ascii="Calibri" w:hAnsi="Calibri"/>
          <w:sz w:val="22"/>
          <w:szCs w:val="22"/>
        </w:rPr>
        <w:t>.</w:t>
      </w:r>
    </w:p>
    <w:p w14:paraId="3D9FDB82" w14:textId="77777777" w:rsidR="00C82055" w:rsidRDefault="00C82055" w:rsidP="004008E3">
      <w:pPr>
        <w:numPr>
          <w:ilvl w:val="0"/>
          <w:numId w:val="33"/>
        </w:numPr>
        <w:spacing w:before="240" w:line="240" w:lineRule="auto"/>
        <w:ind w:right="380"/>
        <w:rPr>
          <w:rFonts w:ascii="Calibri" w:hAnsi="Calibri"/>
          <w:b/>
          <w:bCs/>
          <w:sz w:val="22"/>
          <w:szCs w:val="22"/>
        </w:rPr>
      </w:pPr>
      <w:r w:rsidRPr="4D2153EA">
        <w:rPr>
          <w:rFonts w:ascii="Calibri" w:hAnsi="Calibri"/>
          <w:b/>
          <w:bCs/>
          <w:sz w:val="22"/>
          <w:szCs w:val="22"/>
        </w:rPr>
        <w:t>RECORDS</w:t>
      </w:r>
    </w:p>
    <w:p w14:paraId="38B4E424" w14:textId="77777777" w:rsidR="00C82055" w:rsidRDefault="00C82055" w:rsidP="00C82055">
      <w:pPr>
        <w:numPr>
          <w:ilvl w:val="1"/>
          <w:numId w:val="33"/>
        </w:numPr>
        <w:spacing w:before="0" w:after="0" w:line="240" w:lineRule="auto"/>
        <w:ind w:right="380"/>
        <w:rPr>
          <w:rFonts w:ascii="Calibri" w:hAnsi="Calibri"/>
          <w:sz w:val="22"/>
          <w:szCs w:val="22"/>
        </w:rPr>
      </w:pPr>
      <w:r w:rsidRPr="7822F644">
        <w:rPr>
          <w:rFonts w:ascii="Calibri" w:hAnsi="Calibri"/>
          <w:sz w:val="22"/>
          <w:szCs w:val="22"/>
        </w:rPr>
        <w:t>The Recipient must keep and make available to the Department on the Department’s request full and accurate Records of the conduct of the Project including the receipt and use of Grant Funding (in accordance with Australian Accounting Standards).</w:t>
      </w:r>
    </w:p>
    <w:p w14:paraId="5431951C" w14:textId="77777777" w:rsidR="00C82055" w:rsidRDefault="00C82055" w:rsidP="00C82055">
      <w:pPr>
        <w:numPr>
          <w:ilvl w:val="1"/>
          <w:numId w:val="33"/>
        </w:numPr>
        <w:spacing w:before="0" w:after="0" w:line="240" w:lineRule="auto"/>
        <w:ind w:right="380"/>
        <w:rPr>
          <w:rFonts w:ascii="Calibri" w:hAnsi="Calibri"/>
          <w:sz w:val="22"/>
          <w:szCs w:val="22"/>
        </w:rPr>
      </w:pPr>
      <w:r w:rsidRPr="7822F644">
        <w:rPr>
          <w:rFonts w:ascii="Calibri" w:hAnsi="Calibri"/>
          <w:sz w:val="22"/>
          <w:szCs w:val="22"/>
        </w:rPr>
        <w:t>The Recipient must retain Records for 7 years after the completion of the Project and if requested by the Commonwealth, shall promptly allow persons authorised by the Commonwealth access to such records.</w:t>
      </w:r>
    </w:p>
    <w:p w14:paraId="5D062EF2" w14:textId="77777777" w:rsidR="00C82055" w:rsidRPr="004008E3" w:rsidRDefault="00C82055" w:rsidP="004008E3">
      <w:pPr>
        <w:numPr>
          <w:ilvl w:val="0"/>
          <w:numId w:val="33"/>
        </w:numPr>
        <w:spacing w:before="240" w:line="240" w:lineRule="auto"/>
        <w:ind w:right="380"/>
        <w:rPr>
          <w:rFonts w:ascii="Calibri" w:hAnsi="Calibri"/>
          <w:b/>
          <w:bCs/>
          <w:sz w:val="22"/>
          <w:szCs w:val="22"/>
        </w:rPr>
      </w:pPr>
      <w:bookmarkStart w:id="182" w:name="_Ref123808471"/>
      <w:r w:rsidRPr="4D2153EA">
        <w:rPr>
          <w:rFonts w:ascii="Calibri" w:hAnsi="Calibri"/>
          <w:b/>
          <w:bCs/>
          <w:sz w:val="22"/>
          <w:szCs w:val="22"/>
        </w:rPr>
        <w:t>PROTECTION OF PERSONAL INFORMATION</w:t>
      </w:r>
      <w:bookmarkEnd w:id="182"/>
    </w:p>
    <w:p w14:paraId="5143D7A6" w14:textId="77777777" w:rsidR="00C82055"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 xml:space="preserve">The Recipient </w:t>
      </w:r>
      <w:r>
        <w:rPr>
          <w:rFonts w:ascii="Calibri" w:hAnsi="Calibri"/>
          <w:sz w:val="22"/>
          <w:szCs w:val="22"/>
        </w:rPr>
        <w:t xml:space="preserve">must </w:t>
      </w:r>
      <w:r w:rsidRPr="00E66103">
        <w:rPr>
          <w:rFonts w:ascii="Calibri" w:hAnsi="Calibri"/>
          <w:sz w:val="22"/>
          <w:szCs w:val="22"/>
        </w:rPr>
        <w:t>agree</w:t>
      </w:r>
      <w:r>
        <w:rPr>
          <w:rFonts w:ascii="Calibri" w:hAnsi="Calibri"/>
          <w:sz w:val="22"/>
          <w:szCs w:val="22"/>
        </w:rPr>
        <w:t xml:space="preserve"> to</w:t>
      </w:r>
      <w:r w:rsidRPr="00E66103">
        <w:rPr>
          <w:rFonts w:ascii="Calibri" w:hAnsi="Calibri"/>
          <w:sz w:val="22"/>
          <w:szCs w:val="22"/>
        </w:rPr>
        <w:t>:</w:t>
      </w:r>
    </w:p>
    <w:p w14:paraId="32B4DE10" w14:textId="77777777" w:rsidR="00C82055" w:rsidRDefault="00C82055" w:rsidP="00C82055">
      <w:pPr>
        <w:numPr>
          <w:ilvl w:val="0"/>
          <w:numId w:val="55"/>
        </w:numPr>
        <w:spacing w:before="0" w:after="0" w:line="240" w:lineRule="auto"/>
        <w:ind w:right="378"/>
        <w:rPr>
          <w:rFonts w:ascii="Calibri" w:hAnsi="Calibri"/>
          <w:sz w:val="22"/>
          <w:szCs w:val="22"/>
        </w:rPr>
      </w:pPr>
      <w:r w:rsidRPr="00E66103">
        <w:rPr>
          <w:rFonts w:ascii="Calibri" w:hAnsi="Calibri"/>
          <w:sz w:val="22"/>
          <w:szCs w:val="22"/>
        </w:rPr>
        <w:t xml:space="preserve">comply with all of the requirements of the Privacy Act (including the </w:t>
      </w:r>
      <w:r>
        <w:rPr>
          <w:rFonts w:ascii="Calibri" w:hAnsi="Calibri"/>
          <w:sz w:val="22"/>
          <w:szCs w:val="22"/>
        </w:rPr>
        <w:t xml:space="preserve">Australian </w:t>
      </w:r>
      <w:r w:rsidRPr="00E66103">
        <w:rPr>
          <w:rFonts w:ascii="Calibri" w:hAnsi="Calibri"/>
          <w:sz w:val="22"/>
          <w:szCs w:val="22"/>
        </w:rPr>
        <w:t xml:space="preserve">Privacy Principles) in relation to any act or omission in connection with </w:t>
      </w:r>
      <w:r>
        <w:rPr>
          <w:rFonts w:ascii="Calibri" w:hAnsi="Calibri"/>
          <w:sz w:val="22"/>
          <w:szCs w:val="22"/>
        </w:rPr>
        <w:t>these Conditions of Grant</w:t>
      </w:r>
      <w:r w:rsidRPr="00E66103">
        <w:rPr>
          <w:rFonts w:ascii="Calibri" w:hAnsi="Calibri"/>
          <w:sz w:val="22"/>
          <w:szCs w:val="22"/>
        </w:rPr>
        <w:t>, as if the Recipient were an agency as defined in the Privacy Act;</w:t>
      </w:r>
    </w:p>
    <w:p w14:paraId="5FB7CEB9" w14:textId="77777777" w:rsidR="00C82055" w:rsidRDefault="00C82055" w:rsidP="00C82055">
      <w:pPr>
        <w:numPr>
          <w:ilvl w:val="0"/>
          <w:numId w:val="55"/>
        </w:numPr>
        <w:spacing w:before="0" w:after="0" w:line="240" w:lineRule="auto"/>
        <w:ind w:right="378"/>
        <w:rPr>
          <w:rFonts w:ascii="Calibri" w:hAnsi="Calibri"/>
          <w:sz w:val="22"/>
          <w:szCs w:val="22"/>
        </w:rPr>
      </w:pPr>
      <w:r w:rsidRPr="00E66103">
        <w:rPr>
          <w:rFonts w:ascii="Calibri" w:hAnsi="Calibri"/>
          <w:sz w:val="22"/>
          <w:szCs w:val="22"/>
        </w:rPr>
        <w:t xml:space="preserve">deal with Personal Information received, </w:t>
      </w:r>
      <w:r>
        <w:rPr>
          <w:rFonts w:ascii="Calibri" w:hAnsi="Calibri"/>
          <w:sz w:val="22"/>
          <w:szCs w:val="22"/>
        </w:rPr>
        <w:t xml:space="preserve">collected, </w:t>
      </w:r>
      <w:r w:rsidRPr="00E66103">
        <w:rPr>
          <w:rFonts w:ascii="Calibri" w:hAnsi="Calibri"/>
          <w:sz w:val="22"/>
          <w:szCs w:val="22"/>
        </w:rPr>
        <w:t xml:space="preserve">created or held by the Recipient for the purposes of these Conditions </w:t>
      </w:r>
      <w:r>
        <w:rPr>
          <w:rFonts w:ascii="Calibri" w:hAnsi="Calibri"/>
          <w:sz w:val="22"/>
          <w:szCs w:val="22"/>
        </w:rPr>
        <w:t xml:space="preserve">of Grant </w:t>
      </w:r>
      <w:r w:rsidRPr="00E66103">
        <w:rPr>
          <w:rFonts w:ascii="Calibri" w:hAnsi="Calibri"/>
          <w:sz w:val="22"/>
          <w:szCs w:val="22"/>
        </w:rPr>
        <w:t xml:space="preserve">only to fulfil the Recipient’s obligations under these Conditions </w:t>
      </w:r>
      <w:r>
        <w:rPr>
          <w:rFonts w:ascii="Calibri" w:hAnsi="Calibri"/>
          <w:sz w:val="22"/>
          <w:szCs w:val="22"/>
        </w:rPr>
        <w:t>of Grant; and</w:t>
      </w:r>
    </w:p>
    <w:p w14:paraId="298270EA" w14:textId="77777777" w:rsidR="00C82055" w:rsidRDefault="00C82055" w:rsidP="00C82055">
      <w:pPr>
        <w:numPr>
          <w:ilvl w:val="0"/>
          <w:numId w:val="55"/>
        </w:numPr>
        <w:spacing w:before="0" w:after="0" w:line="240" w:lineRule="auto"/>
        <w:ind w:right="378"/>
        <w:rPr>
          <w:rFonts w:ascii="Calibri" w:hAnsi="Calibri"/>
          <w:sz w:val="22"/>
          <w:szCs w:val="22"/>
        </w:rPr>
      </w:pPr>
      <w:r>
        <w:rPr>
          <w:rFonts w:ascii="Calibri" w:hAnsi="Calibri"/>
          <w:sz w:val="22"/>
          <w:szCs w:val="22"/>
        </w:rPr>
        <w:t>ensure that any contractor engaged by the Recipient to perform any of its obligations under these Conditions of Grant is contractually bound to comply with the Australian Privacy Principles.</w:t>
      </w:r>
    </w:p>
    <w:p w14:paraId="0B9C51D2" w14:textId="6D371FDE" w:rsidR="00C82055" w:rsidRDefault="00C82055" w:rsidP="00DE35EA">
      <w:pPr>
        <w:numPr>
          <w:ilvl w:val="0"/>
          <w:numId w:val="55"/>
        </w:numPr>
        <w:spacing w:before="0" w:after="0" w:line="240" w:lineRule="auto"/>
        <w:ind w:right="378"/>
        <w:rPr>
          <w:rFonts w:ascii="Calibri" w:hAnsi="Calibri"/>
          <w:sz w:val="22"/>
          <w:szCs w:val="22"/>
        </w:rPr>
      </w:pPr>
      <w:r w:rsidRPr="00E66103">
        <w:rPr>
          <w:rFonts w:ascii="Calibri" w:hAnsi="Calibri"/>
          <w:sz w:val="22"/>
          <w:szCs w:val="22"/>
        </w:rPr>
        <w:t>An act done or a practice engaged in by the Recipient or a subcontractor to meet (directly or indirectly) an obligation under these Conditions</w:t>
      </w:r>
      <w:r>
        <w:rPr>
          <w:rFonts w:ascii="Calibri" w:hAnsi="Calibri"/>
          <w:sz w:val="22"/>
          <w:szCs w:val="22"/>
        </w:rPr>
        <w:t xml:space="preserve"> </w:t>
      </w:r>
      <w:r w:rsidRPr="00E66103">
        <w:rPr>
          <w:rFonts w:ascii="Calibri" w:hAnsi="Calibri"/>
          <w:sz w:val="22"/>
          <w:szCs w:val="22"/>
        </w:rPr>
        <w:t>is subject to the other obligations in these Conditions including this clause</w:t>
      </w:r>
      <w:r>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_Ref123808471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19</w:t>
      </w:r>
      <w:r>
        <w:rPr>
          <w:rFonts w:ascii="Calibri" w:hAnsi="Calibri"/>
          <w:sz w:val="22"/>
          <w:szCs w:val="22"/>
        </w:rPr>
        <w:fldChar w:fldCharType="end"/>
      </w:r>
      <w:r>
        <w:rPr>
          <w:rFonts w:ascii="Calibri" w:hAnsi="Calibri"/>
          <w:sz w:val="22"/>
          <w:szCs w:val="22"/>
        </w:rPr>
        <w:t>.</w:t>
      </w:r>
    </w:p>
    <w:p w14:paraId="7B883B3C" w14:textId="77777777" w:rsidR="00C82055"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In this clause, "received" includes "collected".</w:t>
      </w:r>
    </w:p>
    <w:p w14:paraId="4DA7DAB6" w14:textId="77777777" w:rsidR="00C82055" w:rsidRPr="004008E3" w:rsidRDefault="00C82055" w:rsidP="004008E3">
      <w:pPr>
        <w:numPr>
          <w:ilvl w:val="0"/>
          <w:numId w:val="33"/>
        </w:numPr>
        <w:spacing w:before="240" w:line="240" w:lineRule="auto"/>
        <w:ind w:right="380"/>
        <w:rPr>
          <w:rFonts w:ascii="Calibri" w:hAnsi="Calibri"/>
          <w:b/>
          <w:bCs/>
          <w:sz w:val="22"/>
          <w:szCs w:val="22"/>
        </w:rPr>
      </w:pPr>
      <w:r w:rsidRPr="4D2153EA">
        <w:rPr>
          <w:rFonts w:ascii="Calibri" w:hAnsi="Calibri"/>
          <w:b/>
          <w:bCs/>
          <w:sz w:val="22"/>
          <w:szCs w:val="22"/>
        </w:rPr>
        <w:t>ACKNOWLEDGMENTS</w:t>
      </w:r>
      <w:r w:rsidRPr="004008E3">
        <w:rPr>
          <w:rFonts w:ascii="Calibri" w:hAnsi="Calibri"/>
          <w:b/>
          <w:bCs/>
          <w:sz w:val="22"/>
          <w:szCs w:val="22"/>
        </w:rPr>
        <w:t xml:space="preserve">, </w:t>
      </w:r>
      <w:r w:rsidRPr="4D2153EA">
        <w:rPr>
          <w:rFonts w:ascii="Calibri" w:hAnsi="Calibri"/>
          <w:b/>
          <w:bCs/>
          <w:sz w:val="22"/>
          <w:szCs w:val="22"/>
        </w:rPr>
        <w:t>PUBLICATIONS AND PUBLICITY</w:t>
      </w:r>
    </w:p>
    <w:p w14:paraId="3B7E4C30" w14:textId="77777777" w:rsidR="00C82055" w:rsidRDefault="00C82055" w:rsidP="00C82055">
      <w:pPr>
        <w:numPr>
          <w:ilvl w:val="1"/>
          <w:numId w:val="33"/>
        </w:numPr>
        <w:spacing w:before="0" w:after="0" w:line="240" w:lineRule="auto"/>
        <w:ind w:right="380"/>
        <w:rPr>
          <w:rFonts w:ascii="Calibri" w:hAnsi="Calibri"/>
          <w:sz w:val="22"/>
          <w:szCs w:val="22"/>
        </w:rPr>
      </w:pPr>
      <w:r w:rsidRPr="00BC18A1">
        <w:rPr>
          <w:rFonts w:ascii="Calibri" w:hAnsi="Calibri"/>
          <w:sz w:val="22"/>
          <w:szCs w:val="22"/>
        </w:rPr>
        <w:t xml:space="preserve">The Recipient must acknowledge the contribution made by the Commonwealth to the </w:t>
      </w:r>
      <w:r>
        <w:rPr>
          <w:rFonts w:ascii="Calibri" w:hAnsi="Calibri"/>
          <w:sz w:val="22"/>
          <w:szCs w:val="22"/>
        </w:rPr>
        <w:t>Project</w:t>
      </w:r>
      <w:r w:rsidRPr="00BC18A1">
        <w:rPr>
          <w:rFonts w:ascii="Calibri" w:hAnsi="Calibri"/>
          <w:sz w:val="22"/>
          <w:szCs w:val="22"/>
        </w:rPr>
        <w:t xml:space="preserve"> in all related promotional material.  In particular, the Recipient </w:t>
      </w:r>
      <w:r>
        <w:rPr>
          <w:rFonts w:ascii="Calibri" w:hAnsi="Calibri"/>
          <w:sz w:val="22"/>
          <w:szCs w:val="22"/>
        </w:rPr>
        <w:t>must</w:t>
      </w:r>
      <w:r w:rsidRPr="00BC18A1">
        <w:rPr>
          <w:rFonts w:ascii="Calibri" w:hAnsi="Calibri"/>
          <w:sz w:val="22"/>
          <w:szCs w:val="22"/>
        </w:rPr>
        <w:t xml:space="preserve"> ensure that:</w:t>
      </w:r>
    </w:p>
    <w:p w14:paraId="773D9FA1"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the acknowledgment is prominently recorded and commensurate with that given to state or local government, corporate or other sponsors;</w:t>
      </w:r>
    </w:p>
    <w:p w14:paraId="1221EDA9"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 xml:space="preserve">any formal statement issued in relation to any aspect of the </w:t>
      </w:r>
      <w:r>
        <w:rPr>
          <w:rFonts w:ascii="Calibri" w:hAnsi="Calibri"/>
          <w:sz w:val="22"/>
          <w:szCs w:val="22"/>
        </w:rPr>
        <w:t>Project</w:t>
      </w:r>
      <w:r w:rsidRPr="00BC18A1">
        <w:rPr>
          <w:rFonts w:ascii="Calibri" w:hAnsi="Calibri"/>
          <w:sz w:val="22"/>
          <w:szCs w:val="22"/>
        </w:rPr>
        <w:t>, including speeches, media releases,</w:t>
      </w:r>
      <w:r>
        <w:rPr>
          <w:rFonts w:ascii="Calibri" w:hAnsi="Calibri"/>
          <w:sz w:val="22"/>
          <w:szCs w:val="22"/>
        </w:rPr>
        <w:t xml:space="preserve"> and</w:t>
      </w:r>
      <w:r w:rsidRPr="00BC18A1">
        <w:rPr>
          <w:rFonts w:ascii="Calibri" w:hAnsi="Calibri"/>
          <w:sz w:val="22"/>
          <w:szCs w:val="22"/>
        </w:rPr>
        <w:t xml:space="preserve"> brochures, should make reference to the Commonwealth contribution;</w:t>
      </w:r>
    </w:p>
    <w:p w14:paraId="3AA71DC6"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 xml:space="preserve">any signs and plaques erected in association with the </w:t>
      </w:r>
      <w:r>
        <w:rPr>
          <w:rFonts w:ascii="Calibri" w:hAnsi="Calibri"/>
          <w:sz w:val="22"/>
          <w:szCs w:val="22"/>
        </w:rPr>
        <w:t>Project</w:t>
      </w:r>
      <w:r w:rsidRPr="00BC18A1">
        <w:rPr>
          <w:rFonts w:ascii="Calibri" w:hAnsi="Calibri"/>
          <w:sz w:val="22"/>
          <w:szCs w:val="22"/>
        </w:rPr>
        <w:t xml:space="preserve"> must acknowledge the Commonwealth’s assistance; and </w:t>
      </w:r>
    </w:p>
    <w:p w14:paraId="382E034E" w14:textId="77777777" w:rsidR="00C82055" w:rsidRDefault="00C82055" w:rsidP="00DE35EA">
      <w:pPr>
        <w:numPr>
          <w:ilvl w:val="0"/>
          <w:numId w:val="57"/>
        </w:numPr>
        <w:spacing w:before="0" w:line="240" w:lineRule="auto"/>
        <w:ind w:left="1214" w:right="380" w:hanging="363"/>
        <w:rPr>
          <w:rFonts w:ascii="Calibri" w:hAnsi="Calibri"/>
          <w:sz w:val="22"/>
          <w:szCs w:val="22"/>
        </w:rPr>
      </w:pPr>
      <w:r w:rsidRPr="00BC18A1">
        <w:rPr>
          <w:rFonts w:ascii="Calibri" w:hAnsi="Calibri"/>
          <w:sz w:val="22"/>
          <w:szCs w:val="22"/>
        </w:rPr>
        <w:t xml:space="preserve">where an official opening or launch is proposed for the </w:t>
      </w:r>
      <w:r>
        <w:rPr>
          <w:rFonts w:ascii="Calibri" w:hAnsi="Calibri"/>
          <w:sz w:val="22"/>
          <w:szCs w:val="22"/>
        </w:rPr>
        <w:t>Project,</w:t>
      </w:r>
      <w:r w:rsidRPr="00BC18A1">
        <w:rPr>
          <w:rFonts w:ascii="Calibri" w:hAnsi="Calibri"/>
          <w:sz w:val="22"/>
          <w:szCs w:val="22"/>
        </w:rPr>
        <w:t xml:space="preserve"> the Minister is to be invited to attend or to send a representative. </w:t>
      </w:r>
    </w:p>
    <w:p w14:paraId="406D9DAD" w14:textId="77777777" w:rsidR="004008E3" w:rsidRDefault="004008E3">
      <w:pPr>
        <w:spacing w:before="0" w:after="0" w:line="240" w:lineRule="auto"/>
        <w:rPr>
          <w:rFonts w:ascii="Calibri" w:hAnsi="Calibri"/>
          <w:b/>
          <w:bCs/>
          <w:sz w:val="22"/>
          <w:szCs w:val="22"/>
        </w:rPr>
      </w:pPr>
      <w:r>
        <w:rPr>
          <w:rFonts w:ascii="Calibri" w:hAnsi="Calibri"/>
          <w:b/>
          <w:bCs/>
          <w:sz w:val="22"/>
          <w:szCs w:val="22"/>
        </w:rPr>
        <w:br w:type="page"/>
      </w:r>
    </w:p>
    <w:p w14:paraId="5841A106" w14:textId="2F93493E" w:rsidR="00C82055" w:rsidRDefault="00C82055" w:rsidP="004008E3">
      <w:pPr>
        <w:numPr>
          <w:ilvl w:val="0"/>
          <w:numId w:val="33"/>
        </w:numPr>
        <w:spacing w:before="240" w:line="240" w:lineRule="auto"/>
        <w:ind w:right="380"/>
        <w:rPr>
          <w:rFonts w:ascii="Calibri" w:hAnsi="Calibri"/>
          <w:b/>
          <w:sz w:val="22"/>
          <w:szCs w:val="22"/>
        </w:rPr>
      </w:pPr>
      <w:r w:rsidRPr="4D2153EA">
        <w:rPr>
          <w:rFonts w:ascii="Calibri" w:hAnsi="Calibri"/>
          <w:b/>
          <w:bCs/>
          <w:sz w:val="22"/>
          <w:szCs w:val="22"/>
        </w:rPr>
        <w:lastRenderedPageBreak/>
        <w:t>DELAY</w:t>
      </w:r>
    </w:p>
    <w:p w14:paraId="68CB4D47" w14:textId="77777777" w:rsidR="00C82055"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 xml:space="preserve">The Recipient must take all reasonable steps to minimise delay in completion of the </w:t>
      </w:r>
      <w:r>
        <w:rPr>
          <w:rFonts w:ascii="Calibri" w:hAnsi="Calibri"/>
          <w:sz w:val="22"/>
          <w:szCs w:val="22"/>
        </w:rPr>
        <w:t>Project</w:t>
      </w:r>
      <w:r w:rsidRPr="00E66103">
        <w:rPr>
          <w:rFonts w:ascii="Calibri" w:hAnsi="Calibri"/>
          <w:sz w:val="22"/>
          <w:szCs w:val="22"/>
        </w:rPr>
        <w:t xml:space="preserve">. </w:t>
      </w:r>
    </w:p>
    <w:p w14:paraId="42DEE913" w14:textId="77777777" w:rsidR="00C82055"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If the Recipient becomes aware that:</w:t>
      </w:r>
    </w:p>
    <w:p w14:paraId="7CA050B2" w14:textId="77777777" w:rsidR="00C82055" w:rsidRDefault="00C82055" w:rsidP="00C82055">
      <w:pPr>
        <w:numPr>
          <w:ilvl w:val="0"/>
          <w:numId w:val="58"/>
        </w:numPr>
        <w:spacing w:before="0" w:after="0" w:line="240" w:lineRule="auto"/>
        <w:ind w:right="378"/>
        <w:rPr>
          <w:rFonts w:ascii="Calibri" w:hAnsi="Calibri"/>
          <w:sz w:val="22"/>
          <w:szCs w:val="22"/>
        </w:rPr>
      </w:pPr>
      <w:r w:rsidRPr="00E66103">
        <w:rPr>
          <w:rFonts w:ascii="Calibri" w:hAnsi="Calibri"/>
          <w:sz w:val="22"/>
          <w:szCs w:val="22"/>
        </w:rPr>
        <w:t xml:space="preserve">the Recipient will be delayed in progressing the </w:t>
      </w:r>
      <w:r>
        <w:rPr>
          <w:rFonts w:ascii="Calibri" w:hAnsi="Calibri"/>
          <w:sz w:val="22"/>
          <w:szCs w:val="22"/>
        </w:rPr>
        <w:t>Project</w:t>
      </w:r>
      <w:r w:rsidRPr="00E66103">
        <w:rPr>
          <w:rFonts w:ascii="Calibri" w:hAnsi="Calibri"/>
          <w:sz w:val="22"/>
          <w:szCs w:val="22"/>
        </w:rPr>
        <w:t xml:space="preserve"> in accordance with these Conditions; </w:t>
      </w:r>
      <w:r>
        <w:rPr>
          <w:rFonts w:ascii="Calibri" w:hAnsi="Calibri"/>
          <w:sz w:val="22"/>
          <w:szCs w:val="22"/>
        </w:rPr>
        <w:t>or</w:t>
      </w:r>
    </w:p>
    <w:p w14:paraId="2D44B1DA" w14:textId="690B4CDF" w:rsidR="00C82055" w:rsidRDefault="00C82055" w:rsidP="00C82055">
      <w:pPr>
        <w:numPr>
          <w:ilvl w:val="0"/>
          <w:numId w:val="58"/>
        </w:numPr>
        <w:spacing w:before="0" w:after="0" w:line="240" w:lineRule="auto"/>
        <w:ind w:right="378"/>
        <w:rPr>
          <w:rFonts w:ascii="Calibri" w:hAnsi="Calibri"/>
          <w:sz w:val="22"/>
          <w:szCs w:val="22"/>
        </w:rPr>
      </w:pPr>
      <w:r w:rsidRPr="00E66103">
        <w:rPr>
          <w:rFonts w:ascii="Calibri" w:hAnsi="Calibri"/>
          <w:sz w:val="22"/>
          <w:szCs w:val="22"/>
        </w:rPr>
        <w:t xml:space="preserve">the </w:t>
      </w:r>
      <w:r>
        <w:rPr>
          <w:rFonts w:ascii="Calibri" w:hAnsi="Calibri"/>
          <w:sz w:val="22"/>
          <w:szCs w:val="22"/>
        </w:rPr>
        <w:t>Project</w:t>
      </w:r>
      <w:r w:rsidRPr="00E66103">
        <w:rPr>
          <w:rFonts w:ascii="Calibri" w:hAnsi="Calibri"/>
          <w:sz w:val="22"/>
          <w:szCs w:val="22"/>
        </w:rPr>
        <w:t xml:space="preserve"> will not be completed by the date specified in </w:t>
      </w:r>
      <w:r>
        <w:rPr>
          <w:rFonts w:ascii="Calibri" w:hAnsi="Calibri"/>
          <w:sz w:val="22"/>
          <w:szCs w:val="22"/>
        </w:rPr>
        <w:t>Item</w:t>
      </w:r>
      <w:r w:rsidRPr="00E66103">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_Ref337024856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4</w:t>
      </w:r>
      <w:r>
        <w:rPr>
          <w:rFonts w:ascii="Calibri" w:hAnsi="Calibri"/>
          <w:sz w:val="22"/>
          <w:szCs w:val="22"/>
        </w:rPr>
        <w:fldChar w:fldCharType="end"/>
      </w:r>
      <w:r w:rsidRPr="00E66103">
        <w:rPr>
          <w:rFonts w:ascii="Calibri" w:hAnsi="Calibri"/>
          <w:sz w:val="22"/>
          <w:szCs w:val="22"/>
        </w:rPr>
        <w:t xml:space="preserve"> </w:t>
      </w:r>
      <w:r>
        <w:rPr>
          <w:rFonts w:ascii="Calibri" w:hAnsi="Calibri"/>
          <w:sz w:val="22"/>
          <w:szCs w:val="22"/>
        </w:rPr>
        <w:t>of Part A</w:t>
      </w:r>
      <w:r w:rsidRPr="00E66103">
        <w:rPr>
          <w:rFonts w:ascii="Calibri" w:hAnsi="Calibri"/>
          <w:sz w:val="22"/>
          <w:szCs w:val="22"/>
        </w:rPr>
        <w:t xml:space="preserve">; </w:t>
      </w:r>
    </w:p>
    <w:p w14:paraId="0D6FEF41" w14:textId="77777777" w:rsidR="00C82055" w:rsidRDefault="00C82055" w:rsidP="00C82055">
      <w:pPr>
        <w:ind w:left="851" w:right="380"/>
        <w:rPr>
          <w:rFonts w:ascii="Calibri" w:hAnsi="Calibri"/>
          <w:sz w:val="22"/>
          <w:szCs w:val="22"/>
        </w:rPr>
      </w:pPr>
      <w:r w:rsidRPr="00E66103">
        <w:rPr>
          <w:rFonts w:ascii="Calibri" w:hAnsi="Calibri"/>
          <w:sz w:val="22"/>
          <w:szCs w:val="22"/>
        </w:rPr>
        <w:t xml:space="preserve">the Recipient must immediately notify </w:t>
      </w:r>
      <w:r>
        <w:rPr>
          <w:rFonts w:ascii="Calibri" w:hAnsi="Calibri"/>
          <w:sz w:val="22"/>
          <w:szCs w:val="22"/>
        </w:rPr>
        <w:t>the Department</w:t>
      </w:r>
      <w:r w:rsidRPr="00E66103">
        <w:rPr>
          <w:rFonts w:ascii="Calibri" w:hAnsi="Calibri"/>
          <w:sz w:val="22"/>
          <w:szCs w:val="22"/>
        </w:rPr>
        <w:t xml:space="preserve"> in writing of the cause and nature of the delay. The Recipient </w:t>
      </w:r>
      <w:r>
        <w:rPr>
          <w:rFonts w:ascii="Calibri" w:hAnsi="Calibri"/>
          <w:sz w:val="22"/>
          <w:szCs w:val="22"/>
        </w:rPr>
        <w:t>must</w:t>
      </w:r>
      <w:r w:rsidRPr="00E66103">
        <w:rPr>
          <w:rFonts w:ascii="Calibri" w:hAnsi="Calibri"/>
          <w:sz w:val="22"/>
          <w:szCs w:val="22"/>
        </w:rPr>
        <w:t xml:space="preserve"> detail in the notice the steps the Recipient will take to contain the delay.</w:t>
      </w:r>
    </w:p>
    <w:p w14:paraId="49D426B3" w14:textId="77777777" w:rsidR="00C82055" w:rsidRDefault="00C82055" w:rsidP="00C82055">
      <w:pPr>
        <w:numPr>
          <w:ilvl w:val="1"/>
          <w:numId w:val="33"/>
        </w:numPr>
        <w:spacing w:before="0" w:after="0" w:line="240" w:lineRule="auto"/>
        <w:ind w:right="380"/>
        <w:rPr>
          <w:rFonts w:ascii="Calibri" w:hAnsi="Calibri"/>
          <w:sz w:val="22"/>
          <w:szCs w:val="22"/>
        </w:rPr>
      </w:pPr>
      <w:bookmarkStart w:id="183" w:name="_Ref229470919"/>
      <w:r w:rsidRPr="00E66103">
        <w:rPr>
          <w:rFonts w:ascii="Calibri" w:hAnsi="Calibri"/>
          <w:sz w:val="22"/>
          <w:szCs w:val="22"/>
        </w:rPr>
        <w:t xml:space="preserve">On receipt of a notice of delay, </w:t>
      </w:r>
      <w:r>
        <w:rPr>
          <w:rFonts w:ascii="Calibri" w:hAnsi="Calibri"/>
          <w:sz w:val="22"/>
          <w:szCs w:val="22"/>
        </w:rPr>
        <w:t>the Minister</w:t>
      </w:r>
      <w:r w:rsidRPr="00E66103">
        <w:rPr>
          <w:rFonts w:ascii="Calibri" w:hAnsi="Calibri"/>
          <w:sz w:val="22"/>
          <w:szCs w:val="22"/>
        </w:rPr>
        <w:t xml:space="preserve"> </w:t>
      </w:r>
      <w:r>
        <w:rPr>
          <w:rFonts w:ascii="Calibri" w:hAnsi="Calibri"/>
          <w:sz w:val="22"/>
          <w:szCs w:val="22"/>
        </w:rPr>
        <w:t xml:space="preserve">(or his delegate) </w:t>
      </w:r>
      <w:r w:rsidRPr="00E66103">
        <w:rPr>
          <w:rFonts w:ascii="Calibri" w:hAnsi="Calibri"/>
          <w:sz w:val="22"/>
          <w:szCs w:val="22"/>
        </w:rPr>
        <w:t xml:space="preserve">may, at </w:t>
      </w:r>
      <w:r>
        <w:rPr>
          <w:rFonts w:ascii="Calibri" w:hAnsi="Calibri"/>
          <w:sz w:val="22"/>
          <w:szCs w:val="22"/>
        </w:rPr>
        <w:t>the Minister’s</w:t>
      </w:r>
      <w:r w:rsidRPr="00E66103">
        <w:rPr>
          <w:rFonts w:ascii="Calibri" w:hAnsi="Calibri"/>
          <w:sz w:val="22"/>
          <w:szCs w:val="22"/>
        </w:rPr>
        <w:t xml:space="preserve"> sole discretion:</w:t>
      </w:r>
      <w:bookmarkEnd w:id="183"/>
    </w:p>
    <w:p w14:paraId="6ADD6B47" w14:textId="77777777" w:rsidR="00C82055" w:rsidRDefault="00C82055" w:rsidP="00C82055">
      <w:pPr>
        <w:numPr>
          <w:ilvl w:val="0"/>
          <w:numId w:val="59"/>
        </w:numPr>
        <w:spacing w:before="120" w:line="240" w:lineRule="auto"/>
        <w:ind w:right="380"/>
        <w:rPr>
          <w:rFonts w:ascii="Calibri" w:hAnsi="Calibri"/>
          <w:sz w:val="22"/>
          <w:szCs w:val="22"/>
        </w:rPr>
      </w:pPr>
      <w:r>
        <w:rPr>
          <w:rFonts w:ascii="Calibri" w:hAnsi="Calibri"/>
          <w:sz w:val="22"/>
          <w:szCs w:val="22"/>
        </w:rPr>
        <w:t>take any action that the Minister is permitted to take pursuant to the Act;</w:t>
      </w:r>
    </w:p>
    <w:p w14:paraId="4B698338" w14:textId="63A09CB8" w:rsidR="00C82055" w:rsidRDefault="00C82055" w:rsidP="00C82055">
      <w:pPr>
        <w:numPr>
          <w:ilvl w:val="0"/>
          <w:numId w:val="59"/>
        </w:numPr>
        <w:spacing w:before="0" w:after="0" w:line="240" w:lineRule="auto"/>
        <w:ind w:right="378"/>
        <w:rPr>
          <w:rFonts w:ascii="Calibri" w:hAnsi="Calibri"/>
          <w:sz w:val="22"/>
          <w:szCs w:val="22"/>
        </w:rPr>
      </w:pPr>
      <w:r w:rsidRPr="00E66103">
        <w:rPr>
          <w:rFonts w:ascii="Calibri" w:hAnsi="Calibri"/>
          <w:sz w:val="22"/>
          <w:szCs w:val="22"/>
        </w:rPr>
        <w:t xml:space="preserve">take such other steps as are available under these Conditions, including withholding or suspending of payment under clause </w:t>
      </w:r>
      <w:r>
        <w:rPr>
          <w:rFonts w:ascii="Calibri" w:hAnsi="Calibri"/>
          <w:sz w:val="22"/>
          <w:szCs w:val="22"/>
        </w:rPr>
        <w:fldChar w:fldCharType="begin"/>
      </w:r>
      <w:r>
        <w:rPr>
          <w:rFonts w:ascii="Calibri" w:hAnsi="Calibri"/>
          <w:sz w:val="22"/>
          <w:szCs w:val="22"/>
        </w:rPr>
        <w:instrText xml:space="preserve"> REF _Ref337026189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5.2</w:t>
      </w:r>
      <w:r>
        <w:rPr>
          <w:rFonts w:ascii="Calibri" w:hAnsi="Calibri"/>
          <w:sz w:val="22"/>
          <w:szCs w:val="22"/>
        </w:rPr>
        <w:fldChar w:fldCharType="end"/>
      </w:r>
      <w:r>
        <w:rPr>
          <w:rFonts w:ascii="Calibri" w:hAnsi="Calibri"/>
          <w:sz w:val="22"/>
          <w:szCs w:val="22"/>
        </w:rPr>
        <w:t xml:space="preserve"> </w:t>
      </w:r>
      <w:r w:rsidRPr="00E66103">
        <w:rPr>
          <w:rFonts w:ascii="Calibri" w:hAnsi="Calibri"/>
          <w:sz w:val="22"/>
          <w:szCs w:val="22"/>
        </w:rPr>
        <w:t xml:space="preserve">until the relevant Milestone has been completed to </w:t>
      </w:r>
      <w:r>
        <w:rPr>
          <w:rFonts w:ascii="Calibri" w:hAnsi="Calibri"/>
          <w:sz w:val="22"/>
          <w:szCs w:val="22"/>
        </w:rPr>
        <w:t>the Department</w:t>
      </w:r>
      <w:r w:rsidRPr="00E66103">
        <w:rPr>
          <w:rFonts w:ascii="Calibri" w:hAnsi="Calibri"/>
          <w:sz w:val="22"/>
          <w:szCs w:val="22"/>
        </w:rPr>
        <w:t>’s reasonable satisfaction</w:t>
      </w:r>
      <w:r>
        <w:rPr>
          <w:rFonts w:ascii="Calibri" w:hAnsi="Calibri"/>
          <w:sz w:val="22"/>
          <w:szCs w:val="22"/>
        </w:rPr>
        <w:t>.</w:t>
      </w:r>
    </w:p>
    <w:p w14:paraId="737CA780" w14:textId="2D3B142C" w:rsidR="00C82055" w:rsidRPr="009C3886" w:rsidRDefault="00C82055" w:rsidP="00C82055">
      <w:pPr>
        <w:numPr>
          <w:ilvl w:val="1"/>
          <w:numId w:val="33"/>
        </w:numPr>
        <w:spacing w:before="0" w:after="0" w:line="240" w:lineRule="auto"/>
        <w:ind w:right="380"/>
        <w:rPr>
          <w:rFonts w:ascii="Calibri" w:hAnsi="Calibri"/>
          <w:sz w:val="22"/>
          <w:szCs w:val="22"/>
        </w:rPr>
      </w:pPr>
      <w:r w:rsidRPr="00E66103">
        <w:rPr>
          <w:rFonts w:ascii="Calibri" w:hAnsi="Calibri"/>
          <w:sz w:val="22"/>
          <w:szCs w:val="22"/>
        </w:rPr>
        <w:t xml:space="preserve">Unless </w:t>
      </w:r>
      <w:r>
        <w:rPr>
          <w:rFonts w:ascii="Calibri" w:hAnsi="Calibri"/>
          <w:sz w:val="22"/>
          <w:szCs w:val="22"/>
        </w:rPr>
        <w:t>the Department</w:t>
      </w:r>
      <w:r w:rsidRPr="00E66103">
        <w:rPr>
          <w:rFonts w:ascii="Calibri" w:hAnsi="Calibri"/>
          <w:sz w:val="22"/>
          <w:szCs w:val="22"/>
        </w:rPr>
        <w:t xml:space="preserve"> takes action under clause </w:t>
      </w:r>
      <w:r>
        <w:rPr>
          <w:rFonts w:ascii="Calibri" w:hAnsi="Calibri"/>
          <w:sz w:val="22"/>
          <w:szCs w:val="22"/>
        </w:rPr>
        <w:fldChar w:fldCharType="begin"/>
      </w:r>
      <w:r>
        <w:rPr>
          <w:rFonts w:ascii="Calibri" w:hAnsi="Calibri"/>
          <w:sz w:val="22"/>
          <w:szCs w:val="22"/>
        </w:rPr>
        <w:instrText xml:space="preserve"> REF _Ref229470919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21.3</w:t>
      </w:r>
      <w:r>
        <w:rPr>
          <w:rFonts w:ascii="Calibri" w:hAnsi="Calibri"/>
          <w:sz w:val="22"/>
          <w:szCs w:val="22"/>
        </w:rPr>
        <w:fldChar w:fldCharType="end"/>
      </w:r>
      <w:r w:rsidRPr="00E66103">
        <w:rPr>
          <w:rFonts w:ascii="Calibri" w:hAnsi="Calibri"/>
          <w:sz w:val="22"/>
          <w:szCs w:val="22"/>
        </w:rPr>
        <w:t xml:space="preserve">, the Recipient is required to comply with the timeframe for progressing and completing the </w:t>
      </w:r>
      <w:r>
        <w:rPr>
          <w:rFonts w:ascii="Calibri" w:hAnsi="Calibri"/>
          <w:sz w:val="22"/>
          <w:szCs w:val="22"/>
        </w:rPr>
        <w:t>Project</w:t>
      </w:r>
      <w:r w:rsidRPr="00E66103">
        <w:rPr>
          <w:rFonts w:ascii="Calibri" w:hAnsi="Calibri"/>
          <w:sz w:val="22"/>
          <w:szCs w:val="22"/>
        </w:rPr>
        <w:t xml:space="preserve"> as set out in these Conditions. </w:t>
      </w:r>
    </w:p>
    <w:p w14:paraId="07080079" w14:textId="77777777" w:rsidR="00C82055" w:rsidRDefault="00C82055" w:rsidP="004008E3">
      <w:pPr>
        <w:keepNext/>
        <w:numPr>
          <w:ilvl w:val="0"/>
          <w:numId w:val="33"/>
        </w:numPr>
        <w:spacing w:before="240" w:line="240" w:lineRule="auto"/>
        <w:ind w:right="380"/>
        <w:rPr>
          <w:rFonts w:ascii="Calibri" w:hAnsi="Calibri" w:cs="Calibri"/>
          <w:b/>
          <w:bCs/>
          <w:sz w:val="22"/>
          <w:szCs w:val="22"/>
        </w:rPr>
      </w:pPr>
      <w:bookmarkStart w:id="184" w:name="_Ref350171403"/>
      <w:r w:rsidRPr="4D2153EA">
        <w:rPr>
          <w:rFonts w:ascii="Calibri" w:hAnsi="Calibri" w:cs="Calibri"/>
          <w:b/>
          <w:bCs/>
          <w:sz w:val="22"/>
          <w:szCs w:val="22"/>
        </w:rPr>
        <w:t>CONFLICT OF INTEREST</w:t>
      </w:r>
      <w:bookmarkEnd w:id="184"/>
    </w:p>
    <w:p w14:paraId="5906D668" w14:textId="77777777" w:rsidR="00C82055" w:rsidRPr="00DA1612" w:rsidRDefault="00C82055" w:rsidP="00C82055">
      <w:pPr>
        <w:keepNext/>
        <w:numPr>
          <w:ilvl w:val="1"/>
          <w:numId w:val="33"/>
        </w:numPr>
        <w:spacing w:before="0" w:after="0" w:line="240" w:lineRule="auto"/>
        <w:ind w:right="380"/>
        <w:rPr>
          <w:rFonts w:ascii="Calibri" w:hAnsi="Calibri" w:cs="Calibri"/>
          <w:b/>
          <w:bCs/>
          <w:sz w:val="22"/>
          <w:szCs w:val="22"/>
        </w:rPr>
      </w:pPr>
      <w:r>
        <w:rPr>
          <w:rFonts w:ascii="Calibri" w:hAnsi="Calibri" w:cs="Calibri"/>
          <w:bCs/>
          <w:sz w:val="22"/>
          <w:szCs w:val="22"/>
        </w:rPr>
        <w:t xml:space="preserve">The Recipient must warrant to the best of its knowledge, after making reasonable inquiries, that no Conflict exists or is likely to arise in the performance of its obligations under these Conditions. </w:t>
      </w:r>
    </w:p>
    <w:p w14:paraId="4A29749B" w14:textId="77777777" w:rsidR="00C82055" w:rsidRPr="00A9192A" w:rsidRDefault="00C82055" w:rsidP="00C82055">
      <w:pPr>
        <w:numPr>
          <w:ilvl w:val="1"/>
          <w:numId w:val="33"/>
        </w:numPr>
        <w:spacing w:before="0" w:after="0" w:line="240" w:lineRule="auto"/>
        <w:ind w:right="380"/>
        <w:rPr>
          <w:rFonts w:ascii="Calibri" w:hAnsi="Calibri" w:cs="Calibri"/>
          <w:bCs/>
          <w:sz w:val="22"/>
          <w:szCs w:val="22"/>
        </w:rPr>
      </w:pPr>
      <w:r>
        <w:rPr>
          <w:rFonts w:ascii="Calibri" w:hAnsi="Calibri" w:cs="Calibri"/>
          <w:bCs/>
          <w:sz w:val="22"/>
          <w:szCs w:val="22"/>
        </w:rPr>
        <w:t>If during the Project Period a Conflict arises, or is likely to arise, the Recipient must:</w:t>
      </w:r>
    </w:p>
    <w:p w14:paraId="336B318E" w14:textId="77777777" w:rsidR="00C82055" w:rsidRPr="00A9192A" w:rsidRDefault="00C82055" w:rsidP="00C82055">
      <w:pPr>
        <w:numPr>
          <w:ilvl w:val="0"/>
          <w:numId w:val="64"/>
        </w:numPr>
        <w:spacing w:before="120" w:line="240" w:lineRule="auto"/>
        <w:ind w:right="380"/>
        <w:rPr>
          <w:rFonts w:ascii="Calibri" w:hAnsi="Calibri" w:cs="Calibri"/>
          <w:bCs/>
          <w:sz w:val="22"/>
          <w:szCs w:val="22"/>
        </w:rPr>
      </w:pPr>
      <w:r>
        <w:rPr>
          <w:rFonts w:ascii="Calibri" w:hAnsi="Calibri" w:cs="Calibri"/>
          <w:bCs/>
          <w:sz w:val="22"/>
          <w:szCs w:val="22"/>
        </w:rPr>
        <w:t>i</w:t>
      </w:r>
      <w:r w:rsidRPr="00A9192A">
        <w:rPr>
          <w:rFonts w:ascii="Calibri" w:hAnsi="Calibri" w:cs="Calibri"/>
          <w:bCs/>
          <w:sz w:val="22"/>
          <w:szCs w:val="22"/>
        </w:rPr>
        <w:t>mmediately notify the Commonwealth in writing of that Conflict and of the steps the Recipient propose</w:t>
      </w:r>
      <w:r>
        <w:rPr>
          <w:rFonts w:ascii="Calibri" w:hAnsi="Calibri" w:cs="Calibri"/>
          <w:bCs/>
          <w:sz w:val="22"/>
          <w:szCs w:val="22"/>
        </w:rPr>
        <w:t>s</w:t>
      </w:r>
      <w:r w:rsidRPr="00A9192A">
        <w:rPr>
          <w:rFonts w:ascii="Calibri" w:hAnsi="Calibri" w:cs="Calibri"/>
          <w:bCs/>
          <w:sz w:val="22"/>
          <w:szCs w:val="22"/>
        </w:rPr>
        <w:t xml:space="preserve"> to take to resolve or otherwise deal with the Conflict;</w:t>
      </w:r>
    </w:p>
    <w:p w14:paraId="3258E6DC" w14:textId="77777777" w:rsidR="00C82055" w:rsidRDefault="00C82055" w:rsidP="00C82055">
      <w:pPr>
        <w:numPr>
          <w:ilvl w:val="0"/>
          <w:numId w:val="64"/>
        </w:numPr>
        <w:spacing w:before="120" w:line="240" w:lineRule="auto"/>
        <w:ind w:right="380"/>
        <w:rPr>
          <w:rFonts w:ascii="Calibri" w:hAnsi="Calibri" w:cs="Calibri"/>
          <w:bCs/>
          <w:sz w:val="22"/>
          <w:szCs w:val="22"/>
        </w:rPr>
      </w:pPr>
      <w:r>
        <w:rPr>
          <w:rFonts w:ascii="Calibri" w:hAnsi="Calibri" w:cs="Calibri"/>
          <w:bCs/>
          <w:sz w:val="22"/>
          <w:szCs w:val="22"/>
        </w:rPr>
        <w:t>m</w:t>
      </w:r>
      <w:r w:rsidRPr="00A9192A">
        <w:rPr>
          <w:rFonts w:ascii="Calibri" w:hAnsi="Calibri" w:cs="Calibri"/>
          <w:bCs/>
          <w:sz w:val="22"/>
          <w:szCs w:val="22"/>
        </w:rPr>
        <w:t>ake full disclosure to the Commonwealth</w:t>
      </w:r>
      <w:r>
        <w:rPr>
          <w:rFonts w:ascii="Calibri" w:hAnsi="Calibri" w:cs="Calibri"/>
          <w:bCs/>
          <w:sz w:val="22"/>
          <w:szCs w:val="22"/>
        </w:rPr>
        <w:t xml:space="preserve"> of all relevant information relating to the Conflict; and</w:t>
      </w:r>
    </w:p>
    <w:p w14:paraId="179D4A56" w14:textId="77777777" w:rsidR="00C82055" w:rsidRDefault="00C82055" w:rsidP="00C82055">
      <w:pPr>
        <w:numPr>
          <w:ilvl w:val="0"/>
          <w:numId w:val="64"/>
        </w:numPr>
        <w:spacing w:before="120" w:line="240" w:lineRule="auto"/>
        <w:ind w:right="380"/>
        <w:rPr>
          <w:rFonts w:ascii="Calibri" w:hAnsi="Calibri" w:cs="Calibri"/>
          <w:sz w:val="22"/>
          <w:szCs w:val="22"/>
        </w:rPr>
      </w:pPr>
      <w:r w:rsidRPr="2768B280">
        <w:rPr>
          <w:rFonts w:ascii="Calibri" w:hAnsi="Calibri" w:cs="Calibri"/>
          <w:sz w:val="22"/>
          <w:szCs w:val="22"/>
        </w:rPr>
        <w:t xml:space="preserve">take steps as the Commonwealth may, if it chooses to, reasonably require </w:t>
      </w:r>
      <w:bookmarkStart w:id="185" w:name="_Int_7HdkajOC"/>
      <w:r w:rsidRPr="2768B280">
        <w:rPr>
          <w:rFonts w:ascii="Calibri" w:hAnsi="Calibri" w:cs="Calibri"/>
          <w:sz w:val="22"/>
          <w:szCs w:val="22"/>
        </w:rPr>
        <w:t>to resolve</w:t>
      </w:r>
      <w:bookmarkEnd w:id="185"/>
      <w:r w:rsidRPr="2768B280">
        <w:rPr>
          <w:rFonts w:ascii="Calibri" w:hAnsi="Calibri" w:cs="Calibri"/>
          <w:sz w:val="22"/>
          <w:szCs w:val="22"/>
        </w:rPr>
        <w:t xml:space="preserve"> or deal with the Conflict. </w:t>
      </w:r>
    </w:p>
    <w:p w14:paraId="08397281" w14:textId="608278D3" w:rsidR="00C82055" w:rsidRDefault="00C82055" w:rsidP="00C82055">
      <w:pPr>
        <w:numPr>
          <w:ilvl w:val="1"/>
          <w:numId w:val="33"/>
        </w:numPr>
        <w:spacing w:before="0" w:after="0" w:line="240" w:lineRule="auto"/>
        <w:ind w:right="380"/>
        <w:rPr>
          <w:rFonts w:ascii="Calibri" w:hAnsi="Calibri" w:cs="Calibri"/>
          <w:bCs/>
          <w:sz w:val="22"/>
          <w:szCs w:val="22"/>
        </w:rPr>
      </w:pPr>
      <w:r>
        <w:rPr>
          <w:rFonts w:ascii="Calibri" w:hAnsi="Calibri" w:cs="Calibri"/>
          <w:bCs/>
          <w:sz w:val="22"/>
          <w:szCs w:val="22"/>
        </w:rPr>
        <w:t xml:space="preserve">For the avoidance of doubt, the Recipient’s obligations under this clause </w:t>
      </w:r>
      <w:r>
        <w:rPr>
          <w:rFonts w:ascii="Calibri" w:hAnsi="Calibri" w:cs="Calibri"/>
          <w:bCs/>
          <w:sz w:val="22"/>
          <w:szCs w:val="22"/>
        </w:rPr>
        <w:fldChar w:fldCharType="begin"/>
      </w:r>
      <w:r>
        <w:rPr>
          <w:rFonts w:ascii="Calibri" w:hAnsi="Calibri" w:cs="Calibri"/>
          <w:bCs/>
          <w:sz w:val="22"/>
          <w:szCs w:val="22"/>
        </w:rPr>
        <w:instrText xml:space="preserve"> REF _Ref350171403 \r \h </w:instrText>
      </w:r>
      <w:r>
        <w:rPr>
          <w:rFonts w:ascii="Calibri" w:hAnsi="Calibri" w:cs="Calibri"/>
          <w:bCs/>
          <w:sz w:val="22"/>
          <w:szCs w:val="22"/>
        </w:rPr>
      </w:r>
      <w:r>
        <w:rPr>
          <w:rFonts w:ascii="Calibri" w:hAnsi="Calibri" w:cs="Calibri"/>
          <w:bCs/>
          <w:sz w:val="22"/>
          <w:szCs w:val="22"/>
        </w:rPr>
        <w:fldChar w:fldCharType="separate"/>
      </w:r>
      <w:r w:rsidR="00E76795">
        <w:rPr>
          <w:rFonts w:ascii="Calibri" w:hAnsi="Calibri" w:cs="Calibri"/>
          <w:bCs/>
          <w:sz w:val="22"/>
          <w:szCs w:val="22"/>
        </w:rPr>
        <w:t>22</w:t>
      </w:r>
      <w:r>
        <w:rPr>
          <w:rFonts w:ascii="Calibri" w:hAnsi="Calibri" w:cs="Calibri"/>
          <w:bCs/>
          <w:sz w:val="22"/>
          <w:szCs w:val="22"/>
        </w:rPr>
        <w:fldChar w:fldCharType="end"/>
      </w:r>
      <w:r>
        <w:rPr>
          <w:rFonts w:ascii="Calibri" w:hAnsi="Calibri" w:cs="Calibri"/>
          <w:bCs/>
          <w:sz w:val="22"/>
          <w:szCs w:val="22"/>
        </w:rPr>
        <w:t xml:space="preserve"> do not prohibit the Recipient from:</w:t>
      </w:r>
    </w:p>
    <w:p w14:paraId="1EEA6741" w14:textId="77777777" w:rsidR="00C82055" w:rsidRDefault="00C82055" w:rsidP="00C82055">
      <w:pPr>
        <w:numPr>
          <w:ilvl w:val="0"/>
          <w:numId w:val="65"/>
        </w:numPr>
        <w:spacing w:before="120" w:line="240" w:lineRule="auto"/>
        <w:ind w:right="380"/>
        <w:rPr>
          <w:rFonts w:ascii="Calibri" w:hAnsi="Calibri" w:cs="Calibri"/>
          <w:bCs/>
          <w:sz w:val="22"/>
          <w:szCs w:val="22"/>
        </w:rPr>
      </w:pPr>
      <w:r>
        <w:rPr>
          <w:rFonts w:ascii="Calibri" w:hAnsi="Calibri" w:cs="Calibri"/>
          <w:bCs/>
          <w:sz w:val="22"/>
          <w:szCs w:val="22"/>
        </w:rPr>
        <w:t>performing services (including research and other services) for other people or organisations; and</w:t>
      </w:r>
    </w:p>
    <w:p w14:paraId="2187D86B" w14:textId="77777777" w:rsidR="00C82055" w:rsidRDefault="00C82055" w:rsidP="00C82055">
      <w:pPr>
        <w:numPr>
          <w:ilvl w:val="0"/>
          <w:numId w:val="65"/>
        </w:numPr>
        <w:spacing w:before="120" w:line="240" w:lineRule="auto"/>
        <w:ind w:right="380"/>
        <w:rPr>
          <w:rFonts w:ascii="Calibri" w:hAnsi="Calibri" w:cs="Calibri"/>
          <w:bCs/>
          <w:sz w:val="22"/>
          <w:szCs w:val="22"/>
        </w:rPr>
      </w:pPr>
      <w:r>
        <w:rPr>
          <w:rFonts w:ascii="Calibri" w:hAnsi="Calibri" w:cs="Calibri"/>
          <w:bCs/>
          <w:sz w:val="22"/>
          <w:szCs w:val="22"/>
        </w:rPr>
        <w:t>performing other activities,</w:t>
      </w:r>
    </w:p>
    <w:p w14:paraId="7386565D" w14:textId="77777777" w:rsidR="00C82055" w:rsidRDefault="00C82055" w:rsidP="00C82055">
      <w:pPr>
        <w:spacing w:before="120"/>
        <w:ind w:left="851" w:right="380"/>
        <w:rPr>
          <w:rFonts w:ascii="Calibri" w:hAnsi="Calibri" w:cs="Calibri"/>
          <w:bCs/>
          <w:sz w:val="22"/>
          <w:szCs w:val="22"/>
        </w:rPr>
      </w:pPr>
      <w:r>
        <w:rPr>
          <w:rFonts w:ascii="Calibri" w:hAnsi="Calibri" w:cs="Calibri"/>
          <w:bCs/>
          <w:sz w:val="22"/>
          <w:szCs w:val="22"/>
        </w:rPr>
        <w:t xml:space="preserve">so long as the Recipient’s performance of those other services or activities will not impact on the Recipient’s ability to perform its obligations under these Conditions fairly, independently, and otherwise in accordance with these Conditions. </w:t>
      </w:r>
    </w:p>
    <w:p w14:paraId="365579FA" w14:textId="44EAF7F7" w:rsidR="004008E3" w:rsidRDefault="004008E3">
      <w:pPr>
        <w:spacing w:before="0" w:after="0" w:line="240" w:lineRule="auto"/>
        <w:rPr>
          <w:rFonts w:ascii="Calibri" w:hAnsi="Calibri" w:cs="Calibri"/>
          <w:bCs/>
          <w:sz w:val="22"/>
          <w:szCs w:val="22"/>
        </w:rPr>
      </w:pPr>
      <w:r>
        <w:rPr>
          <w:rFonts w:ascii="Calibri" w:hAnsi="Calibri" w:cs="Calibri"/>
          <w:bCs/>
          <w:sz w:val="22"/>
          <w:szCs w:val="22"/>
        </w:rPr>
        <w:br w:type="page"/>
      </w:r>
    </w:p>
    <w:p w14:paraId="03AC114B" w14:textId="77777777" w:rsidR="00C82055" w:rsidRPr="00054F98" w:rsidRDefault="00C82055" w:rsidP="00C82055">
      <w:pPr>
        <w:numPr>
          <w:ilvl w:val="0"/>
          <w:numId w:val="33"/>
        </w:numPr>
        <w:spacing w:before="0" w:line="240" w:lineRule="auto"/>
        <w:ind w:right="380"/>
        <w:rPr>
          <w:rFonts w:ascii="Calibri" w:hAnsi="Calibri" w:cs="Calibri"/>
          <w:b/>
          <w:bCs/>
          <w:sz w:val="22"/>
          <w:szCs w:val="22"/>
        </w:rPr>
      </w:pPr>
      <w:r w:rsidRPr="4D2153EA">
        <w:rPr>
          <w:rFonts w:ascii="Calibri" w:hAnsi="Calibri" w:cs="Calibri"/>
          <w:b/>
          <w:bCs/>
          <w:sz w:val="22"/>
          <w:szCs w:val="22"/>
        </w:rPr>
        <w:lastRenderedPageBreak/>
        <w:t>COMPLIANCE WITH LAWS AND POLICIES</w:t>
      </w:r>
    </w:p>
    <w:p w14:paraId="7B20261C" w14:textId="77777777" w:rsidR="00C82055" w:rsidRPr="00054F98" w:rsidRDefault="00C82055" w:rsidP="00C82055">
      <w:pPr>
        <w:numPr>
          <w:ilvl w:val="1"/>
          <w:numId w:val="33"/>
        </w:numPr>
        <w:spacing w:before="0" w:line="240" w:lineRule="auto"/>
        <w:ind w:right="380"/>
        <w:rPr>
          <w:rFonts w:ascii="Calibri" w:hAnsi="Calibri" w:cs="Calibri"/>
          <w:sz w:val="22"/>
          <w:szCs w:val="22"/>
        </w:rPr>
      </w:pPr>
      <w:r w:rsidRPr="00054F98">
        <w:rPr>
          <w:rFonts w:ascii="Calibri" w:hAnsi="Calibri" w:cs="Calibri"/>
          <w:sz w:val="22"/>
          <w:szCs w:val="22"/>
        </w:rPr>
        <w:t>The Recipient must, in carrying out its obligations under these Conditions of Grant, comply with:</w:t>
      </w:r>
    </w:p>
    <w:p w14:paraId="1B630566" w14:textId="77777777" w:rsidR="00C82055" w:rsidRPr="00054F98" w:rsidRDefault="00C82055" w:rsidP="00C82055">
      <w:pPr>
        <w:numPr>
          <w:ilvl w:val="0"/>
          <w:numId w:val="60"/>
        </w:numPr>
        <w:spacing w:before="120" w:line="240" w:lineRule="auto"/>
        <w:ind w:left="1214" w:right="380" w:hanging="363"/>
        <w:rPr>
          <w:rFonts w:ascii="Calibri" w:hAnsi="Calibri" w:cs="Calibri"/>
          <w:sz w:val="22"/>
          <w:szCs w:val="22"/>
        </w:rPr>
      </w:pPr>
      <w:r w:rsidRPr="00054F98">
        <w:rPr>
          <w:rFonts w:ascii="Calibri" w:hAnsi="Calibri" w:cs="Calibri"/>
          <w:sz w:val="22"/>
          <w:szCs w:val="22"/>
        </w:rPr>
        <w:t>all relevant statutes, regulations, by-laws and requirements of any Commonwealth, State, Territory or local authority; and</w:t>
      </w:r>
    </w:p>
    <w:p w14:paraId="40D2CC08" w14:textId="77777777" w:rsidR="00C82055" w:rsidRPr="00054F98" w:rsidRDefault="00C82055" w:rsidP="00C82055">
      <w:pPr>
        <w:numPr>
          <w:ilvl w:val="0"/>
          <w:numId w:val="60"/>
        </w:numPr>
        <w:spacing w:before="120" w:line="240" w:lineRule="auto"/>
        <w:ind w:left="1214" w:right="380" w:hanging="363"/>
        <w:rPr>
          <w:rFonts w:ascii="Calibri" w:hAnsi="Calibri" w:cs="Calibri"/>
          <w:sz w:val="22"/>
          <w:szCs w:val="22"/>
        </w:rPr>
      </w:pPr>
      <w:r w:rsidRPr="00054F98">
        <w:rPr>
          <w:rFonts w:ascii="Calibri" w:hAnsi="Calibri" w:cs="Calibri"/>
          <w:sz w:val="22"/>
          <w:szCs w:val="22"/>
        </w:rPr>
        <w:t>any Australian Government policies relevant to the Grant and notified to the Recipient by the Minister at the time of the Grant.</w:t>
      </w:r>
    </w:p>
    <w:p w14:paraId="71EA2EA9" w14:textId="77777777" w:rsidR="00C82055" w:rsidRPr="00054F98" w:rsidRDefault="00C82055" w:rsidP="00C82055">
      <w:pPr>
        <w:numPr>
          <w:ilvl w:val="1"/>
          <w:numId w:val="33"/>
        </w:numPr>
        <w:spacing w:before="0" w:line="240" w:lineRule="auto"/>
        <w:ind w:right="380"/>
        <w:rPr>
          <w:rFonts w:ascii="Calibri" w:hAnsi="Calibri" w:cs="Calibri"/>
          <w:sz w:val="22"/>
          <w:szCs w:val="22"/>
        </w:rPr>
      </w:pPr>
      <w:r w:rsidRPr="00054F98">
        <w:rPr>
          <w:rFonts w:ascii="Calibri" w:hAnsi="Calibri" w:cs="Calibri"/>
          <w:sz w:val="22"/>
          <w:szCs w:val="22"/>
        </w:rPr>
        <w:t xml:space="preserve">The Recipient </w:t>
      </w:r>
      <w:r>
        <w:rPr>
          <w:rFonts w:ascii="Calibri" w:hAnsi="Calibri" w:cs="Calibri"/>
          <w:sz w:val="22"/>
          <w:szCs w:val="22"/>
        </w:rPr>
        <w:t xml:space="preserve">must </w:t>
      </w:r>
      <w:r w:rsidRPr="00054F98">
        <w:rPr>
          <w:rFonts w:ascii="Calibri" w:hAnsi="Calibri" w:cs="Calibri"/>
          <w:sz w:val="22"/>
          <w:szCs w:val="22"/>
        </w:rPr>
        <w:t>acknowledge that:</w:t>
      </w:r>
    </w:p>
    <w:p w14:paraId="400D0ED8"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it may have obligations under the </w:t>
      </w:r>
      <w:r w:rsidRPr="00054F98">
        <w:rPr>
          <w:rFonts w:ascii="Calibri" w:hAnsi="Calibri" w:cs="Calibri"/>
          <w:i/>
          <w:sz w:val="22"/>
          <w:szCs w:val="22"/>
        </w:rPr>
        <w:t xml:space="preserve">Workplace Gender Equality Act 2012 </w:t>
      </w:r>
      <w:r w:rsidRPr="00054F98">
        <w:rPr>
          <w:rFonts w:ascii="Calibri" w:hAnsi="Calibri" w:cs="Calibri"/>
          <w:sz w:val="22"/>
          <w:szCs w:val="22"/>
        </w:rPr>
        <w:t>and must comply with those obligations;</w:t>
      </w:r>
    </w:p>
    <w:p w14:paraId="4FFF3B46"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when dealing with its employees, it must comply with the </w:t>
      </w:r>
      <w:r w:rsidRPr="00054F98">
        <w:rPr>
          <w:rFonts w:ascii="Calibri" w:hAnsi="Calibri" w:cs="Calibri"/>
          <w:i/>
          <w:sz w:val="22"/>
          <w:szCs w:val="22"/>
        </w:rPr>
        <w:t xml:space="preserve">Fair Work Act 2009 </w:t>
      </w:r>
      <w:r w:rsidRPr="00054F98">
        <w:rPr>
          <w:rFonts w:ascii="Calibri" w:hAnsi="Calibri" w:cs="Calibri"/>
          <w:sz w:val="22"/>
          <w:szCs w:val="22"/>
        </w:rPr>
        <w:t>and related legislation, and obligations under relevant occupational health and safety laws;</w:t>
      </w:r>
    </w:p>
    <w:p w14:paraId="0D91DF39"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Chapter 7 of the </w:t>
      </w:r>
      <w:r w:rsidRPr="00054F98">
        <w:rPr>
          <w:rFonts w:ascii="Calibri" w:hAnsi="Calibri" w:cs="Calibri"/>
          <w:i/>
          <w:sz w:val="22"/>
          <w:szCs w:val="22"/>
        </w:rPr>
        <w:t>Criminal Code Act 1995</w:t>
      </w:r>
      <w:r w:rsidRPr="00054F98">
        <w:rPr>
          <w:rFonts w:ascii="Calibri" w:hAnsi="Calibri" w:cs="Calibri"/>
          <w:sz w:val="22"/>
          <w:szCs w:val="22"/>
        </w:rPr>
        <w:t xml:space="preserve"> provides for offences which attract substantial penalties, including theft of Commonwealth property and other property offences, obtaining property or financial advantage by deception, offences involving fraudulent conduct, bribery, forgery and falsification of documents;</w:t>
      </w:r>
    </w:p>
    <w:p w14:paraId="302D4BAD"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giving false or misleading information is a serious offence under the </w:t>
      </w:r>
      <w:r w:rsidRPr="00054F98">
        <w:rPr>
          <w:rFonts w:ascii="Calibri" w:hAnsi="Calibri" w:cs="Calibri"/>
          <w:i/>
          <w:sz w:val="22"/>
          <w:szCs w:val="22"/>
        </w:rPr>
        <w:t>Criminal Code Act 1995</w:t>
      </w:r>
      <w:r w:rsidRPr="00054F98">
        <w:rPr>
          <w:rFonts w:ascii="Calibri" w:hAnsi="Calibri" w:cs="Calibri"/>
          <w:sz w:val="22"/>
          <w:szCs w:val="22"/>
        </w:rPr>
        <w:t>;</w:t>
      </w:r>
    </w:p>
    <w:p w14:paraId="54BCE7A4" w14:textId="77777777" w:rsidR="00C82055"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in respect of data, including personal information, held in connection with these Conditions of Grant, any unauthorised and intentional access, destruction, alteration, addition or impediment to access </w:t>
      </w:r>
      <w:r w:rsidRPr="00D15B9C">
        <w:rPr>
          <w:rFonts w:ascii="Calibri" w:hAnsi="Calibri" w:cs="Calibri"/>
          <w:sz w:val="22"/>
          <w:szCs w:val="22"/>
        </w:rPr>
        <w:t xml:space="preserve">or usefulness of the data stored in any computer in the course of complying with these Conditions of Grant is an offence under Part 10.7 of the </w:t>
      </w:r>
      <w:r w:rsidRPr="00D15B9C">
        <w:rPr>
          <w:rFonts w:ascii="Calibri" w:hAnsi="Calibri" w:cs="Calibri"/>
          <w:i/>
          <w:sz w:val="22"/>
          <w:szCs w:val="22"/>
        </w:rPr>
        <w:t>Criminal Code</w:t>
      </w:r>
      <w:r>
        <w:rPr>
          <w:rFonts w:ascii="Calibri" w:hAnsi="Calibri" w:cs="Calibri"/>
          <w:i/>
          <w:sz w:val="22"/>
          <w:szCs w:val="22"/>
        </w:rPr>
        <w:t xml:space="preserve"> Act 1995</w:t>
      </w:r>
      <w:r w:rsidRPr="00D15B9C">
        <w:rPr>
          <w:rFonts w:ascii="Calibri" w:hAnsi="Calibri" w:cs="Calibri"/>
          <w:sz w:val="22"/>
          <w:szCs w:val="22"/>
        </w:rPr>
        <w:t xml:space="preserve"> which may attract a substantial penalty, including imprisonment;</w:t>
      </w:r>
    </w:p>
    <w:p w14:paraId="6E0F5677" w14:textId="77777777" w:rsidR="00C82055" w:rsidRDefault="00C82055" w:rsidP="00C82055">
      <w:pPr>
        <w:numPr>
          <w:ilvl w:val="0"/>
          <w:numId w:val="61"/>
        </w:numPr>
        <w:spacing w:before="120" w:line="240" w:lineRule="auto"/>
        <w:ind w:right="378"/>
        <w:rPr>
          <w:rFonts w:ascii="Calibri" w:hAnsi="Calibri" w:cs="Calibri"/>
          <w:sz w:val="22"/>
          <w:szCs w:val="22"/>
        </w:rPr>
      </w:pPr>
      <w:r w:rsidRPr="00D15B9C">
        <w:rPr>
          <w:rFonts w:ascii="Calibri" w:hAnsi="Calibri" w:cs="Calibri"/>
          <w:sz w:val="22"/>
          <w:szCs w:val="22"/>
        </w:rPr>
        <w:t xml:space="preserve">it is aware of its obligations under Part 4 of the </w:t>
      </w:r>
      <w:r w:rsidRPr="00D15B9C">
        <w:rPr>
          <w:rFonts w:ascii="Calibri" w:hAnsi="Calibri" w:cs="Calibri"/>
          <w:i/>
          <w:sz w:val="22"/>
          <w:szCs w:val="22"/>
        </w:rPr>
        <w:t>Charter of United Nations Act 1945</w:t>
      </w:r>
      <w:r w:rsidRPr="00D15B9C">
        <w:rPr>
          <w:rFonts w:ascii="Calibri" w:hAnsi="Calibri" w:cs="Calibri"/>
          <w:sz w:val="22"/>
          <w:szCs w:val="22"/>
        </w:rPr>
        <w:t xml:space="preserve"> and the </w:t>
      </w:r>
      <w:r w:rsidRPr="00D15B9C">
        <w:rPr>
          <w:rFonts w:ascii="Calibri" w:hAnsi="Calibri" w:cs="Calibri"/>
          <w:i/>
          <w:sz w:val="22"/>
          <w:szCs w:val="22"/>
        </w:rPr>
        <w:t>Charter of</w:t>
      </w:r>
      <w:r>
        <w:rPr>
          <w:rFonts w:ascii="Calibri" w:hAnsi="Calibri" w:cs="Calibri"/>
          <w:i/>
          <w:sz w:val="22"/>
          <w:szCs w:val="22"/>
        </w:rPr>
        <w:t xml:space="preserve"> the</w:t>
      </w:r>
      <w:r w:rsidRPr="00D15B9C">
        <w:rPr>
          <w:rFonts w:ascii="Calibri" w:hAnsi="Calibri" w:cs="Calibri"/>
          <w:i/>
          <w:sz w:val="22"/>
          <w:szCs w:val="22"/>
        </w:rPr>
        <w:t xml:space="preserve"> United Nations (Dealing with Assets) Regulations 2008</w:t>
      </w:r>
      <w:r w:rsidRPr="00D15B9C">
        <w:rPr>
          <w:rFonts w:ascii="Calibri" w:hAnsi="Calibri" w:cs="Calibri"/>
          <w:sz w:val="22"/>
          <w:szCs w:val="22"/>
        </w:rPr>
        <w:t>;</w:t>
      </w:r>
      <w:r>
        <w:rPr>
          <w:rFonts w:ascii="Calibri" w:hAnsi="Calibri" w:cs="Calibri"/>
          <w:sz w:val="22"/>
          <w:szCs w:val="22"/>
        </w:rPr>
        <w:t xml:space="preserve"> and</w:t>
      </w:r>
    </w:p>
    <w:p w14:paraId="5D7515E7" w14:textId="77777777" w:rsidR="00C82055" w:rsidRDefault="00C82055" w:rsidP="00C82055">
      <w:pPr>
        <w:numPr>
          <w:ilvl w:val="0"/>
          <w:numId w:val="61"/>
        </w:numPr>
        <w:spacing w:before="120" w:line="240" w:lineRule="auto"/>
        <w:ind w:right="378"/>
        <w:rPr>
          <w:rFonts w:ascii="Calibri" w:hAnsi="Calibri" w:cs="Calibri"/>
          <w:sz w:val="22"/>
          <w:szCs w:val="22"/>
        </w:rPr>
      </w:pPr>
      <w:r w:rsidRPr="00D15B9C">
        <w:rPr>
          <w:rFonts w:ascii="Calibri" w:hAnsi="Calibri" w:cs="Calibri"/>
          <w:sz w:val="22"/>
          <w:szCs w:val="22"/>
        </w:rPr>
        <w:t xml:space="preserve">it may be subject to the provisions of the </w:t>
      </w:r>
      <w:r>
        <w:rPr>
          <w:rFonts w:ascii="Calibri" w:hAnsi="Calibri" w:cs="Calibri"/>
          <w:i/>
          <w:sz w:val="22"/>
          <w:szCs w:val="22"/>
        </w:rPr>
        <w:t>Competition and Consumer Act 2010</w:t>
      </w:r>
      <w:r w:rsidRPr="00D15B9C">
        <w:rPr>
          <w:rFonts w:ascii="Calibri" w:hAnsi="Calibri" w:cs="Calibri"/>
          <w:sz w:val="22"/>
          <w:szCs w:val="22"/>
        </w:rPr>
        <w:t xml:space="preserve"> and the </w:t>
      </w:r>
      <w:r w:rsidRPr="00D15B9C">
        <w:rPr>
          <w:rFonts w:ascii="Calibri" w:hAnsi="Calibri" w:cs="Calibri"/>
          <w:i/>
          <w:sz w:val="22"/>
          <w:szCs w:val="22"/>
        </w:rPr>
        <w:t>Archives Act 1983</w:t>
      </w:r>
      <w:r>
        <w:rPr>
          <w:rFonts w:ascii="Calibri" w:hAnsi="Calibri" w:cs="Calibri"/>
          <w:i/>
          <w:sz w:val="22"/>
          <w:szCs w:val="22"/>
        </w:rPr>
        <w:t xml:space="preserve"> </w:t>
      </w:r>
      <w:r w:rsidRPr="008A15C2">
        <w:rPr>
          <w:rFonts w:ascii="Calibri" w:hAnsi="Calibri" w:cs="Calibri"/>
          <w:sz w:val="22"/>
          <w:szCs w:val="22"/>
        </w:rPr>
        <w:t>and must comply with any such provisions</w:t>
      </w:r>
      <w:r>
        <w:rPr>
          <w:rFonts w:ascii="Calibri" w:hAnsi="Calibri" w:cs="Calibri"/>
          <w:sz w:val="22"/>
          <w:szCs w:val="22"/>
        </w:rPr>
        <w:t>.</w:t>
      </w:r>
    </w:p>
    <w:bookmarkEnd w:id="175"/>
    <w:bookmarkEnd w:id="176"/>
    <w:p w14:paraId="6FD636BA" w14:textId="77777777" w:rsidR="00C82055" w:rsidRDefault="00C82055" w:rsidP="00C82055">
      <w:pPr>
        <w:rPr>
          <w:rFonts w:ascii="Calibri" w:hAnsi="Calibri"/>
          <w:sz w:val="22"/>
          <w:szCs w:val="22"/>
        </w:rPr>
        <w:sectPr w:rsidR="00C82055" w:rsidSect="007A61AC">
          <w:pgSz w:w="11906" w:h="16838" w:code="9"/>
          <w:pgMar w:top="1440" w:right="1797" w:bottom="1440" w:left="1797" w:header="709" w:footer="709" w:gutter="0"/>
          <w:cols w:space="708"/>
          <w:rtlGutter/>
          <w:docGrid w:linePitch="360"/>
        </w:sectPr>
      </w:pPr>
    </w:p>
    <w:p w14:paraId="07FE686C" w14:textId="77777777" w:rsidR="00C82055" w:rsidRDefault="00C82055" w:rsidP="00C82055">
      <w:pPr>
        <w:jc w:val="center"/>
        <w:rPr>
          <w:rFonts w:ascii="Calibri" w:hAnsi="Calibri"/>
          <w:b/>
          <w:sz w:val="28"/>
          <w:szCs w:val="28"/>
        </w:rPr>
      </w:pPr>
      <w:r w:rsidRPr="009C3886">
        <w:rPr>
          <w:rFonts w:ascii="Calibri" w:hAnsi="Calibri"/>
          <w:b/>
          <w:sz w:val="28"/>
          <w:szCs w:val="28"/>
        </w:rPr>
        <w:lastRenderedPageBreak/>
        <w:t>Schedule 1</w:t>
      </w:r>
    </w:p>
    <w:p w14:paraId="45F8AB9C" w14:textId="77777777" w:rsidR="00C82055" w:rsidRDefault="00C82055" w:rsidP="00C82055">
      <w:pPr>
        <w:jc w:val="center"/>
        <w:rPr>
          <w:rFonts w:ascii="Calibri" w:hAnsi="Calibri"/>
          <w:b/>
          <w:sz w:val="22"/>
          <w:szCs w:val="22"/>
        </w:rPr>
      </w:pPr>
    </w:p>
    <w:p w14:paraId="6FDC583C" w14:textId="77777777" w:rsidR="00C82055" w:rsidRPr="009C3886" w:rsidRDefault="00C82055" w:rsidP="00C82055">
      <w:pPr>
        <w:jc w:val="center"/>
        <w:rPr>
          <w:rFonts w:ascii="Calibri" w:hAnsi="Calibri"/>
          <w:b/>
          <w:sz w:val="28"/>
          <w:szCs w:val="28"/>
        </w:rPr>
      </w:pPr>
      <w:r>
        <w:rPr>
          <w:rFonts w:ascii="Calibri" w:hAnsi="Calibri"/>
          <w:b/>
          <w:sz w:val="28"/>
          <w:szCs w:val="28"/>
        </w:rPr>
        <w:t>Project</w:t>
      </w:r>
      <w:r w:rsidRPr="009C3886">
        <w:rPr>
          <w:rFonts w:ascii="Calibri" w:hAnsi="Calibri"/>
          <w:b/>
          <w:sz w:val="28"/>
          <w:szCs w:val="28"/>
        </w:rPr>
        <w:t xml:space="preserve"> Milestones</w:t>
      </w:r>
    </w:p>
    <w:p w14:paraId="7331EA75" w14:textId="77777777" w:rsidR="00C82055" w:rsidRDefault="00C82055" w:rsidP="00C82055">
      <w:pPr>
        <w:jc w:val="center"/>
        <w:rPr>
          <w:rFonts w:ascii="Calibri" w:hAnsi="Calibri"/>
          <w:sz w:val="22"/>
          <w:szCs w:val="22"/>
        </w:rPr>
      </w:pPr>
    </w:p>
    <w:p w14:paraId="5CFC83A9" w14:textId="77777777" w:rsidR="00C82055" w:rsidRPr="00CE4B47" w:rsidRDefault="00C82055" w:rsidP="009634C9">
      <w:pPr>
        <w:pStyle w:val="Heading1"/>
        <w:numPr>
          <w:ilvl w:val="0"/>
          <w:numId w:val="75"/>
        </w:numPr>
      </w:pPr>
      <w:r>
        <w:t>Reports</w:t>
      </w:r>
    </w:p>
    <w:tbl>
      <w:tblPr>
        <w:tblW w:w="8602"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872"/>
        <w:gridCol w:w="4464"/>
        <w:gridCol w:w="2266"/>
      </w:tblGrid>
      <w:tr w:rsidR="00C82055" w:rsidRPr="00123054" w14:paraId="63AD9AFC" w14:textId="77777777" w:rsidTr="007E0629">
        <w:tc>
          <w:tcPr>
            <w:tcW w:w="1872" w:type="dxa"/>
          </w:tcPr>
          <w:p w14:paraId="5E53DFA8" w14:textId="77777777" w:rsidR="00C82055" w:rsidRPr="00123054" w:rsidRDefault="00C82055" w:rsidP="007E0629">
            <w:pPr>
              <w:jc w:val="center"/>
              <w:rPr>
                <w:rFonts w:ascii="Calibri" w:hAnsi="Calibri"/>
                <w:b/>
                <w:sz w:val="22"/>
                <w:szCs w:val="22"/>
              </w:rPr>
            </w:pPr>
            <w:r w:rsidRPr="00123054">
              <w:rPr>
                <w:rFonts w:ascii="Calibri" w:hAnsi="Calibri"/>
                <w:b/>
                <w:sz w:val="22"/>
                <w:szCs w:val="22"/>
              </w:rPr>
              <w:t>Report due date</w:t>
            </w:r>
          </w:p>
        </w:tc>
        <w:tc>
          <w:tcPr>
            <w:tcW w:w="4464" w:type="dxa"/>
          </w:tcPr>
          <w:p w14:paraId="52B81422" w14:textId="77777777" w:rsidR="00C82055" w:rsidRPr="00123054" w:rsidRDefault="00C82055" w:rsidP="007E0629">
            <w:pPr>
              <w:jc w:val="center"/>
              <w:rPr>
                <w:rFonts w:ascii="Calibri" w:hAnsi="Calibri"/>
                <w:b/>
                <w:sz w:val="22"/>
                <w:szCs w:val="22"/>
              </w:rPr>
            </w:pPr>
            <w:r w:rsidRPr="00123054">
              <w:rPr>
                <w:rFonts w:ascii="Calibri" w:hAnsi="Calibri"/>
                <w:b/>
                <w:sz w:val="22"/>
                <w:szCs w:val="22"/>
              </w:rPr>
              <w:t>Milestone Report Activity</w:t>
            </w:r>
          </w:p>
        </w:tc>
        <w:tc>
          <w:tcPr>
            <w:tcW w:w="2266" w:type="dxa"/>
          </w:tcPr>
          <w:p w14:paraId="7AE94FF6" w14:textId="77777777" w:rsidR="00C82055" w:rsidRPr="00123054" w:rsidRDefault="00C82055" w:rsidP="007E0629">
            <w:pPr>
              <w:jc w:val="center"/>
              <w:rPr>
                <w:rFonts w:ascii="Calibri" w:hAnsi="Calibri"/>
                <w:b/>
                <w:sz w:val="22"/>
                <w:szCs w:val="22"/>
              </w:rPr>
            </w:pPr>
            <w:r w:rsidRPr="00123054">
              <w:rPr>
                <w:rFonts w:ascii="Calibri" w:hAnsi="Calibri"/>
                <w:b/>
                <w:sz w:val="22"/>
                <w:szCs w:val="22"/>
              </w:rPr>
              <w:t>Key Performance Indicators</w:t>
            </w:r>
          </w:p>
        </w:tc>
      </w:tr>
      <w:tr w:rsidR="00C82055" w:rsidRPr="00BD6967" w14:paraId="4627A1C9" w14:textId="77777777" w:rsidTr="007E0629">
        <w:tc>
          <w:tcPr>
            <w:tcW w:w="1872" w:type="dxa"/>
          </w:tcPr>
          <w:p w14:paraId="161F90E3" w14:textId="77777777" w:rsidR="00C82055" w:rsidRDefault="00C82055" w:rsidP="007E0629">
            <w:pPr>
              <w:rPr>
                <w:rFonts w:ascii="Calibri" w:hAnsi="Calibri"/>
                <w:sz w:val="22"/>
                <w:szCs w:val="22"/>
              </w:rPr>
            </w:pPr>
            <w:r>
              <w:rPr>
                <w:rFonts w:ascii="Calibri" w:hAnsi="Calibri"/>
                <w:sz w:val="22"/>
                <w:szCs w:val="22"/>
              </w:rPr>
              <w:t xml:space="preserve">Date that the Grant is approved </w:t>
            </w:r>
          </w:p>
        </w:tc>
        <w:tc>
          <w:tcPr>
            <w:tcW w:w="4464" w:type="dxa"/>
          </w:tcPr>
          <w:p w14:paraId="5406180D" w14:textId="77777777" w:rsidR="00C82055" w:rsidRDefault="00C82055" w:rsidP="007E0629">
            <w:pPr>
              <w:rPr>
                <w:rFonts w:ascii="Calibri" w:hAnsi="Calibri"/>
                <w:b/>
                <w:sz w:val="22"/>
                <w:szCs w:val="22"/>
              </w:rPr>
            </w:pPr>
            <w:r w:rsidRPr="00396B2F">
              <w:rPr>
                <w:rFonts w:ascii="Calibri" w:hAnsi="Calibri"/>
                <w:b/>
                <w:sz w:val="22"/>
                <w:szCs w:val="22"/>
              </w:rPr>
              <w:t>Milestone 1</w:t>
            </w:r>
            <w:r w:rsidRPr="008A7AE9">
              <w:rPr>
                <w:rFonts w:ascii="Calibri" w:hAnsi="Calibri"/>
                <w:b/>
                <w:sz w:val="22"/>
                <w:szCs w:val="22"/>
              </w:rPr>
              <w:t xml:space="preserve">: </w:t>
            </w:r>
            <w:r w:rsidRPr="00CB7AB8">
              <w:rPr>
                <w:rFonts w:ascii="Calibri" w:hAnsi="Calibri"/>
                <w:b/>
                <w:sz w:val="22"/>
                <w:szCs w:val="22"/>
              </w:rPr>
              <w:t>Conditions of Grant</w:t>
            </w:r>
          </w:p>
          <w:p w14:paraId="08D57E6C" w14:textId="77777777" w:rsidR="00C82055" w:rsidRPr="00497B5E" w:rsidRDefault="00C82055" w:rsidP="007E0629">
            <w:pPr>
              <w:rPr>
                <w:rFonts w:ascii="Calibri" w:hAnsi="Calibri"/>
                <w:sz w:val="22"/>
                <w:szCs w:val="22"/>
              </w:rPr>
            </w:pPr>
            <w:r w:rsidRPr="2768B280">
              <w:rPr>
                <w:rFonts w:ascii="Calibri" w:hAnsi="Calibri"/>
                <w:sz w:val="22"/>
                <w:szCs w:val="22"/>
              </w:rPr>
              <w:t xml:space="preserve">The Grant is </w:t>
            </w:r>
            <w:bookmarkStart w:id="186" w:name="_Int_cBFXakQd"/>
            <w:r w:rsidRPr="2768B280">
              <w:rPr>
                <w:rFonts w:ascii="Calibri" w:hAnsi="Calibri"/>
                <w:sz w:val="22"/>
                <w:szCs w:val="22"/>
              </w:rPr>
              <w:t>approved</w:t>
            </w:r>
            <w:bookmarkEnd w:id="186"/>
            <w:r w:rsidRPr="2768B280">
              <w:rPr>
                <w:rFonts w:ascii="Calibri" w:hAnsi="Calibri"/>
                <w:sz w:val="22"/>
                <w:szCs w:val="22"/>
              </w:rPr>
              <w:t xml:space="preserve"> and the Conditions of Grant have been imposed by the Minister (or his delegate).</w:t>
            </w:r>
          </w:p>
          <w:p w14:paraId="015FA498" w14:textId="77777777" w:rsidR="00C82055" w:rsidRPr="00396B2F" w:rsidRDefault="00C82055" w:rsidP="007E0629">
            <w:pPr>
              <w:rPr>
                <w:rFonts w:ascii="Calibri" w:hAnsi="Calibri"/>
                <w:b/>
                <w:sz w:val="22"/>
                <w:szCs w:val="22"/>
              </w:rPr>
            </w:pPr>
          </w:p>
        </w:tc>
        <w:tc>
          <w:tcPr>
            <w:tcW w:w="2266" w:type="dxa"/>
          </w:tcPr>
          <w:p w14:paraId="4D3A06E7"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Minister (or his delegate) imposes these Conditions of Grant.  </w:t>
            </w:r>
          </w:p>
        </w:tc>
      </w:tr>
      <w:tr w:rsidR="00C82055" w:rsidRPr="00BD6967" w14:paraId="56208665" w14:textId="77777777" w:rsidTr="007E0629">
        <w:tc>
          <w:tcPr>
            <w:tcW w:w="1872" w:type="dxa"/>
          </w:tcPr>
          <w:p w14:paraId="79768777" w14:textId="77777777" w:rsidR="00C82055" w:rsidRPr="00A5452A" w:rsidRDefault="00C82055" w:rsidP="007E0629">
            <w:pPr>
              <w:rPr>
                <w:rFonts w:ascii="Calibri" w:hAnsi="Calibri"/>
                <w:i/>
                <w:iCs/>
                <w:sz w:val="22"/>
                <w:szCs w:val="22"/>
              </w:rPr>
            </w:pPr>
            <w:r w:rsidRPr="001328B1">
              <w:rPr>
                <w:rFonts w:ascii="Calibri" w:hAnsi="Calibri"/>
                <w:sz w:val="22"/>
                <w:szCs w:val="22"/>
              </w:rPr>
              <w:t>14 days after Census date/s of the microcredential course</w:t>
            </w:r>
          </w:p>
        </w:tc>
        <w:tc>
          <w:tcPr>
            <w:tcW w:w="4464" w:type="dxa"/>
            <w:shd w:val="clear" w:color="auto" w:fill="auto"/>
          </w:tcPr>
          <w:p w14:paraId="5337CC34" w14:textId="77777777" w:rsidR="00C82055" w:rsidRPr="00422056" w:rsidRDefault="00C82055" w:rsidP="007E0629">
            <w:pPr>
              <w:rPr>
                <w:rFonts w:ascii="Calibri" w:hAnsi="Calibri"/>
                <w:b/>
                <w:sz w:val="22"/>
                <w:szCs w:val="22"/>
              </w:rPr>
            </w:pPr>
            <w:r>
              <w:rPr>
                <w:rFonts w:ascii="Calibri" w:hAnsi="Calibri"/>
                <w:b/>
                <w:sz w:val="22"/>
                <w:szCs w:val="22"/>
              </w:rPr>
              <w:t>Milestone 2: TCSI</w:t>
            </w:r>
            <w:r w:rsidRPr="00422056">
              <w:rPr>
                <w:rFonts w:ascii="Calibri" w:hAnsi="Calibri"/>
                <w:b/>
                <w:sz w:val="22"/>
                <w:szCs w:val="22"/>
              </w:rPr>
              <w:t xml:space="preserve"> </w:t>
            </w:r>
            <w:r>
              <w:rPr>
                <w:rFonts w:ascii="Calibri" w:hAnsi="Calibri"/>
                <w:b/>
                <w:sz w:val="22"/>
                <w:szCs w:val="22"/>
              </w:rPr>
              <w:t>r</w:t>
            </w:r>
            <w:r w:rsidRPr="00422056">
              <w:rPr>
                <w:rFonts w:ascii="Calibri" w:hAnsi="Calibri"/>
                <w:b/>
                <w:sz w:val="22"/>
                <w:szCs w:val="22"/>
              </w:rPr>
              <w:t>eport</w:t>
            </w:r>
            <w:r>
              <w:rPr>
                <w:rFonts w:ascii="Calibri" w:hAnsi="Calibri"/>
                <w:b/>
                <w:sz w:val="22"/>
                <w:szCs w:val="22"/>
              </w:rPr>
              <w:t>ing</w:t>
            </w:r>
            <w:r w:rsidRPr="00422056">
              <w:rPr>
                <w:rFonts w:ascii="Calibri" w:hAnsi="Calibri"/>
                <w:b/>
                <w:sz w:val="22"/>
                <w:szCs w:val="22"/>
              </w:rPr>
              <w:t xml:space="preserve"> </w:t>
            </w:r>
          </w:p>
          <w:p w14:paraId="1EA1B6FE" w14:textId="77777777" w:rsidR="00C82055" w:rsidRPr="00422056" w:rsidRDefault="00C82055" w:rsidP="007E0629">
            <w:pPr>
              <w:rPr>
                <w:rFonts w:ascii="Calibri" w:hAnsi="Calibri"/>
                <w:b/>
                <w:sz w:val="22"/>
                <w:szCs w:val="22"/>
              </w:rPr>
            </w:pPr>
            <w:r w:rsidRPr="00422056">
              <w:rPr>
                <w:rFonts w:ascii="Calibri" w:hAnsi="Calibri"/>
                <w:bCs/>
                <w:sz w:val="22"/>
                <w:szCs w:val="22"/>
              </w:rPr>
              <w:t xml:space="preserve">The Recipient must </w:t>
            </w:r>
            <w:r>
              <w:rPr>
                <w:rFonts w:ascii="Calibri" w:hAnsi="Calibri"/>
                <w:bCs/>
                <w:sz w:val="22"/>
                <w:szCs w:val="22"/>
              </w:rPr>
              <w:t>report</w:t>
            </w:r>
            <w:r>
              <w:rPr>
                <w:rFonts w:ascii="Calibri" w:hAnsi="Calibri"/>
                <w:sz w:val="22"/>
                <w:szCs w:val="22"/>
              </w:rPr>
              <w:t>:</w:t>
            </w:r>
          </w:p>
          <w:p w14:paraId="3CF5E86B" w14:textId="77777777" w:rsidR="00C82055" w:rsidRPr="002576CB" w:rsidRDefault="00C82055" w:rsidP="00C82055">
            <w:pPr>
              <w:pStyle w:val="ListParagraph"/>
              <w:numPr>
                <w:ilvl w:val="0"/>
                <w:numId w:val="69"/>
              </w:numPr>
              <w:spacing w:before="0" w:after="0" w:line="240" w:lineRule="auto"/>
              <w:rPr>
                <w:rFonts w:ascii="Calibri" w:hAnsi="Calibri"/>
                <w:bCs/>
                <w:sz w:val="22"/>
                <w:szCs w:val="22"/>
              </w:rPr>
            </w:pPr>
            <w:r w:rsidRPr="00422056">
              <w:rPr>
                <w:rFonts w:ascii="Calibri" w:hAnsi="Calibri"/>
                <w:bCs/>
                <w:sz w:val="22"/>
                <w:szCs w:val="22"/>
              </w:rPr>
              <w:t>student enrolment numbers</w:t>
            </w:r>
            <w:r>
              <w:rPr>
                <w:rFonts w:ascii="Calibri" w:hAnsi="Calibri"/>
                <w:bCs/>
                <w:sz w:val="22"/>
                <w:szCs w:val="22"/>
              </w:rPr>
              <w:t xml:space="preserve"> for the microcredential within 14 days after the census date of that offering.</w:t>
            </w:r>
          </w:p>
        </w:tc>
        <w:tc>
          <w:tcPr>
            <w:tcW w:w="2266" w:type="dxa"/>
          </w:tcPr>
          <w:p w14:paraId="40E228E9" w14:textId="77777777" w:rsidR="00C82055" w:rsidRDefault="00C82055" w:rsidP="007E0629">
            <w:pPr>
              <w:pStyle w:val="ListParagraph"/>
              <w:ind w:left="0"/>
              <w:rPr>
                <w:rFonts w:ascii="Calibri" w:hAnsi="Calibri"/>
                <w:sz w:val="22"/>
                <w:szCs w:val="22"/>
              </w:rPr>
            </w:pPr>
            <w:r>
              <w:rPr>
                <w:rFonts w:ascii="Calibri" w:hAnsi="Calibri"/>
                <w:sz w:val="22"/>
                <w:szCs w:val="22"/>
              </w:rPr>
              <w:t>The Recipient must report on TCSI for associated milestone payments to be actioned.</w:t>
            </w:r>
          </w:p>
          <w:p w14:paraId="3F485CE5" w14:textId="77777777" w:rsidR="00C82055" w:rsidRDefault="00C82055" w:rsidP="007E0629">
            <w:pPr>
              <w:pStyle w:val="ListParagraph"/>
              <w:ind w:left="0"/>
              <w:rPr>
                <w:rFonts w:ascii="Calibri" w:hAnsi="Calibri"/>
                <w:sz w:val="22"/>
                <w:szCs w:val="22"/>
              </w:rPr>
            </w:pPr>
          </w:p>
        </w:tc>
      </w:tr>
      <w:tr w:rsidR="00C82055" w:rsidRPr="00BD6967" w14:paraId="070B5302" w14:textId="77777777" w:rsidTr="007E0629">
        <w:tc>
          <w:tcPr>
            <w:tcW w:w="1872" w:type="dxa"/>
          </w:tcPr>
          <w:p w14:paraId="38D0BC4A" w14:textId="77777777" w:rsidR="00C82055" w:rsidRPr="009634C9" w:rsidRDefault="00C82055" w:rsidP="007E0629">
            <w:pPr>
              <w:rPr>
                <w:rFonts w:ascii="Calibri" w:hAnsi="Calibri"/>
                <w:sz w:val="22"/>
                <w:szCs w:val="22"/>
              </w:rPr>
            </w:pPr>
            <w:r w:rsidRPr="009634C9">
              <w:rPr>
                <w:rFonts w:ascii="Calibri" w:hAnsi="Calibri"/>
                <w:sz w:val="22"/>
                <w:szCs w:val="22"/>
              </w:rPr>
              <w:t>(date)</w:t>
            </w:r>
          </w:p>
          <w:p w14:paraId="3AD4366E" w14:textId="77777777" w:rsidR="00C82055" w:rsidRPr="008E1034" w:rsidRDefault="00C82055" w:rsidP="007E0629">
            <w:pPr>
              <w:rPr>
                <w:rFonts w:ascii="Calibri" w:hAnsi="Calibri"/>
                <w:sz w:val="22"/>
                <w:szCs w:val="22"/>
              </w:rPr>
            </w:pPr>
          </w:p>
        </w:tc>
        <w:tc>
          <w:tcPr>
            <w:tcW w:w="4464" w:type="dxa"/>
          </w:tcPr>
          <w:p w14:paraId="7A38E1BD" w14:textId="77777777" w:rsidR="00C82055" w:rsidRDefault="00C82055" w:rsidP="007E0629">
            <w:pPr>
              <w:rPr>
                <w:rFonts w:ascii="Calibri" w:hAnsi="Calibri"/>
                <w:b/>
                <w:bCs/>
                <w:sz w:val="22"/>
                <w:szCs w:val="22"/>
              </w:rPr>
            </w:pPr>
            <w:r w:rsidRPr="4D2153EA">
              <w:rPr>
                <w:rFonts w:ascii="Calibri" w:hAnsi="Calibri"/>
                <w:b/>
                <w:bCs/>
                <w:sz w:val="22"/>
                <w:szCs w:val="22"/>
              </w:rPr>
              <w:t xml:space="preserve">Milestone </w:t>
            </w:r>
            <w:r>
              <w:rPr>
                <w:rFonts w:ascii="Calibri" w:hAnsi="Calibri"/>
                <w:b/>
                <w:bCs/>
                <w:sz w:val="22"/>
                <w:szCs w:val="22"/>
              </w:rPr>
              <w:t>3</w:t>
            </w:r>
            <w:r w:rsidRPr="4D2153EA">
              <w:rPr>
                <w:rFonts w:ascii="Calibri" w:hAnsi="Calibri"/>
                <w:b/>
                <w:bCs/>
                <w:sz w:val="22"/>
                <w:szCs w:val="22"/>
              </w:rPr>
              <w:t>: Progress Report (Delivery) 1</w:t>
            </w:r>
          </w:p>
          <w:p w14:paraId="7339104F" w14:textId="77777777" w:rsidR="00C82055" w:rsidRDefault="00C82055" w:rsidP="007E0629">
            <w:pPr>
              <w:rPr>
                <w:rFonts w:ascii="Calibri" w:hAnsi="Calibri"/>
                <w:bCs/>
                <w:sz w:val="22"/>
                <w:szCs w:val="22"/>
              </w:rPr>
            </w:pPr>
            <w:r>
              <w:rPr>
                <w:rFonts w:ascii="Calibri" w:hAnsi="Calibri"/>
                <w:bCs/>
                <w:sz w:val="22"/>
                <w:szCs w:val="22"/>
              </w:rPr>
              <w:t>The Recipient must submit a</w:t>
            </w:r>
            <w:r>
              <w:rPr>
                <w:rFonts w:ascii="Calibri" w:hAnsi="Calibri"/>
                <w:b/>
                <w:sz w:val="22"/>
                <w:szCs w:val="22"/>
              </w:rPr>
              <w:t xml:space="preserve"> Progress</w:t>
            </w:r>
            <w:r w:rsidRPr="00C16293">
              <w:rPr>
                <w:rFonts w:ascii="Calibri" w:hAnsi="Calibri"/>
                <w:b/>
                <w:sz w:val="22"/>
                <w:szCs w:val="22"/>
              </w:rPr>
              <w:t xml:space="preserve"> Report</w:t>
            </w:r>
            <w:r w:rsidRPr="00887C6E">
              <w:rPr>
                <w:rFonts w:ascii="Calibri" w:hAnsi="Calibri"/>
                <w:b/>
                <w:sz w:val="22"/>
                <w:szCs w:val="22"/>
              </w:rPr>
              <w:t xml:space="preserve"> 1</w:t>
            </w:r>
            <w:r>
              <w:rPr>
                <w:rFonts w:ascii="Calibri" w:hAnsi="Calibri"/>
                <w:bCs/>
                <w:sz w:val="22"/>
                <w:szCs w:val="22"/>
              </w:rPr>
              <w:t xml:space="preserve"> </w:t>
            </w:r>
            <w:r w:rsidRPr="00BF703E">
              <w:rPr>
                <w:rFonts w:ascii="Calibri" w:hAnsi="Calibri"/>
                <w:bCs/>
                <w:sz w:val="22"/>
                <w:szCs w:val="22"/>
              </w:rPr>
              <w:t>describing the objectives and outcomes achieved as a result of the Grant for the Activities specified in Item 2 of Part A</w:t>
            </w:r>
            <w:r>
              <w:rPr>
                <w:rFonts w:ascii="Calibri" w:hAnsi="Calibri"/>
                <w:bCs/>
                <w:sz w:val="22"/>
                <w:szCs w:val="22"/>
              </w:rPr>
              <w:t xml:space="preserve">. </w:t>
            </w:r>
            <w:r>
              <w:rPr>
                <w:rFonts w:ascii="Calibri" w:hAnsi="Calibri"/>
                <w:sz w:val="22"/>
                <w:szCs w:val="22"/>
              </w:rPr>
              <w:t>This includes the provision of:</w:t>
            </w:r>
          </w:p>
          <w:p w14:paraId="2AE485AF" w14:textId="77777777" w:rsidR="00C82055" w:rsidRPr="00CB7AB8" w:rsidRDefault="00C82055" w:rsidP="00C82055">
            <w:pPr>
              <w:pStyle w:val="ListParagraph"/>
              <w:numPr>
                <w:ilvl w:val="0"/>
                <w:numId w:val="70"/>
              </w:numPr>
              <w:spacing w:before="0" w:line="240" w:lineRule="auto"/>
              <w:rPr>
                <w:rFonts w:ascii="Calibri" w:hAnsi="Calibri"/>
                <w:color w:val="000000" w:themeColor="text1"/>
                <w:sz w:val="22"/>
                <w:szCs w:val="22"/>
              </w:rPr>
            </w:pPr>
            <w:r w:rsidRPr="4C4D0866">
              <w:rPr>
                <w:rFonts w:ascii="Calibri" w:hAnsi="Calibri"/>
                <w:color w:val="000000" w:themeColor="text1"/>
                <w:sz w:val="22"/>
                <w:szCs w:val="22"/>
              </w:rPr>
              <w:t xml:space="preserve">evidence that </w:t>
            </w:r>
            <w:r w:rsidRPr="4C4D0866">
              <w:rPr>
                <w:rFonts w:ascii="Calibri" w:hAnsi="Calibri"/>
                <w:sz w:val="22"/>
                <w:szCs w:val="22"/>
              </w:rPr>
              <w:t xml:space="preserve">it has entered into an agreement with a Stage 1 recipient to receive a licence to use teaching material in relation to </w:t>
            </w:r>
            <w:r>
              <w:rPr>
                <w:rFonts w:ascii="Calibri" w:hAnsi="Calibri"/>
                <w:sz w:val="22"/>
                <w:szCs w:val="22"/>
              </w:rPr>
              <w:t>the</w:t>
            </w:r>
            <w:r w:rsidRPr="4C4D0866">
              <w:rPr>
                <w:rFonts w:ascii="Calibri" w:hAnsi="Calibri"/>
                <w:sz w:val="22"/>
                <w:szCs w:val="22"/>
              </w:rPr>
              <w:t xml:space="preserve"> </w:t>
            </w:r>
            <w:r w:rsidRPr="00BF3E5E">
              <w:rPr>
                <w:rFonts w:ascii="Calibri" w:hAnsi="Calibri"/>
                <w:sz w:val="22"/>
                <w:szCs w:val="22"/>
              </w:rPr>
              <w:t xml:space="preserve">microcredential course </w:t>
            </w:r>
            <w:r w:rsidRPr="4C4D0866">
              <w:rPr>
                <w:rFonts w:ascii="Calibri" w:hAnsi="Calibri"/>
                <w:sz w:val="22"/>
                <w:szCs w:val="22"/>
              </w:rPr>
              <w:t>designed under Stage 1.</w:t>
            </w:r>
          </w:p>
          <w:p w14:paraId="1BE95DF9" w14:textId="77777777" w:rsidR="00C82055" w:rsidRPr="009634C9" w:rsidRDefault="00C82055" w:rsidP="00C82055">
            <w:pPr>
              <w:pStyle w:val="ListParagraph"/>
              <w:numPr>
                <w:ilvl w:val="0"/>
                <w:numId w:val="70"/>
              </w:numPr>
              <w:spacing w:before="0" w:after="0" w:line="240" w:lineRule="auto"/>
              <w:rPr>
                <w:rFonts w:ascii="Calibri" w:hAnsi="Calibri"/>
                <w:sz w:val="22"/>
                <w:szCs w:val="22"/>
              </w:rPr>
            </w:pPr>
            <w:r>
              <w:rPr>
                <w:rFonts w:ascii="Calibri" w:hAnsi="Calibri"/>
                <w:sz w:val="22"/>
                <w:szCs w:val="22"/>
              </w:rPr>
              <w:t xml:space="preserve">confirmation of </w:t>
            </w:r>
            <w:bookmarkStart w:id="187" w:name="_Hlk110437256"/>
            <w:r w:rsidRPr="00D56A8A">
              <w:rPr>
                <w:rFonts w:ascii="Calibri" w:hAnsi="Calibri"/>
                <w:sz w:val="22"/>
                <w:szCs w:val="22"/>
              </w:rPr>
              <w:t xml:space="preserve">digital badges provided to all students who completed </w:t>
            </w:r>
            <w:r>
              <w:rPr>
                <w:rFonts w:ascii="Calibri" w:hAnsi="Calibri"/>
                <w:sz w:val="22"/>
                <w:szCs w:val="22"/>
              </w:rPr>
              <w:t xml:space="preserve">the </w:t>
            </w:r>
            <w:r w:rsidRPr="00D56A8A">
              <w:rPr>
                <w:rFonts w:ascii="Calibri" w:hAnsi="Calibri"/>
                <w:sz w:val="22"/>
                <w:szCs w:val="22"/>
              </w:rPr>
              <w:t>microcredential</w:t>
            </w:r>
            <w:r>
              <w:rPr>
                <w:rFonts w:ascii="Calibri" w:hAnsi="Calibri"/>
                <w:sz w:val="22"/>
                <w:szCs w:val="22"/>
              </w:rPr>
              <w:t xml:space="preserve"> courses</w:t>
            </w:r>
            <w:r w:rsidRPr="00D56A8A" w:rsidDel="00D56A8A">
              <w:rPr>
                <w:rFonts w:ascii="Calibri" w:hAnsi="Calibri"/>
                <w:sz w:val="22"/>
                <w:szCs w:val="22"/>
              </w:rPr>
              <w:t xml:space="preserve"> </w:t>
            </w:r>
            <w:r>
              <w:rPr>
                <w:rFonts w:ascii="Calibri" w:hAnsi="Calibri"/>
                <w:sz w:val="22"/>
                <w:szCs w:val="22"/>
              </w:rPr>
              <w:t xml:space="preserve">funded under the Project throughout the calendar </w:t>
            </w:r>
            <w:r w:rsidRPr="009634C9">
              <w:rPr>
                <w:rFonts w:ascii="Calibri" w:hAnsi="Calibri"/>
                <w:sz w:val="22"/>
                <w:szCs w:val="22"/>
              </w:rPr>
              <w:t xml:space="preserve">(year). </w:t>
            </w:r>
            <w:bookmarkEnd w:id="187"/>
          </w:p>
          <w:p w14:paraId="62C6D34D"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Pr>
                <w:rFonts w:ascii="Calibri" w:hAnsi="Calibri"/>
                <w:color w:val="000000" w:themeColor="text1"/>
                <w:sz w:val="22"/>
                <w:szCs w:val="22"/>
              </w:rPr>
              <w:t xml:space="preserve">if available, a case study (or studies) of a student, or students, enrolled in the microcredential course suitable for use in communications which highlights the achievements of the Project. </w:t>
            </w:r>
          </w:p>
          <w:p w14:paraId="00A51382"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sidRPr="2768B280">
              <w:rPr>
                <w:rFonts w:ascii="Calibri" w:hAnsi="Calibri"/>
                <w:sz w:val="22"/>
                <w:szCs w:val="22"/>
              </w:rPr>
              <w:t xml:space="preserve">evidence in the </w:t>
            </w:r>
            <w:r w:rsidRPr="2768B280">
              <w:rPr>
                <w:rFonts w:ascii="Calibri" w:hAnsi="Calibri"/>
                <w:b/>
                <w:bCs/>
                <w:sz w:val="22"/>
                <w:szCs w:val="22"/>
              </w:rPr>
              <w:t>Progress Report 1</w:t>
            </w:r>
            <w:r w:rsidRPr="2768B280">
              <w:rPr>
                <w:rFonts w:ascii="Calibri" w:hAnsi="Calibri"/>
                <w:sz w:val="22"/>
                <w:szCs w:val="22"/>
              </w:rPr>
              <w:t xml:space="preserve"> that the Project Objectives as specified in Item 3 of Part A have been completed.</w:t>
            </w:r>
            <w:r w:rsidRPr="2768B280">
              <w:rPr>
                <w:rFonts w:ascii="Calibri" w:hAnsi="Calibri"/>
                <w:color w:val="000000" w:themeColor="text1"/>
                <w:sz w:val="22"/>
                <w:szCs w:val="22"/>
              </w:rPr>
              <w:t xml:space="preserve"> This may include feedback (including </w:t>
            </w:r>
            <w:r w:rsidRPr="2768B280">
              <w:rPr>
                <w:rFonts w:ascii="Calibri" w:hAnsi="Calibri"/>
                <w:color w:val="000000" w:themeColor="text1"/>
                <w:sz w:val="22"/>
                <w:szCs w:val="22"/>
              </w:rPr>
              <w:lastRenderedPageBreak/>
              <w:t xml:space="preserve">from surveys) from industry, students, and other providers on engaging with industry, the value of microcredentials, navigating credit recognition, and delivering shorter form credentials. </w:t>
            </w:r>
          </w:p>
          <w:p w14:paraId="57EA103B" w14:textId="77777777" w:rsidR="00C82055" w:rsidRPr="00D0137B" w:rsidRDefault="00C82055" w:rsidP="00C82055">
            <w:pPr>
              <w:pStyle w:val="ListParagraph"/>
              <w:numPr>
                <w:ilvl w:val="0"/>
                <w:numId w:val="70"/>
              </w:numPr>
              <w:spacing w:before="0" w:line="240" w:lineRule="auto"/>
            </w:pPr>
            <w:r w:rsidRPr="2768B280">
              <w:rPr>
                <w:rFonts w:ascii="Calibri" w:eastAsia="Calibri" w:hAnsi="Calibri" w:cs="Calibri"/>
                <w:color w:val="000000" w:themeColor="text1"/>
                <w:sz w:val="22"/>
                <w:szCs w:val="22"/>
              </w:rPr>
              <w:t>description of expenditure of the Grant Funds including how the funds have been expended to support the objectives of the pilot.</w:t>
            </w:r>
          </w:p>
          <w:p w14:paraId="497D9581"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Pr>
                <w:rFonts w:ascii="Calibri" w:hAnsi="Calibri"/>
                <w:color w:val="000000" w:themeColor="text1"/>
                <w:sz w:val="22"/>
                <w:szCs w:val="22"/>
              </w:rPr>
              <w:t>evidence that uptake of FEE-HELP by students undertaking microcredentials has enabled greater accessibility and affordability.</w:t>
            </w:r>
          </w:p>
          <w:p w14:paraId="71DD54A5" w14:textId="77777777" w:rsidR="00C82055" w:rsidRPr="00D0137B" w:rsidRDefault="00C82055" w:rsidP="007E0629">
            <w:pPr>
              <w:pStyle w:val="ListParagraph"/>
              <w:rPr>
                <w:rFonts w:ascii="Calibri" w:hAnsi="Calibri"/>
                <w:color w:val="000000" w:themeColor="text1"/>
              </w:rPr>
            </w:pPr>
          </w:p>
        </w:tc>
        <w:tc>
          <w:tcPr>
            <w:tcW w:w="2266" w:type="dxa"/>
          </w:tcPr>
          <w:p w14:paraId="53053587" w14:textId="77777777" w:rsidR="00C82055" w:rsidRDefault="00C82055" w:rsidP="007E0629">
            <w:pPr>
              <w:pStyle w:val="ListParagraph"/>
              <w:ind w:left="0"/>
              <w:rPr>
                <w:rFonts w:ascii="Calibri" w:hAnsi="Calibri"/>
                <w:sz w:val="22"/>
                <w:szCs w:val="22"/>
              </w:rPr>
            </w:pPr>
            <w:r>
              <w:rPr>
                <w:rFonts w:ascii="Calibri" w:hAnsi="Calibri"/>
                <w:sz w:val="22"/>
                <w:szCs w:val="22"/>
              </w:rPr>
              <w:lastRenderedPageBreak/>
              <w:t xml:space="preserve">The Recipient must demonstrate in the </w:t>
            </w:r>
            <w:r w:rsidRPr="00887C6E">
              <w:rPr>
                <w:rFonts w:ascii="Calibri" w:hAnsi="Calibri"/>
                <w:b/>
                <w:bCs/>
                <w:sz w:val="22"/>
                <w:szCs w:val="22"/>
              </w:rPr>
              <w:t>Progress</w:t>
            </w:r>
            <w:r>
              <w:rPr>
                <w:rFonts w:ascii="Calibri" w:hAnsi="Calibri"/>
                <w:b/>
                <w:bCs/>
                <w:sz w:val="22"/>
                <w:szCs w:val="22"/>
              </w:rPr>
              <w:t xml:space="preserve"> Report 1</w:t>
            </w:r>
            <w:r>
              <w:rPr>
                <w:rFonts w:ascii="Calibri" w:hAnsi="Calibri"/>
                <w:sz w:val="22"/>
                <w:szCs w:val="22"/>
              </w:rPr>
              <w:t xml:space="preserve">, that Milestone 4 has been satisfied. </w:t>
            </w:r>
          </w:p>
          <w:p w14:paraId="09E351FD" w14:textId="77777777" w:rsidR="00C82055" w:rsidRDefault="00C82055" w:rsidP="007E0629">
            <w:pPr>
              <w:pStyle w:val="ListParagraph"/>
              <w:ind w:left="0"/>
              <w:rPr>
                <w:rFonts w:ascii="Calibri" w:hAnsi="Calibri"/>
                <w:sz w:val="22"/>
                <w:szCs w:val="22"/>
              </w:rPr>
            </w:pPr>
          </w:p>
          <w:p w14:paraId="70CD177F" w14:textId="77777777" w:rsidR="00C82055" w:rsidRPr="008E1034" w:rsidRDefault="00C82055" w:rsidP="007E0629">
            <w:pPr>
              <w:pStyle w:val="ListParagraph"/>
              <w:ind w:left="0"/>
              <w:rPr>
                <w:rFonts w:ascii="Calibri" w:hAnsi="Calibri"/>
                <w:sz w:val="22"/>
                <w:szCs w:val="22"/>
              </w:rPr>
            </w:pPr>
            <w:r>
              <w:rPr>
                <w:rFonts w:ascii="Calibri" w:hAnsi="Calibri"/>
                <w:sz w:val="22"/>
                <w:szCs w:val="22"/>
              </w:rPr>
              <w:t xml:space="preserve">The </w:t>
            </w:r>
            <w:r w:rsidRPr="00887C6E">
              <w:rPr>
                <w:rFonts w:ascii="Calibri" w:hAnsi="Calibri"/>
                <w:b/>
                <w:bCs/>
                <w:sz w:val="22"/>
                <w:szCs w:val="22"/>
              </w:rPr>
              <w:t>Progress Report 1</w:t>
            </w:r>
            <w:r>
              <w:rPr>
                <w:rFonts w:ascii="Calibri" w:hAnsi="Calibri"/>
                <w:sz w:val="22"/>
                <w:szCs w:val="22"/>
              </w:rPr>
              <w:t xml:space="preserve"> must be prepared to the reasonable satisfaction of the Project Delegate.</w:t>
            </w:r>
          </w:p>
        </w:tc>
      </w:tr>
      <w:tr w:rsidR="00C82055" w:rsidRPr="00BD6967" w14:paraId="59B815F7" w14:textId="77777777" w:rsidTr="007E0629">
        <w:tc>
          <w:tcPr>
            <w:tcW w:w="1872" w:type="dxa"/>
          </w:tcPr>
          <w:p w14:paraId="587C2E8B" w14:textId="77777777" w:rsidR="00C82055" w:rsidRPr="00242F72" w:rsidRDefault="00C82055" w:rsidP="007E0629">
            <w:pPr>
              <w:rPr>
                <w:rFonts w:ascii="Calibri" w:hAnsi="Calibri"/>
                <w:color w:val="FF0000"/>
                <w:sz w:val="22"/>
                <w:szCs w:val="22"/>
              </w:rPr>
            </w:pPr>
            <w:r w:rsidRPr="009634C9">
              <w:rPr>
                <w:rFonts w:ascii="Calibri" w:hAnsi="Calibri"/>
                <w:sz w:val="22"/>
                <w:szCs w:val="22"/>
              </w:rPr>
              <w:t>(date)</w:t>
            </w:r>
          </w:p>
          <w:p w14:paraId="2F127AE4" w14:textId="77777777" w:rsidR="00C82055" w:rsidRPr="003E1778" w:rsidRDefault="00C82055" w:rsidP="007E0629">
            <w:pPr>
              <w:rPr>
                <w:rFonts w:ascii="Calibri" w:hAnsi="Calibri"/>
                <w:sz w:val="22"/>
                <w:szCs w:val="22"/>
              </w:rPr>
            </w:pPr>
          </w:p>
        </w:tc>
        <w:tc>
          <w:tcPr>
            <w:tcW w:w="4464" w:type="dxa"/>
          </w:tcPr>
          <w:p w14:paraId="730141FC" w14:textId="77777777" w:rsidR="00C82055" w:rsidRDefault="00C82055" w:rsidP="007E0629">
            <w:pPr>
              <w:rPr>
                <w:rFonts w:ascii="Calibri" w:hAnsi="Calibri"/>
                <w:b/>
                <w:sz w:val="22"/>
                <w:szCs w:val="22"/>
              </w:rPr>
            </w:pPr>
            <w:r w:rsidRPr="003C792B">
              <w:rPr>
                <w:rFonts w:ascii="Calibri" w:hAnsi="Calibri"/>
                <w:b/>
                <w:sz w:val="22"/>
                <w:szCs w:val="22"/>
              </w:rPr>
              <w:t xml:space="preserve">Milestone </w:t>
            </w:r>
            <w:r>
              <w:rPr>
                <w:rFonts w:ascii="Calibri" w:hAnsi="Calibri"/>
                <w:b/>
                <w:sz w:val="22"/>
                <w:szCs w:val="22"/>
              </w:rPr>
              <w:t>4</w:t>
            </w:r>
            <w:r w:rsidRPr="003C792B">
              <w:rPr>
                <w:rFonts w:ascii="Calibri" w:hAnsi="Calibri"/>
                <w:b/>
                <w:sz w:val="22"/>
                <w:szCs w:val="22"/>
              </w:rPr>
              <w:t>:</w:t>
            </w:r>
            <w:r>
              <w:rPr>
                <w:rFonts w:ascii="Calibri" w:hAnsi="Calibri"/>
                <w:b/>
                <w:sz w:val="22"/>
                <w:szCs w:val="22"/>
              </w:rPr>
              <w:t xml:space="preserve"> Progress Report (Delivery) 2</w:t>
            </w:r>
          </w:p>
          <w:p w14:paraId="124D537D" w14:textId="77777777" w:rsidR="00C82055" w:rsidRDefault="00C82055" w:rsidP="007E0629">
            <w:pPr>
              <w:rPr>
                <w:rFonts w:ascii="Calibri" w:hAnsi="Calibri"/>
                <w:bCs/>
                <w:sz w:val="22"/>
                <w:szCs w:val="22"/>
              </w:rPr>
            </w:pPr>
            <w:r>
              <w:rPr>
                <w:rFonts w:ascii="Calibri" w:hAnsi="Calibri"/>
                <w:bCs/>
                <w:sz w:val="22"/>
                <w:szCs w:val="22"/>
              </w:rPr>
              <w:t>The Recipient must submit a</w:t>
            </w:r>
            <w:r>
              <w:rPr>
                <w:rFonts w:ascii="Calibri" w:hAnsi="Calibri"/>
                <w:b/>
                <w:sz w:val="22"/>
                <w:szCs w:val="22"/>
              </w:rPr>
              <w:t xml:space="preserve"> </w:t>
            </w:r>
            <w:r w:rsidRPr="00887C6E">
              <w:rPr>
                <w:rFonts w:ascii="Calibri" w:hAnsi="Calibri"/>
                <w:bCs/>
                <w:sz w:val="22"/>
                <w:szCs w:val="22"/>
              </w:rPr>
              <w:t>Progress Report 2</w:t>
            </w:r>
            <w:r>
              <w:rPr>
                <w:rFonts w:ascii="Calibri" w:hAnsi="Calibri"/>
                <w:bCs/>
                <w:sz w:val="22"/>
                <w:szCs w:val="22"/>
              </w:rPr>
              <w:t xml:space="preserve"> </w:t>
            </w:r>
            <w:r w:rsidRPr="00BF703E">
              <w:rPr>
                <w:rFonts w:ascii="Calibri" w:hAnsi="Calibri"/>
                <w:bCs/>
                <w:sz w:val="22"/>
                <w:szCs w:val="22"/>
              </w:rPr>
              <w:t>describing the objectives and outcomes achieved as a result of the Grant for the Activities specified in Item 2 of Part A</w:t>
            </w:r>
            <w:r>
              <w:rPr>
                <w:rFonts w:ascii="Calibri" w:hAnsi="Calibri"/>
                <w:bCs/>
                <w:sz w:val="22"/>
                <w:szCs w:val="22"/>
              </w:rPr>
              <w:t xml:space="preserve">. </w:t>
            </w:r>
            <w:r>
              <w:rPr>
                <w:rFonts w:ascii="Calibri" w:hAnsi="Calibri"/>
                <w:sz w:val="22"/>
                <w:szCs w:val="22"/>
              </w:rPr>
              <w:t>This includes the provision of:</w:t>
            </w:r>
          </w:p>
          <w:p w14:paraId="0599CCB9" w14:textId="77777777" w:rsidR="00C82055" w:rsidRPr="00D266D7" w:rsidRDefault="00C82055" w:rsidP="00C82055">
            <w:pPr>
              <w:pStyle w:val="ListParagraph"/>
              <w:numPr>
                <w:ilvl w:val="0"/>
                <w:numId w:val="70"/>
              </w:numPr>
              <w:spacing w:before="0" w:after="0" w:line="240" w:lineRule="auto"/>
              <w:rPr>
                <w:rFonts w:ascii="Calibri" w:hAnsi="Calibri"/>
                <w:sz w:val="22"/>
                <w:szCs w:val="22"/>
              </w:rPr>
            </w:pPr>
            <w:r w:rsidRPr="7822F644">
              <w:rPr>
                <w:rFonts w:ascii="Calibri" w:hAnsi="Calibri"/>
                <w:sz w:val="22"/>
                <w:szCs w:val="22"/>
              </w:rPr>
              <w:t xml:space="preserve">confirmation of digital badges provided to all students who completed microcredential courses funded under the Project </w:t>
            </w:r>
            <w:r w:rsidRPr="00D266D7">
              <w:rPr>
                <w:rFonts w:ascii="Calibri" w:hAnsi="Calibri"/>
                <w:sz w:val="22"/>
                <w:szCs w:val="22"/>
              </w:rPr>
              <w:t>until (date).</w:t>
            </w:r>
          </w:p>
          <w:p w14:paraId="784F7F3D"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sidRPr="7822F644">
              <w:rPr>
                <w:rFonts w:ascii="Calibri" w:hAnsi="Calibri"/>
                <w:color w:val="000000" w:themeColor="text1"/>
                <w:sz w:val="22"/>
                <w:szCs w:val="22"/>
              </w:rPr>
              <w:t xml:space="preserve">if available, a case study (or studies) of a student, or students, enrolled in the microcredential course suitable for use in communications which highlights the achievements of the Project. </w:t>
            </w:r>
          </w:p>
          <w:p w14:paraId="1CD1438B"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sidRPr="2768B280">
              <w:rPr>
                <w:rFonts w:ascii="Calibri" w:hAnsi="Calibri"/>
                <w:sz w:val="22"/>
                <w:szCs w:val="22"/>
              </w:rPr>
              <w:t xml:space="preserve">evidence in the </w:t>
            </w:r>
            <w:r w:rsidRPr="2768B280">
              <w:rPr>
                <w:rFonts w:ascii="Calibri" w:hAnsi="Calibri"/>
                <w:b/>
                <w:bCs/>
                <w:sz w:val="22"/>
                <w:szCs w:val="22"/>
              </w:rPr>
              <w:t>Progress Report 2</w:t>
            </w:r>
            <w:r w:rsidRPr="2768B280">
              <w:rPr>
                <w:rFonts w:ascii="Calibri" w:hAnsi="Calibri"/>
                <w:sz w:val="22"/>
                <w:szCs w:val="22"/>
              </w:rPr>
              <w:t xml:space="preserve"> that the Project Objectives as specified in Item 3 of Part A have been completed.</w:t>
            </w:r>
            <w:r w:rsidRPr="2768B280">
              <w:rPr>
                <w:rFonts w:ascii="Calibri" w:hAnsi="Calibri"/>
                <w:color w:val="000000" w:themeColor="text1"/>
                <w:sz w:val="22"/>
                <w:szCs w:val="22"/>
              </w:rPr>
              <w:t xml:space="preserve"> This may include feedback (including from surveys) from industry, students, and other providers on engaging with industry, the value of microcredentials, navigating credit recognition, and delivering shorter form credentials. </w:t>
            </w:r>
          </w:p>
          <w:p w14:paraId="2318F30E" w14:textId="77777777" w:rsidR="00C82055" w:rsidRDefault="00C82055" w:rsidP="00C82055">
            <w:pPr>
              <w:pStyle w:val="ListParagraph"/>
              <w:numPr>
                <w:ilvl w:val="0"/>
                <w:numId w:val="70"/>
              </w:numPr>
              <w:spacing w:before="0" w:line="240" w:lineRule="auto"/>
            </w:pPr>
            <w:r w:rsidRPr="2768B280">
              <w:rPr>
                <w:rFonts w:ascii="Calibri" w:eastAsia="Calibri" w:hAnsi="Calibri" w:cs="Calibri"/>
                <w:color w:val="000000" w:themeColor="text1"/>
                <w:sz w:val="22"/>
                <w:szCs w:val="22"/>
              </w:rPr>
              <w:t>description of expenditure of the Grant Funds including how the funds have been expended to support the objectives of the pilot.</w:t>
            </w:r>
          </w:p>
          <w:p w14:paraId="5AFB14CE" w14:textId="034B363B" w:rsidR="00C82055" w:rsidRPr="003C792B" w:rsidRDefault="00C82055" w:rsidP="0016798E">
            <w:pPr>
              <w:pStyle w:val="ListParagraph"/>
              <w:numPr>
                <w:ilvl w:val="0"/>
                <w:numId w:val="70"/>
              </w:numPr>
              <w:spacing w:before="0" w:line="240" w:lineRule="auto"/>
              <w:rPr>
                <w:rFonts w:ascii="Calibri" w:hAnsi="Calibri"/>
                <w:b/>
                <w:sz w:val="22"/>
                <w:szCs w:val="22"/>
              </w:rPr>
            </w:pPr>
            <w:r w:rsidRPr="4C4D0866">
              <w:rPr>
                <w:rFonts w:ascii="Calibri" w:hAnsi="Calibri"/>
                <w:color w:val="000000" w:themeColor="text1"/>
                <w:sz w:val="22"/>
                <w:szCs w:val="22"/>
              </w:rPr>
              <w:t>evidence that uptake of FEE-HELP by students undertaking microcredentials has enabled greater accessibility and affordability.</w:t>
            </w:r>
          </w:p>
        </w:tc>
        <w:tc>
          <w:tcPr>
            <w:tcW w:w="2266" w:type="dxa"/>
          </w:tcPr>
          <w:p w14:paraId="6D59FDDF"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Recipient must demonstrate in the </w:t>
            </w:r>
            <w:r w:rsidRPr="00887C6E">
              <w:rPr>
                <w:rFonts w:ascii="Calibri" w:hAnsi="Calibri"/>
                <w:b/>
                <w:bCs/>
                <w:sz w:val="22"/>
                <w:szCs w:val="22"/>
              </w:rPr>
              <w:t>Progress Report 2,</w:t>
            </w:r>
            <w:r>
              <w:rPr>
                <w:rFonts w:ascii="Calibri" w:hAnsi="Calibri"/>
                <w:sz w:val="22"/>
                <w:szCs w:val="22"/>
              </w:rPr>
              <w:t xml:space="preserve"> that Milestone 5 has been satisfied. </w:t>
            </w:r>
          </w:p>
          <w:p w14:paraId="306D4874" w14:textId="77777777" w:rsidR="00C82055" w:rsidRDefault="00C82055" w:rsidP="007E0629">
            <w:pPr>
              <w:pStyle w:val="ListParagraph"/>
              <w:ind w:left="0"/>
              <w:rPr>
                <w:rFonts w:ascii="Calibri" w:hAnsi="Calibri"/>
                <w:sz w:val="22"/>
                <w:szCs w:val="22"/>
              </w:rPr>
            </w:pPr>
          </w:p>
          <w:p w14:paraId="6B81481B"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w:t>
            </w:r>
            <w:r w:rsidRPr="00887C6E">
              <w:rPr>
                <w:rFonts w:ascii="Calibri" w:hAnsi="Calibri"/>
                <w:b/>
                <w:bCs/>
                <w:sz w:val="22"/>
                <w:szCs w:val="22"/>
              </w:rPr>
              <w:t>Progress Report 2</w:t>
            </w:r>
            <w:r>
              <w:rPr>
                <w:rFonts w:ascii="Calibri" w:hAnsi="Calibri"/>
                <w:sz w:val="22"/>
                <w:szCs w:val="22"/>
              </w:rPr>
              <w:t xml:space="preserve"> must be prepared to the reasonable satisfaction of the Project Delegate.</w:t>
            </w:r>
          </w:p>
        </w:tc>
      </w:tr>
    </w:tbl>
    <w:p w14:paraId="062F7CC6" w14:textId="77777777" w:rsidR="00C82055" w:rsidRDefault="00C82055" w:rsidP="00C82055">
      <w:pPr>
        <w:jc w:val="center"/>
        <w:rPr>
          <w:rFonts w:ascii="Calibri" w:hAnsi="Calibri"/>
          <w:b/>
          <w:sz w:val="22"/>
          <w:szCs w:val="22"/>
        </w:rPr>
      </w:pPr>
    </w:p>
    <w:p w14:paraId="66D27BD0" w14:textId="77777777" w:rsidR="00C82055" w:rsidRDefault="00C82055" w:rsidP="00C82055">
      <w:pPr>
        <w:rPr>
          <w:rFonts w:ascii="Calibri" w:hAnsi="Calibri"/>
          <w:b/>
          <w:sz w:val="22"/>
          <w:szCs w:val="22"/>
        </w:rPr>
      </w:pPr>
    </w:p>
    <w:p w14:paraId="6B2B3F95" w14:textId="77777777" w:rsidR="00C82055" w:rsidRPr="00CB7AB8" w:rsidRDefault="00C82055" w:rsidP="00C82055">
      <w:pPr>
        <w:rPr>
          <w:rFonts w:ascii="Calibri" w:hAnsi="Calibri"/>
          <w:sz w:val="22"/>
          <w:szCs w:val="22"/>
        </w:rPr>
        <w:sectPr w:rsidR="00C82055" w:rsidRPr="00CB7AB8" w:rsidSect="007A61AC">
          <w:pgSz w:w="11906" w:h="16838" w:code="9"/>
          <w:pgMar w:top="1440" w:right="1797" w:bottom="1440" w:left="1797" w:header="709" w:footer="709" w:gutter="0"/>
          <w:cols w:space="708"/>
          <w:rtlGutter/>
          <w:docGrid w:linePitch="360"/>
        </w:sectPr>
      </w:pPr>
    </w:p>
    <w:p w14:paraId="75333109" w14:textId="77777777" w:rsidR="00C82055" w:rsidRPr="009C3886" w:rsidRDefault="00C82055" w:rsidP="0016798E">
      <w:pPr>
        <w:jc w:val="center"/>
        <w:rPr>
          <w:rFonts w:ascii="Calibri" w:hAnsi="Calibri"/>
          <w:b/>
          <w:sz w:val="28"/>
          <w:szCs w:val="28"/>
        </w:rPr>
      </w:pPr>
      <w:r w:rsidRPr="009C3886">
        <w:rPr>
          <w:rFonts w:ascii="Calibri" w:hAnsi="Calibri"/>
          <w:b/>
          <w:sz w:val="28"/>
          <w:szCs w:val="28"/>
        </w:rPr>
        <w:lastRenderedPageBreak/>
        <w:t>Schedule 2</w:t>
      </w:r>
    </w:p>
    <w:p w14:paraId="47ED147D" w14:textId="77777777" w:rsidR="00C82055" w:rsidRDefault="00C82055" w:rsidP="00C82055">
      <w:pPr>
        <w:jc w:val="center"/>
        <w:rPr>
          <w:rFonts w:ascii="Calibri" w:hAnsi="Calibri"/>
          <w:b/>
          <w:sz w:val="22"/>
          <w:szCs w:val="22"/>
        </w:rPr>
      </w:pPr>
    </w:p>
    <w:p w14:paraId="6D37E0BD" w14:textId="77777777" w:rsidR="00C82055" w:rsidRPr="009C3886" w:rsidRDefault="00C82055" w:rsidP="00C82055">
      <w:pPr>
        <w:jc w:val="center"/>
        <w:rPr>
          <w:rFonts w:ascii="Calibri" w:hAnsi="Calibri"/>
          <w:b/>
          <w:bCs/>
          <w:sz w:val="28"/>
          <w:szCs w:val="28"/>
        </w:rPr>
      </w:pPr>
      <w:r w:rsidRPr="4D2153EA">
        <w:rPr>
          <w:rFonts w:ascii="Calibri" w:hAnsi="Calibri"/>
          <w:b/>
          <w:bCs/>
          <w:sz w:val="28"/>
          <w:szCs w:val="28"/>
        </w:rPr>
        <w:t>Payments</w:t>
      </w:r>
    </w:p>
    <w:p w14:paraId="13B5B0FE" w14:textId="77777777" w:rsidR="00C82055" w:rsidRPr="00780AD8" w:rsidRDefault="00C82055" w:rsidP="00C82055">
      <w:pPr>
        <w:jc w:val="center"/>
        <w:rPr>
          <w:rFonts w:ascii="Calibri" w:hAnsi="Calibri"/>
          <w:sz w:val="22"/>
          <w:szCs w:val="22"/>
        </w:rPr>
      </w:pPr>
    </w:p>
    <w:p w14:paraId="3C53BD57" w14:textId="77777777" w:rsidR="00C82055" w:rsidRDefault="00C82055" w:rsidP="00C82055">
      <w:pPr>
        <w:keepNext/>
        <w:keepLines/>
        <w:rPr>
          <w:rFonts w:ascii="Calibri" w:hAnsi="Calibri"/>
          <w:b/>
          <w:bCs/>
          <w:iCs/>
          <w:sz w:val="22"/>
          <w:szCs w:val="22"/>
        </w:rPr>
      </w:pPr>
      <w:r w:rsidRPr="00723710">
        <w:rPr>
          <w:rFonts w:ascii="Calibri" w:hAnsi="Calibri"/>
          <w:b/>
          <w:bCs/>
          <w:iCs/>
          <w:sz w:val="22"/>
          <w:szCs w:val="22"/>
        </w:rPr>
        <w:t xml:space="preserve">Table </w:t>
      </w:r>
      <w:r>
        <w:rPr>
          <w:rFonts w:ascii="Calibri" w:hAnsi="Calibri"/>
          <w:b/>
          <w:bCs/>
          <w:iCs/>
          <w:sz w:val="22"/>
          <w:szCs w:val="22"/>
        </w:rPr>
        <w:t>–</w:t>
      </w:r>
      <w:r w:rsidRPr="00723710">
        <w:rPr>
          <w:rFonts w:ascii="Calibri" w:hAnsi="Calibri"/>
          <w:b/>
          <w:bCs/>
          <w:iCs/>
          <w:sz w:val="22"/>
          <w:szCs w:val="22"/>
        </w:rPr>
        <w:t xml:space="preserve"> Payments</w:t>
      </w:r>
      <w:r>
        <w:rPr>
          <w:rFonts w:ascii="Calibri" w:hAnsi="Calibri"/>
          <w:b/>
          <w:bCs/>
          <w:iCs/>
          <w:sz w:val="22"/>
          <w:szCs w:val="22"/>
        </w:rPr>
        <w:t xml:space="preserve"> </w:t>
      </w:r>
    </w:p>
    <w:tbl>
      <w:tblPr>
        <w:tblStyle w:val="TableGrid"/>
        <w:tblW w:w="0" w:type="auto"/>
        <w:tblLook w:val="04A0" w:firstRow="1" w:lastRow="0" w:firstColumn="1" w:lastColumn="0" w:noHBand="0" w:noVBand="1"/>
      </w:tblPr>
      <w:tblGrid>
        <w:gridCol w:w="2076"/>
        <w:gridCol w:w="3571"/>
        <w:gridCol w:w="2847"/>
      </w:tblGrid>
      <w:tr w:rsidR="00C82055" w14:paraId="366ADDA0" w14:textId="77777777" w:rsidTr="007E0629">
        <w:tc>
          <w:tcPr>
            <w:tcW w:w="2405" w:type="dxa"/>
          </w:tcPr>
          <w:p w14:paraId="73938DDE" w14:textId="77777777" w:rsidR="00C82055" w:rsidRDefault="00C82055" w:rsidP="007E0629">
            <w:pPr>
              <w:keepNext/>
              <w:keepLines/>
              <w:rPr>
                <w:rFonts w:ascii="Calibri" w:hAnsi="Calibri"/>
                <w:b/>
                <w:bCs/>
                <w:iCs/>
                <w:sz w:val="22"/>
                <w:szCs w:val="22"/>
              </w:rPr>
            </w:pPr>
            <w:r>
              <w:rPr>
                <w:rFonts w:ascii="Calibri" w:hAnsi="Calibri"/>
                <w:b/>
                <w:sz w:val="22"/>
                <w:szCs w:val="22"/>
              </w:rPr>
              <w:t xml:space="preserve">Milestone </w:t>
            </w:r>
          </w:p>
        </w:tc>
        <w:tc>
          <w:tcPr>
            <w:tcW w:w="4253" w:type="dxa"/>
          </w:tcPr>
          <w:p w14:paraId="7EB660A0" w14:textId="77777777" w:rsidR="00C82055" w:rsidRDefault="00C82055" w:rsidP="007E0629">
            <w:pPr>
              <w:keepNext/>
              <w:keepLines/>
              <w:rPr>
                <w:rFonts w:ascii="Calibri" w:hAnsi="Calibri"/>
                <w:b/>
                <w:bCs/>
                <w:iCs/>
                <w:sz w:val="22"/>
                <w:szCs w:val="22"/>
              </w:rPr>
            </w:pPr>
            <w:r>
              <w:rPr>
                <w:rFonts w:ascii="Calibri" w:hAnsi="Calibri"/>
                <w:b/>
                <w:sz w:val="22"/>
                <w:szCs w:val="22"/>
              </w:rPr>
              <w:t>Due date</w:t>
            </w:r>
          </w:p>
        </w:tc>
        <w:tc>
          <w:tcPr>
            <w:tcW w:w="3402" w:type="dxa"/>
          </w:tcPr>
          <w:p w14:paraId="35A5D861" w14:textId="77777777" w:rsidR="00C82055" w:rsidRDefault="00C82055" w:rsidP="007E0629">
            <w:pPr>
              <w:keepNext/>
              <w:keepLines/>
              <w:rPr>
                <w:rFonts w:ascii="Calibri" w:hAnsi="Calibri"/>
                <w:b/>
                <w:bCs/>
                <w:iCs/>
                <w:sz w:val="22"/>
                <w:szCs w:val="22"/>
              </w:rPr>
            </w:pPr>
            <w:r>
              <w:rPr>
                <w:rFonts w:ascii="Calibri" w:hAnsi="Calibri"/>
                <w:b/>
                <w:sz w:val="22"/>
                <w:szCs w:val="22"/>
              </w:rPr>
              <w:t>Instalment</w:t>
            </w:r>
          </w:p>
        </w:tc>
      </w:tr>
      <w:tr w:rsidR="00C82055" w14:paraId="44F5063B" w14:textId="77777777" w:rsidTr="007E0629">
        <w:tc>
          <w:tcPr>
            <w:tcW w:w="2405" w:type="dxa"/>
          </w:tcPr>
          <w:p w14:paraId="3CC51B8A" w14:textId="77777777" w:rsidR="00C82055" w:rsidRDefault="00C82055" w:rsidP="007E0629">
            <w:pPr>
              <w:keepNext/>
              <w:keepLines/>
              <w:rPr>
                <w:rFonts w:ascii="Calibri" w:hAnsi="Calibri"/>
                <w:color w:val="000000" w:themeColor="text1"/>
                <w:sz w:val="22"/>
                <w:szCs w:val="22"/>
              </w:rPr>
            </w:pPr>
            <w:r>
              <w:rPr>
                <w:rFonts w:ascii="Calibri" w:hAnsi="Calibri"/>
                <w:color w:val="000000" w:themeColor="text1"/>
                <w:sz w:val="22"/>
                <w:szCs w:val="22"/>
              </w:rPr>
              <w:t>TCSI Reporting</w:t>
            </w:r>
          </w:p>
          <w:p w14:paraId="70BE63DB" w14:textId="77777777" w:rsidR="00C82055" w:rsidRDefault="00C82055" w:rsidP="007E0629">
            <w:pPr>
              <w:keepNext/>
              <w:keepLines/>
              <w:rPr>
                <w:rFonts w:ascii="Calibri" w:hAnsi="Calibri"/>
                <w:b/>
                <w:bCs/>
                <w:iCs/>
                <w:sz w:val="22"/>
                <w:szCs w:val="22"/>
              </w:rPr>
            </w:pPr>
            <w:r>
              <w:rPr>
                <w:rFonts w:ascii="Calibri" w:hAnsi="Calibri"/>
                <w:color w:val="000000" w:themeColor="text1"/>
                <w:sz w:val="22"/>
                <w:szCs w:val="22"/>
              </w:rPr>
              <w:t xml:space="preserve">Milestone 2 </w:t>
            </w:r>
          </w:p>
        </w:tc>
        <w:tc>
          <w:tcPr>
            <w:tcW w:w="4253" w:type="dxa"/>
          </w:tcPr>
          <w:p w14:paraId="5309C9E2" w14:textId="69285AA6" w:rsidR="00C82055" w:rsidRDefault="00C82055" w:rsidP="007E0629">
            <w:pPr>
              <w:keepNext/>
              <w:keepLines/>
              <w:rPr>
                <w:rFonts w:ascii="Calibri" w:hAnsi="Calibri"/>
                <w:color w:val="000000" w:themeColor="text1"/>
                <w:sz w:val="22"/>
                <w:szCs w:val="22"/>
              </w:rPr>
            </w:pPr>
            <w:r w:rsidRPr="2768B280">
              <w:rPr>
                <w:rFonts w:ascii="Calibri" w:eastAsia="Calibri" w:hAnsi="Calibri" w:cs="Calibri"/>
                <w:sz w:val="22"/>
                <w:szCs w:val="22"/>
              </w:rPr>
              <w:t>The TCSI Reports are due to the Project Delegate within 14 days after the census dates of the microcredential course offering</w:t>
            </w:r>
            <w:r w:rsidRPr="2768B280">
              <w:rPr>
                <w:rFonts w:ascii="Calibri" w:hAnsi="Calibri"/>
                <w:color w:val="FF0000"/>
                <w:sz w:val="22"/>
                <w:szCs w:val="22"/>
              </w:rPr>
              <w:t xml:space="preserve"> </w:t>
            </w:r>
          </w:p>
          <w:p w14:paraId="3992D0B9" w14:textId="77777777" w:rsidR="00C82055" w:rsidRDefault="00C82055" w:rsidP="007E0629">
            <w:pPr>
              <w:keepNext/>
              <w:keepLines/>
              <w:rPr>
                <w:rFonts w:ascii="Calibri" w:hAnsi="Calibri"/>
                <w:b/>
                <w:bCs/>
                <w:iCs/>
                <w:sz w:val="22"/>
                <w:szCs w:val="22"/>
              </w:rPr>
            </w:pPr>
            <w:r>
              <w:rPr>
                <w:rFonts w:ascii="Calibri" w:hAnsi="Calibri"/>
                <w:color w:val="000000" w:themeColor="text1"/>
                <w:sz w:val="22"/>
                <w:szCs w:val="22"/>
              </w:rPr>
              <w:t xml:space="preserve">The associated Milestone payment will be actioned within </w:t>
            </w:r>
            <w:r w:rsidRPr="001013C4">
              <w:rPr>
                <w:rFonts w:ascii="Calibri" w:hAnsi="Calibri"/>
                <w:color w:val="000000" w:themeColor="text1"/>
                <w:sz w:val="22"/>
                <w:szCs w:val="22"/>
              </w:rPr>
              <w:t xml:space="preserve">14 days from </w:t>
            </w:r>
            <w:r>
              <w:rPr>
                <w:rFonts w:ascii="Calibri" w:hAnsi="Calibri"/>
                <w:color w:val="000000" w:themeColor="text1"/>
                <w:sz w:val="22"/>
                <w:szCs w:val="22"/>
              </w:rPr>
              <w:t>the</w:t>
            </w:r>
            <w:r w:rsidRPr="001013C4">
              <w:rPr>
                <w:rFonts w:ascii="Calibri" w:hAnsi="Calibri"/>
                <w:color w:val="000000" w:themeColor="text1"/>
                <w:sz w:val="22"/>
                <w:szCs w:val="22"/>
              </w:rPr>
              <w:t xml:space="preserve"> </w:t>
            </w:r>
            <w:r>
              <w:rPr>
                <w:rFonts w:ascii="Calibri" w:hAnsi="Calibri"/>
                <w:color w:val="000000" w:themeColor="text1"/>
                <w:sz w:val="22"/>
                <w:szCs w:val="22"/>
              </w:rPr>
              <w:t>receipt of the TCSI report.</w:t>
            </w:r>
          </w:p>
        </w:tc>
        <w:tc>
          <w:tcPr>
            <w:tcW w:w="3402" w:type="dxa"/>
          </w:tcPr>
          <w:p w14:paraId="505E1914" w14:textId="77777777" w:rsidR="00C82055" w:rsidRPr="0037230B" w:rsidRDefault="00C82055" w:rsidP="007E0629">
            <w:pPr>
              <w:keepNext/>
              <w:keepLines/>
              <w:rPr>
                <w:rFonts w:ascii="Calibri" w:hAnsi="Calibri"/>
                <w:b/>
                <w:bCs/>
                <w:iCs/>
                <w:sz w:val="22"/>
                <w:szCs w:val="22"/>
              </w:rPr>
            </w:pPr>
            <w:r w:rsidRPr="0037230B">
              <w:rPr>
                <w:rFonts w:ascii="Calibri" w:hAnsi="Calibri"/>
                <w:bCs/>
                <w:sz w:val="22"/>
                <w:szCs w:val="22"/>
              </w:rPr>
              <w:t xml:space="preserve">100% of the grant amount for Stage 2 determined under subsection 77(2) of the Other Grants Guidelines. </w:t>
            </w:r>
          </w:p>
        </w:tc>
      </w:tr>
    </w:tbl>
    <w:p w14:paraId="06FCE9D7" w14:textId="77777777" w:rsidR="00C82055" w:rsidRPr="00723710" w:rsidRDefault="00C82055" w:rsidP="00C82055">
      <w:pPr>
        <w:keepNext/>
        <w:keepLines/>
        <w:rPr>
          <w:rFonts w:ascii="Calibri" w:hAnsi="Calibri"/>
          <w:b/>
          <w:bCs/>
          <w:iCs/>
          <w:sz w:val="22"/>
          <w:szCs w:val="22"/>
        </w:rPr>
      </w:pPr>
    </w:p>
    <w:p w14:paraId="2FA39FDE" w14:textId="77777777" w:rsidR="00C82055" w:rsidRDefault="00C82055" w:rsidP="00C82055">
      <w:pPr>
        <w:spacing w:before="0" w:after="0" w:line="240" w:lineRule="auto"/>
      </w:pPr>
      <w:r>
        <w:br w:type="page"/>
      </w:r>
    </w:p>
    <w:p w14:paraId="3338DB6B" w14:textId="77777777" w:rsidR="00C82055" w:rsidRDefault="00C82055" w:rsidP="00C82055">
      <w:pPr>
        <w:spacing w:line="360" w:lineRule="auto"/>
        <w:jc w:val="center"/>
        <w:rPr>
          <w:rFonts w:ascii="Calibri" w:hAnsi="Calibri" w:cs="Arial"/>
          <w:b/>
          <w:sz w:val="40"/>
          <w:szCs w:val="40"/>
        </w:rPr>
      </w:pPr>
    </w:p>
    <w:p w14:paraId="2746748F" w14:textId="77777777" w:rsidR="00C82055" w:rsidRDefault="00C82055" w:rsidP="00C82055">
      <w:pPr>
        <w:spacing w:line="360" w:lineRule="auto"/>
        <w:jc w:val="center"/>
        <w:rPr>
          <w:rFonts w:ascii="Calibri" w:hAnsi="Calibri" w:cs="Arial"/>
          <w:b/>
          <w:sz w:val="40"/>
          <w:szCs w:val="40"/>
        </w:rPr>
      </w:pPr>
      <w:r>
        <w:rPr>
          <w:noProof/>
          <w:color w:val="0000FF"/>
          <w:sz w:val="21"/>
          <w:szCs w:val="21"/>
          <w:lang w:eastAsia="en-AU"/>
        </w:rPr>
        <w:drawing>
          <wp:inline distT="0" distB="0" distL="0" distR="0" wp14:anchorId="03287E1A" wp14:editId="437A5255">
            <wp:extent cx="1400175" cy="1276350"/>
            <wp:effectExtent l="0" t="0" r="9525" b="0"/>
            <wp:docPr id="970323394" name="Picture 970323394" descr="Australian Coat of Arms.png">
              <a:hlinkClick xmlns:a="http://schemas.openxmlformats.org/drawingml/2006/main" r:id="rId6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ustralian Coat of Arms.png">
                      <a:hlinkClick r:id="rId67"/>
                    </pic:cNvPr>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400175" cy="1276350"/>
                    </a:xfrm>
                    <a:prstGeom prst="rect">
                      <a:avLst/>
                    </a:prstGeom>
                    <a:noFill/>
                    <a:ln>
                      <a:noFill/>
                    </a:ln>
                  </pic:spPr>
                </pic:pic>
              </a:graphicData>
            </a:graphic>
          </wp:inline>
        </w:drawing>
      </w:r>
    </w:p>
    <w:p w14:paraId="54F25FE0" w14:textId="77777777" w:rsidR="00C82055" w:rsidRPr="009C3886" w:rsidRDefault="00C82055" w:rsidP="00C82055">
      <w:pPr>
        <w:spacing w:line="360" w:lineRule="auto"/>
        <w:jc w:val="center"/>
        <w:rPr>
          <w:rFonts w:ascii="Calibri" w:hAnsi="Calibri" w:cs="Arial"/>
          <w:b/>
          <w:sz w:val="32"/>
          <w:szCs w:val="32"/>
        </w:rPr>
      </w:pPr>
      <w:r w:rsidRPr="009C3886">
        <w:rPr>
          <w:rFonts w:ascii="Calibri" w:hAnsi="Calibri" w:cs="Arial"/>
          <w:b/>
          <w:sz w:val="32"/>
          <w:szCs w:val="32"/>
        </w:rPr>
        <w:t>Australian Government</w:t>
      </w:r>
    </w:p>
    <w:p w14:paraId="7154EA9D" w14:textId="77777777" w:rsidR="00C82055" w:rsidRDefault="00C82055" w:rsidP="00C82055">
      <w:pPr>
        <w:spacing w:line="360" w:lineRule="auto"/>
        <w:jc w:val="center"/>
        <w:rPr>
          <w:rFonts w:ascii="Calibri" w:hAnsi="Calibri" w:cs="Arial"/>
          <w:b/>
          <w:sz w:val="40"/>
          <w:szCs w:val="40"/>
        </w:rPr>
      </w:pPr>
    </w:p>
    <w:p w14:paraId="61B98BDC" w14:textId="77777777" w:rsidR="00C82055" w:rsidRPr="009C3886" w:rsidRDefault="00C82055" w:rsidP="00C82055">
      <w:pPr>
        <w:spacing w:line="480" w:lineRule="auto"/>
        <w:jc w:val="center"/>
        <w:rPr>
          <w:rFonts w:ascii="Calibri" w:hAnsi="Calibri" w:cs="Arial"/>
          <w:b/>
          <w:sz w:val="36"/>
          <w:szCs w:val="36"/>
        </w:rPr>
      </w:pPr>
      <w:r>
        <w:rPr>
          <w:rFonts w:ascii="Calibri" w:hAnsi="Calibri" w:cs="Arial"/>
          <w:b/>
          <w:sz w:val="36"/>
          <w:szCs w:val="36"/>
        </w:rPr>
        <w:t>Department</w:t>
      </w:r>
      <w:r w:rsidRPr="009C3886">
        <w:rPr>
          <w:rFonts w:ascii="Calibri" w:hAnsi="Calibri" w:cs="Arial"/>
          <w:b/>
          <w:sz w:val="36"/>
          <w:szCs w:val="36"/>
        </w:rPr>
        <w:t xml:space="preserve"> of </w:t>
      </w:r>
      <w:r>
        <w:rPr>
          <w:rFonts w:ascii="Calibri" w:hAnsi="Calibri" w:cs="Arial"/>
          <w:b/>
          <w:sz w:val="36"/>
          <w:szCs w:val="36"/>
        </w:rPr>
        <w:t>Education</w:t>
      </w:r>
    </w:p>
    <w:p w14:paraId="26375675" w14:textId="77777777" w:rsidR="00C82055" w:rsidRDefault="00C82055" w:rsidP="00C82055">
      <w:pPr>
        <w:spacing w:line="480" w:lineRule="auto"/>
        <w:jc w:val="center"/>
        <w:rPr>
          <w:rFonts w:ascii="Calibri" w:hAnsi="Calibri" w:cs="Arial"/>
          <w:b/>
          <w:sz w:val="40"/>
          <w:szCs w:val="40"/>
        </w:rPr>
      </w:pPr>
    </w:p>
    <w:p w14:paraId="33FC90AF" w14:textId="77777777" w:rsidR="00C82055" w:rsidRPr="009C3886" w:rsidRDefault="00C82055" w:rsidP="00C82055">
      <w:pPr>
        <w:spacing w:line="480" w:lineRule="auto"/>
        <w:jc w:val="center"/>
        <w:rPr>
          <w:rFonts w:ascii="Calibri" w:hAnsi="Calibri" w:cs="Arial"/>
          <w:b/>
          <w:sz w:val="44"/>
          <w:szCs w:val="44"/>
        </w:rPr>
      </w:pPr>
      <w:r w:rsidRPr="009C3886">
        <w:rPr>
          <w:rFonts w:ascii="Calibri" w:hAnsi="Calibri" w:cs="Arial"/>
          <w:b/>
          <w:sz w:val="44"/>
          <w:szCs w:val="44"/>
        </w:rPr>
        <w:t xml:space="preserve">Conditions of Grant </w:t>
      </w:r>
    </w:p>
    <w:p w14:paraId="7B475CAB" w14:textId="77777777" w:rsidR="00C82055" w:rsidRDefault="00C82055" w:rsidP="00C82055">
      <w:pPr>
        <w:spacing w:line="480" w:lineRule="auto"/>
        <w:jc w:val="center"/>
        <w:rPr>
          <w:rFonts w:ascii="Calibri" w:hAnsi="Calibri" w:cs="Arial"/>
          <w:b/>
          <w:sz w:val="24"/>
          <w:szCs w:val="24"/>
        </w:rPr>
      </w:pPr>
      <w:r w:rsidRPr="009C3886">
        <w:rPr>
          <w:rFonts w:ascii="Calibri" w:hAnsi="Calibri" w:cs="Arial"/>
          <w:b/>
          <w:sz w:val="24"/>
          <w:szCs w:val="24"/>
        </w:rPr>
        <w:t>(</w:t>
      </w:r>
      <w:r w:rsidRPr="009C3886">
        <w:rPr>
          <w:rFonts w:ascii="Calibri" w:hAnsi="Calibri" w:cs="Arial"/>
          <w:b/>
          <w:i/>
          <w:sz w:val="24"/>
          <w:szCs w:val="24"/>
        </w:rPr>
        <w:t>Higher Education Support Act</w:t>
      </w:r>
      <w:r w:rsidRPr="009C3886">
        <w:rPr>
          <w:rFonts w:ascii="Calibri" w:hAnsi="Calibri" w:cs="Arial"/>
          <w:b/>
          <w:sz w:val="24"/>
          <w:szCs w:val="24"/>
        </w:rPr>
        <w:t xml:space="preserve"> </w:t>
      </w:r>
      <w:r w:rsidRPr="004C623C">
        <w:rPr>
          <w:rFonts w:ascii="Calibri" w:hAnsi="Calibri" w:cs="Arial"/>
          <w:b/>
          <w:i/>
          <w:sz w:val="24"/>
          <w:szCs w:val="24"/>
        </w:rPr>
        <w:t>2003</w:t>
      </w:r>
      <w:r w:rsidRPr="009C3886">
        <w:rPr>
          <w:rFonts w:ascii="Calibri" w:hAnsi="Calibri" w:cs="Arial"/>
          <w:b/>
          <w:sz w:val="24"/>
          <w:szCs w:val="24"/>
        </w:rPr>
        <w:t>)</w:t>
      </w:r>
    </w:p>
    <w:p w14:paraId="7BBAF6D1" w14:textId="77777777" w:rsidR="00C82055" w:rsidRDefault="00C82055" w:rsidP="00C82055">
      <w:pPr>
        <w:spacing w:line="480" w:lineRule="auto"/>
        <w:jc w:val="center"/>
        <w:rPr>
          <w:rFonts w:ascii="Calibri" w:hAnsi="Calibri" w:cs="Arial"/>
          <w:b/>
          <w:sz w:val="24"/>
          <w:szCs w:val="24"/>
        </w:rPr>
      </w:pPr>
    </w:p>
    <w:p w14:paraId="4E9BA2F1" w14:textId="77777777" w:rsidR="00C82055" w:rsidRDefault="00C82055" w:rsidP="00C82055">
      <w:pPr>
        <w:spacing w:line="480" w:lineRule="auto"/>
        <w:jc w:val="center"/>
        <w:rPr>
          <w:rFonts w:ascii="Calibri" w:hAnsi="Calibri" w:cs="Arial"/>
          <w:b/>
          <w:sz w:val="24"/>
          <w:szCs w:val="24"/>
        </w:rPr>
      </w:pPr>
    </w:p>
    <w:p w14:paraId="43C6CA7F" w14:textId="77777777" w:rsidR="00C82055" w:rsidRDefault="00C82055" w:rsidP="00C82055">
      <w:pPr>
        <w:spacing w:line="480" w:lineRule="auto"/>
        <w:jc w:val="center"/>
        <w:rPr>
          <w:rFonts w:ascii="Calibri" w:hAnsi="Calibri" w:cs="Arial"/>
          <w:b/>
          <w:sz w:val="24"/>
          <w:szCs w:val="24"/>
        </w:rPr>
      </w:pPr>
    </w:p>
    <w:p w14:paraId="3C5346E6" w14:textId="77777777" w:rsidR="00C82055" w:rsidRDefault="00C82055" w:rsidP="00C82055">
      <w:pPr>
        <w:spacing w:line="480" w:lineRule="auto"/>
        <w:jc w:val="center"/>
        <w:rPr>
          <w:rFonts w:ascii="Calibri" w:hAnsi="Calibri" w:cs="Arial"/>
          <w:b/>
          <w:sz w:val="24"/>
          <w:szCs w:val="24"/>
        </w:rPr>
      </w:pPr>
    </w:p>
    <w:p w14:paraId="61D3BA72" w14:textId="77777777" w:rsidR="00C82055" w:rsidRPr="002B7482" w:rsidRDefault="00C82055" w:rsidP="00C82055">
      <w:pPr>
        <w:spacing w:line="480" w:lineRule="auto"/>
        <w:jc w:val="center"/>
        <w:rPr>
          <w:rFonts w:asciiTheme="minorHAnsi" w:hAnsiTheme="minorHAnsi" w:cstheme="minorHAnsi"/>
          <w:b/>
          <w:sz w:val="22"/>
          <w:szCs w:val="22"/>
        </w:rPr>
      </w:pPr>
    </w:p>
    <w:p w14:paraId="12A49FE7" w14:textId="77777777" w:rsidR="00C82055" w:rsidRPr="00680321" w:rsidRDefault="00C82055" w:rsidP="00C82055">
      <w:pPr>
        <w:pBdr>
          <w:top w:val="single" w:sz="4" w:space="1" w:color="auto"/>
          <w:left w:val="single" w:sz="4" w:space="4" w:color="auto"/>
          <w:bottom w:val="single" w:sz="4" w:space="1" w:color="auto"/>
          <w:right w:val="single" w:sz="4" w:space="4" w:color="auto"/>
        </w:pBdr>
        <w:rPr>
          <w:rFonts w:asciiTheme="minorHAnsi" w:hAnsiTheme="minorHAnsi" w:cstheme="minorHAnsi"/>
          <w:sz w:val="22"/>
          <w:szCs w:val="22"/>
        </w:rPr>
        <w:sectPr w:rsidR="00C82055" w:rsidRPr="00680321" w:rsidSect="007A61AC">
          <w:headerReference w:type="even" r:id="rId76"/>
          <w:headerReference w:type="default" r:id="rId77"/>
          <w:footerReference w:type="even" r:id="rId78"/>
          <w:footerReference w:type="default" r:id="rId79"/>
          <w:headerReference w:type="first" r:id="rId80"/>
          <w:footerReference w:type="first" r:id="rId81"/>
          <w:pgSz w:w="11906" w:h="16838" w:code="9"/>
          <w:pgMar w:top="1985" w:right="1701" w:bottom="1814" w:left="1701" w:header="567" w:footer="567" w:gutter="0"/>
          <w:cols w:space="720"/>
          <w:titlePg/>
          <w:docGrid w:linePitch="272"/>
        </w:sectPr>
      </w:pPr>
      <w:r w:rsidRPr="002B7482">
        <w:rPr>
          <w:rFonts w:asciiTheme="minorHAnsi" w:hAnsiTheme="minorHAnsi" w:cstheme="minorHAnsi"/>
          <w:sz w:val="22"/>
          <w:szCs w:val="22"/>
        </w:rPr>
        <w:t xml:space="preserve">This work is copyright. Apart from any use permitted under the </w:t>
      </w:r>
      <w:r w:rsidRPr="002B7482">
        <w:rPr>
          <w:rFonts w:asciiTheme="minorHAnsi" w:hAnsiTheme="minorHAnsi" w:cstheme="minorHAnsi"/>
          <w:i/>
          <w:sz w:val="22"/>
          <w:szCs w:val="22"/>
        </w:rPr>
        <w:t>Copyright Act 1968</w:t>
      </w:r>
      <w:r w:rsidRPr="002B7482">
        <w:rPr>
          <w:rFonts w:asciiTheme="minorHAnsi" w:hAnsiTheme="minorHAnsi" w:cstheme="minorHAnsi"/>
          <w:sz w:val="22"/>
          <w:szCs w:val="22"/>
        </w:rPr>
        <w:t>, no part may be reproduced by any process without the written permission of the Commonwealth of Australia</w:t>
      </w:r>
      <w:r>
        <w:rPr>
          <w:rFonts w:asciiTheme="minorHAnsi" w:hAnsiTheme="minorHAnsi" w:cstheme="minorHAnsi"/>
          <w:sz w:val="22"/>
          <w:szCs w:val="22"/>
        </w:rPr>
        <w:t xml:space="preserve"> acting through the Department.</w:t>
      </w:r>
    </w:p>
    <w:p w14:paraId="50971764" w14:textId="77777777" w:rsidR="00C82055" w:rsidRDefault="00C82055" w:rsidP="00C82055">
      <w:pPr>
        <w:rPr>
          <w:rFonts w:ascii="Calibri" w:hAnsi="Calibri" w:cs="Arial"/>
          <w:sz w:val="22"/>
          <w:szCs w:val="22"/>
        </w:rPr>
      </w:pPr>
    </w:p>
    <w:p w14:paraId="4F693331" w14:textId="77777777" w:rsidR="00C82055" w:rsidRPr="00E57C7F" w:rsidRDefault="00C82055" w:rsidP="00C82055">
      <w:pPr>
        <w:jc w:val="center"/>
        <w:rPr>
          <w:rFonts w:ascii="Calibri" w:hAnsi="Calibri" w:cs="Arial"/>
          <w:b/>
          <w:i/>
          <w:sz w:val="22"/>
          <w:szCs w:val="22"/>
        </w:rPr>
      </w:pPr>
      <w:r w:rsidRPr="00E57C7F">
        <w:rPr>
          <w:rFonts w:ascii="Calibri" w:hAnsi="Calibri" w:cs="Arial"/>
          <w:b/>
          <w:i/>
          <w:sz w:val="22"/>
          <w:szCs w:val="22"/>
        </w:rPr>
        <w:t>Higher Education Support Act 2003</w:t>
      </w:r>
    </w:p>
    <w:p w14:paraId="11DDACCE" w14:textId="77777777" w:rsidR="00C82055" w:rsidRPr="00E57C7F" w:rsidRDefault="00C82055" w:rsidP="00C82055">
      <w:pPr>
        <w:jc w:val="center"/>
        <w:rPr>
          <w:rFonts w:ascii="Calibri" w:hAnsi="Calibri" w:cs="Arial"/>
          <w:b/>
          <w:sz w:val="22"/>
          <w:szCs w:val="22"/>
        </w:rPr>
      </w:pPr>
    </w:p>
    <w:p w14:paraId="003B11B0" w14:textId="77777777" w:rsidR="00C82055" w:rsidRPr="00E57C7F" w:rsidRDefault="00C82055" w:rsidP="00C82055">
      <w:pPr>
        <w:jc w:val="center"/>
        <w:rPr>
          <w:rFonts w:ascii="Calibri" w:hAnsi="Calibri" w:cs="Arial"/>
          <w:b/>
        </w:rPr>
      </w:pPr>
      <w:r w:rsidRPr="00E57C7F">
        <w:rPr>
          <w:rFonts w:ascii="Calibri" w:hAnsi="Calibri" w:cs="Arial"/>
          <w:b/>
        </w:rPr>
        <w:t>APPROVAL OF A GRANT TO AN ELIGIBLE BODY CORPORATE UNDER SECTION 41-20;</w:t>
      </w:r>
    </w:p>
    <w:p w14:paraId="75223EE9" w14:textId="77777777" w:rsidR="00C82055" w:rsidRPr="00E57C7F" w:rsidRDefault="00C82055" w:rsidP="00C82055">
      <w:pPr>
        <w:jc w:val="center"/>
        <w:rPr>
          <w:rFonts w:ascii="Calibri" w:hAnsi="Calibri" w:cs="Arial"/>
          <w:b/>
          <w:bCs/>
        </w:rPr>
      </w:pPr>
    </w:p>
    <w:p w14:paraId="3DD476C5" w14:textId="77777777" w:rsidR="00C82055" w:rsidRDefault="00C82055" w:rsidP="00C82055">
      <w:pPr>
        <w:jc w:val="center"/>
        <w:rPr>
          <w:rFonts w:ascii="Calibri" w:hAnsi="Calibri" w:cs="Arial"/>
          <w:b/>
        </w:rPr>
      </w:pPr>
      <w:r w:rsidRPr="00E57C7F">
        <w:rPr>
          <w:rFonts w:ascii="Calibri" w:hAnsi="Calibri" w:cs="Arial"/>
          <w:b/>
        </w:rPr>
        <w:t>AND</w:t>
      </w:r>
    </w:p>
    <w:p w14:paraId="1ADD2AAD" w14:textId="77777777" w:rsidR="00C82055" w:rsidRPr="00E57C7F" w:rsidRDefault="00C82055" w:rsidP="00C82055">
      <w:pPr>
        <w:jc w:val="center"/>
        <w:rPr>
          <w:rFonts w:ascii="Calibri" w:hAnsi="Calibri" w:cs="Arial"/>
          <w:b/>
        </w:rPr>
      </w:pPr>
    </w:p>
    <w:p w14:paraId="31BAF0C9" w14:textId="77777777" w:rsidR="00C82055" w:rsidRPr="00E57C7F" w:rsidRDefault="00C82055" w:rsidP="00C82055">
      <w:pPr>
        <w:jc w:val="center"/>
        <w:rPr>
          <w:rFonts w:ascii="Calibri" w:hAnsi="Calibri" w:cs="Arial"/>
          <w:b/>
        </w:rPr>
      </w:pPr>
      <w:r>
        <w:rPr>
          <w:rFonts w:ascii="Calibri" w:hAnsi="Calibri" w:cs="Arial"/>
          <w:b/>
        </w:rPr>
        <w:t>DETERMINATION UNDER SUBSECTION 41-25(2) OF THE CONDITIONS ON WHICH A GRANT IS MADE</w:t>
      </w:r>
    </w:p>
    <w:p w14:paraId="6BB422DD" w14:textId="77777777" w:rsidR="00C82055" w:rsidRPr="00E57C7F" w:rsidRDefault="00C82055" w:rsidP="00C82055">
      <w:pPr>
        <w:jc w:val="center"/>
        <w:rPr>
          <w:rFonts w:ascii="Calibri" w:hAnsi="Calibri" w:cs="Arial"/>
          <w:b/>
        </w:rPr>
      </w:pPr>
    </w:p>
    <w:p w14:paraId="78AA5BF0" w14:textId="77777777" w:rsidR="00C82055" w:rsidRPr="00E57C7F" w:rsidRDefault="00C82055" w:rsidP="00C82055">
      <w:pPr>
        <w:jc w:val="center"/>
        <w:rPr>
          <w:rFonts w:ascii="Calibri" w:hAnsi="Calibri" w:cs="Arial"/>
          <w:b/>
        </w:rPr>
      </w:pPr>
    </w:p>
    <w:p w14:paraId="3A95F681" w14:textId="77777777" w:rsidR="00C82055" w:rsidRPr="00E57C7F" w:rsidRDefault="00C82055" w:rsidP="00C82055">
      <w:pPr>
        <w:rPr>
          <w:rFonts w:ascii="Calibri" w:hAnsi="Calibri" w:cs="Arial"/>
        </w:rPr>
      </w:pPr>
    </w:p>
    <w:p w14:paraId="261E977E" w14:textId="77777777" w:rsidR="00C82055" w:rsidRPr="00E57C7F" w:rsidRDefault="00C82055" w:rsidP="00C82055">
      <w:pPr>
        <w:rPr>
          <w:rFonts w:ascii="Calibri" w:hAnsi="Calibri" w:cs="Arial"/>
          <w:sz w:val="22"/>
          <w:szCs w:val="22"/>
        </w:rPr>
      </w:pPr>
      <w:r w:rsidRPr="00F776AC">
        <w:rPr>
          <w:rFonts w:ascii="Calibri" w:hAnsi="Calibri" w:cs="Arial"/>
          <w:sz w:val="22"/>
          <w:szCs w:val="22"/>
        </w:rPr>
        <w:t xml:space="preserve">I, </w:t>
      </w:r>
      <w:r w:rsidRPr="00F776AC">
        <w:rPr>
          <w:rFonts w:ascii="Calibri" w:hAnsi="Calibri" w:cs="Arial"/>
          <w:b/>
          <w:color w:val="000000" w:themeColor="text1"/>
          <w:sz w:val="22"/>
          <w:szCs w:val="22"/>
        </w:rPr>
        <w:t>Brett Nordstrom, Assistant Secretary</w:t>
      </w:r>
      <w:r w:rsidRPr="00F776AC">
        <w:rPr>
          <w:rFonts w:ascii="Calibri" w:hAnsi="Calibri" w:cs="Arial"/>
          <w:sz w:val="22"/>
          <w:szCs w:val="22"/>
        </w:rPr>
        <w:t>, a delegate of the Minister</w:t>
      </w:r>
      <w:r>
        <w:rPr>
          <w:rFonts w:ascii="Calibri" w:hAnsi="Calibri" w:cs="Arial"/>
          <w:sz w:val="22"/>
          <w:szCs w:val="22"/>
        </w:rPr>
        <w:t xml:space="preserve"> for Education</w:t>
      </w:r>
      <w:r w:rsidRPr="00F776AC">
        <w:rPr>
          <w:rFonts w:ascii="Calibri" w:hAnsi="Calibri" w:cs="Arial"/>
          <w:sz w:val="22"/>
          <w:szCs w:val="22"/>
        </w:rPr>
        <w:t>:</w:t>
      </w:r>
      <w:r w:rsidRPr="00E57C7F">
        <w:rPr>
          <w:rFonts w:ascii="Calibri" w:hAnsi="Calibri" w:cs="Arial"/>
          <w:sz w:val="22"/>
          <w:szCs w:val="22"/>
        </w:rPr>
        <w:t xml:space="preserve"> </w:t>
      </w:r>
    </w:p>
    <w:p w14:paraId="7EA69470" w14:textId="77777777" w:rsidR="00C82055" w:rsidRPr="00E57C7F" w:rsidRDefault="00C82055" w:rsidP="00C82055">
      <w:pPr>
        <w:rPr>
          <w:rFonts w:ascii="Calibri" w:hAnsi="Calibri" w:cs="Arial"/>
          <w:sz w:val="22"/>
          <w:szCs w:val="22"/>
        </w:rPr>
      </w:pPr>
    </w:p>
    <w:p w14:paraId="57997A75" w14:textId="77777777" w:rsidR="00C82055" w:rsidRPr="00D239C8" w:rsidRDefault="00C82055" w:rsidP="00C82055">
      <w:pPr>
        <w:pStyle w:val="ListParagraph"/>
        <w:numPr>
          <w:ilvl w:val="3"/>
          <w:numId w:val="29"/>
        </w:numPr>
        <w:spacing w:before="0" w:after="0" w:line="240" w:lineRule="auto"/>
        <w:ind w:left="1134"/>
        <w:rPr>
          <w:rFonts w:ascii="Calibri" w:hAnsi="Calibri" w:cs="Arial"/>
          <w:sz w:val="22"/>
          <w:szCs w:val="22"/>
        </w:rPr>
      </w:pPr>
      <w:r w:rsidRPr="00D239C8">
        <w:rPr>
          <w:rFonts w:ascii="Calibri" w:hAnsi="Calibri" w:cs="Arial"/>
          <w:sz w:val="22"/>
          <w:szCs w:val="22"/>
        </w:rPr>
        <w:t xml:space="preserve">Approve under section 41-20 of the </w:t>
      </w:r>
      <w:r w:rsidRPr="00D239C8">
        <w:rPr>
          <w:rFonts w:ascii="Calibri" w:hAnsi="Calibri" w:cs="Arial"/>
          <w:i/>
          <w:sz w:val="22"/>
          <w:szCs w:val="22"/>
        </w:rPr>
        <w:t>Higher Education Support Act 2003</w:t>
      </w:r>
      <w:r w:rsidRPr="00D239C8">
        <w:rPr>
          <w:rFonts w:ascii="Calibri" w:hAnsi="Calibri" w:cs="Arial"/>
          <w:sz w:val="22"/>
          <w:szCs w:val="22"/>
        </w:rPr>
        <w:t xml:space="preserve"> (the “</w:t>
      </w:r>
      <w:r w:rsidRPr="00D239C8">
        <w:rPr>
          <w:rFonts w:ascii="Calibri" w:hAnsi="Calibri" w:cs="Arial"/>
          <w:b/>
          <w:sz w:val="22"/>
          <w:szCs w:val="22"/>
        </w:rPr>
        <w:t>Act</w:t>
      </w:r>
      <w:r w:rsidRPr="00D239C8">
        <w:rPr>
          <w:rFonts w:ascii="Calibri" w:hAnsi="Calibri" w:cs="Arial"/>
          <w:sz w:val="22"/>
          <w:szCs w:val="22"/>
        </w:rPr>
        <w:t>”) a grant (“</w:t>
      </w:r>
      <w:r w:rsidRPr="00D239C8">
        <w:rPr>
          <w:rFonts w:ascii="Calibri" w:hAnsi="Calibri" w:cs="Arial"/>
          <w:b/>
          <w:sz w:val="22"/>
          <w:szCs w:val="22"/>
        </w:rPr>
        <w:t>Grant</w:t>
      </w:r>
      <w:r w:rsidRPr="00D239C8">
        <w:rPr>
          <w:rFonts w:ascii="Calibri" w:hAnsi="Calibri" w:cs="Arial"/>
          <w:sz w:val="22"/>
          <w:szCs w:val="22"/>
        </w:rPr>
        <w:t>”) to the body corporate specified in Item 1 of Part A (“</w:t>
      </w:r>
      <w:r w:rsidRPr="00D239C8">
        <w:rPr>
          <w:rFonts w:ascii="Calibri" w:hAnsi="Calibri" w:cs="Arial"/>
          <w:b/>
          <w:sz w:val="22"/>
          <w:szCs w:val="22"/>
        </w:rPr>
        <w:t>Part A</w:t>
      </w:r>
      <w:r w:rsidRPr="00D239C8">
        <w:rPr>
          <w:rFonts w:ascii="Calibri" w:hAnsi="Calibri" w:cs="Arial"/>
          <w:sz w:val="22"/>
          <w:szCs w:val="22"/>
        </w:rPr>
        <w:t>”) of the Annexure (the “</w:t>
      </w:r>
      <w:r w:rsidRPr="00D239C8">
        <w:rPr>
          <w:rFonts w:ascii="Calibri" w:hAnsi="Calibri" w:cs="Arial"/>
          <w:b/>
          <w:sz w:val="22"/>
          <w:szCs w:val="22"/>
        </w:rPr>
        <w:t>Annexure</w:t>
      </w:r>
      <w:r w:rsidRPr="00D239C8">
        <w:rPr>
          <w:rFonts w:ascii="Calibri" w:hAnsi="Calibri" w:cs="Arial"/>
          <w:sz w:val="22"/>
          <w:szCs w:val="22"/>
        </w:rPr>
        <w:t xml:space="preserve">”), which is headed Details of Grant, in respect of the Project (“the </w:t>
      </w:r>
      <w:r w:rsidRPr="00D239C8">
        <w:rPr>
          <w:rFonts w:ascii="Calibri" w:hAnsi="Calibri" w:cs="Arial"/>
          <w:b/>
          <w:sz w:val="22"/>
          <w:szCs w:val="22"/>
        </w:rPr>
        <w:t>Project</w:t>
      </w:r>
      <w:r w:rsidRPr="00D239C8">
        <w:rPr>
          <w:rFonts w:ascii="Calibri" w:hAnsi="Calibri" w:cs="Arial"/>
          <w:sz w:val="22"/>
          <w:szCs w:val="22"/>
        </w:rPr>
        <w:t>”) specified in Item 2 of Part A of the Annexure;</w:t>
      </w:r>
    </w:p>
    <w:p w14:paraId="35FBB864" w14:textId="77777777" w:rsidR="00C82055" w:rsidRPr="00E57C7F" w:rsidRDefault="00C82055" w:rsidP="00C82055">
      <w:pPr>
        <w:ind w:left="1134"/>
        <w:rPr>
          <w:rFonts w:ascii="Calibri" w:hAnsi="Calibri" w:cs="Arial"/>
          <w:sz w:val="22"/>
          <w:szCs w:val="22"/>
        </w:rPr>
      </w:pPr>
    </w:p>
    <w:p w14:paraId="14DD9EA9" w14:textId="77777777" w:rsidR="00C82055" w:rsidRPr="00D239C8" w:rsidRDefault="00C82055" w:rsidP="00C82055">
      <w:pPr>
        <w:pStyle w:val="ListParagraph"/>
        <w:numPr>
          <w:ilvl w:val="3"/>
          <w:numId w:val="29"/>
        </w:numPr>
        <w:spacing w:before="0" w:after="0" w:line="240" w:lineRule="auto"/>
        <w:ind w:left="1134"/>
        <w:rPr>
          <w:rFonts w:ascii="Calibri" w:hAnsi="Calibri" w:cs="Arial"/>
          <w:sz w:val="22"/>
          <w:szCs w:val="22"/>
        </w:rPr>
      </w:pPr>
      <w:r w:rsidRPr="00D239C8">
        <w:rPr>
          <w:rFonts w:ascii="Calibri" w:hAnsi="Calibri" w:cs="Arial"/>
          <w:sz w:val="22"/>
          <w:szCs w:val="22"/>
        </w:rPr>
        <w:t xml:space="preserve">Determine under subsection 41-25(2) of the Act that the Grant is made on the Conditions of Grant (“the </w:t>
      </w:r>
      <w:r w:rsidRPr="00D239C8">
        <w:rPr>
          <w:rFonts w:ascii="Calibri" w:hAnsi="Calibri" w:cs="Arial"/>
          <w:b/>
          <w:bCs/>
          <w:sz w:val="22"/>
          <w:szCs w:val="22"/>
        </w:rPr>
        <w:t>COGs</w:t>
      </w:r>
      <w:r w:rsidRPr="00D239C8">
        <w:rPr>
          <w:rFonts w:ascii="Calibri" w:hAnsi="Calibri" w:cs="Arial"/>
          <w:sz w:val="22"/>
          <w:szCs w:val="22"/>
        </w:rPr>
        <w:t>”) contained in Part B (</w:t>
      </w:r>
      <w:r w:rsidRPr="00D239C8">
        <w:rPr>
          <w:rFonts w:ascii="Calibri" w:hAnsi="Calibri" w:cs="Arial"/>
          <w:b/>
          <w:bCs/>
          <w:sz w:val="22"/>
          <w:szCs w:val="22"/>
        </w:rPr>
        <w:t>“Part B”</w:t>
      </w:r>
      <w:r w:rsidRPr="00D239C8">
        <w:rPr>
          <w:rFonts w:ascii="Calibri" w:hAnsi="Calibri" w:cs="Arial"/>
          <w:sz w:val="22"/>
          <w:szCs w:val="22"/>
        </w:rPr>
        <w:t>) of the Annexure.</w:t>
      </w:r>
    </w:p>
    <w:p w14:paraId="151C7411" w14:textId="77777777" w:rsidR="00C82055" w:rsidRDefault="00C82055" w:rsidP="00C82055">
      <w:pPr>
        <w:rPr>
          <w:rFonts w:ascii="Calibri" w:hAnsi="Calibri" w:cs="Arial"/>
          <w:sz w:val="22"/>
          <w:szCs w:val="22"/>
        </w:rPr>
      </w:pPr>
    </w:p>
    <w:p w14:paraId="7F9D6C44" w14:textId="77777777" w:rsidR="00C82055" w:rsidRDefault="00C82055" w:rsidP="00C82055">
      <w:pPr>
        <w:rPr>
          <w:rFonts w:ascii="Calibri" w:hAnsi="Calibri" w:cs="Arial"/>
          <w:sz w:val="22"/>
          <w:szCs w:val="22"/>
        </w:rPr>
      </w:pPr>
    </w:p>
    <w:p w14:paraId="554F6077" w14:textId="77777777" w:rsidR="00C82055" w:rsidRDefault="00C82055" w:rsidP="00C82055">
      <w:pPr>
        <w:rPr>
          <w:rFonts w:ascii="Calibri" w:hAnsi="Calibri" w:cs="Arial"/>
          <w:sz w:val="22"/>
          <w:szCs w:val="22"/>
        </w:rPr>
      </w:pPr>
    </w:p>
    <w:p w14:paraId="6134A77F" w14:textId="77777777" w:rsidR="00C82055" w:rsidRDefault="00C82055" w:rsidP="00C82055">
      <w:pPr>
        <w:rPr>
          <w:rFonts w:ascii="Calibri" w:hAnsi="Calibri" w:cs="Arial"/>
          <w:sz w:val="22"/>
          <w:szCs w:val="22"/>
        </w:rPr>
      </w:pPr>
    </w:p>
    <w:p w14:paraId="3C0A8D0D" w14:textId="77777777" w:rsidR="00C82055" w:rsidRPr="00E57C7F" w:rsidRDefault="00C82055" w:rsidP="00C82055">
      <w:pPr>
        <w:rPr>
          <w:rFonts w:ascii="Calibri" w:hAnsi="Calibri" w:cs="Arial"/>
          <w:sz w:val="22"/>
          <w:szCs w:val="22"/>
        </w:rPr>
      </w:pPr>
    </w:p>
    <w:p w14:paraId="7BD2045C" w14:textId="77777777" w:rsidR="00C82055" w:rsidRPr="00E57C7F" w:rsidRDefault="00C82055" w:rsidP="00C82055">
      <w:pPr>
        <w:rPr>
          <w:rFonts w:ascii="Calibri" w:hAnsi="Calibri" w:cs="Arial"/>
          <w:sz w:val="22"/>
          <w:szCs w:val="22"/>
        </w:rPr>
      </w:pPr>
      <w:r w:rsidRPr="1800AC80">
        <w:rPr>
          <w:rFonts w:ascii="Calibri" w:hAnsi="Calibri" w:cs="Arial"/>
          <w:sz w:val="22"/>
          <w:szCs w:val="22"/>
        </w:rPr>
        <w:t>Dated</w:t>
      </w:r>
      <w:r w:rsidRPr="00B92F07">
        <w:tab/>
      </w:r>
      <w:r w:rsidRPr="00B92F07">
        <w:tab/>
      </w:r>
      <w:r w:rsidRPr="00B92F07">
        <w:tab/>
      </w:r>
      <w:r w:rsidRPr="00B92F07">
        <w:tab/>
      </w:r>
      <w:r w:rsidRPr="00B92F07">
        <w:tab/>
      </w:r>
      <w:r w:rsidRPr="1800AC80">
        <w:rPr>
          <w:rFonts w:ascii="Calibri" w:hAnsi="Calibri" w:cs="Arial"/>
          <w:sz w:val="22"/>
          <w:szCs w:val="22"/>
        </w:rPr>
        <w:t>2024</w:t>
      </w:r>
    </w:p>
    <w:p w14:paraId="42FE390E" w14:textId="77777777" w:rsidR="00C82055" w:rsidRPr="00E57C7F" w:rsidRDefault="00C82055" w:rsidP="00C82055">
      <w:pPr>
        <w:rPr>
          <w:rFonts w:ascii="Calibri" w:hAnsi="Calibri" w:cs="Arial"/>
          <w:sz w:val="22"/>
          <w:szCs w:val="22"/>
        </w:rPr>
      </w:pPr>
    </w:p>
    <w:p w14:paraId="2DDF9CD6" w14:textId="77777777" w:rsidR="00C82055" w:rsidRPr="00E57C7F" w:rsidRDefault="00C82055" w:rsidP="00C82055">
      <w:pPr>
        <w:rPr>
          <w:rFonts w:ascii="Calibri" w:hAnsi="Calibri" w:cs="Arial"/>
          <w:sz w:val="22"/>
          <w:szCs w:val="22"/>
        </w:rPr>
      </w:pPr>
    </w:p>
    <w:p w14:paraId="769093E8" w14:textId="77777777" w:rsidR="00C82055" w:rsidRPr="00E57C7F" w:rsidRDefault="00C82055" w:rsidP="00C82055">
      <w:pPr>
        <w:rPr>
          <w:rFonts w:ascii="Calibri" w:hAnsi="Calibri" w:cs="Arial"/>
          <w:sz w:val="22"/>
          <w:szCs w:val="22"/>
        </w:rPr>
      </w:pPr>
    </w:p>
    <w:p w14:paraId="23872724" w14:textId="77777777" w:rsidR="00C82055" w:rsidRPr="00E57C7F" w:rsidRDefault="00C82055" w:rsidP="00C82055">
      <w:pPr>
        <w:rPr>
          <w:rFonts w:ascii="Calibri" w:hAnsi="Calibri" w:cs="Arial"/>
          <w:sz w:val="22"/>
          <w:szCs w:val="22"/>
        </w:rPr>
      </w:pPr>
      <w:r w:rsidRPr="00E57C7F">
        <w:rPr>
          <w:rFonts w:ascii="Calibri" w:hAnsi="Calibri" w:cs="Arial"/>
          <w:sz w:val="22"/>
          <w:szCs w:val="22"/>
        </w:rPr>
        <w:t>_________________________________</w:t>
      </w:r>
    </w:p>
    <w:p w14:paraId="12F54D4C" w14:textId="77777777" w:rsidR="00C82055" w:rsidRPr="00E57C7F" w:rsidRDefault="00C82055" w:rsidP="00C82055">
      <w:pPr>
        <w:rPr>
          <w:rFonts w:ascii="Calibri" w:hAnsi="Calibri" w:cs="Arial"/>
          <w:sz w:val="22"/>
          <w:szCs w:val="22"/>
        </w:rPr>
      </w:pPr>
    </w:p>
    <w:p w14:paraId="67A31F71" w14:textId="77777777" w:rsidR="00C82055" w:rsidRPr="007A61AC"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Brett Nordstrom</w:t>
      </w:r>
    </w:p>
    <w:p w14:paraId="77FA3326" w14:textId="77777777" w:rsidR="00C82055"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Assistant Secretary</w:t>
      </w:r>
      <w:r w:rsidRPr="007A61AC">
        <w:rPr>
          <w:rFonts w:ascii="Calibri" w:hAnsi="Calibri" w:cs="Arial"/>
          <w:b/>
          <w:color w:val="000000" w:themeColor="text1"/>
          <w:sz w:val="22"/>
          <w:szCs w:val="22"/>
        </w:rPr>
        <w:t>, Tertiary Policy Branch</w:t>
      </w:r>
    </w:p>
    <w:p w14:paraId="548937BB" w14:textId="77777777" w:rsidR="00C82055" w:rsidRPr="007A61AC" w:rsidRDefault="00C82055" w:rsidP="00C82055">
      <w:pPr>
        <w:rPr>
          <w:rFonts w:ascii="Calibri" w:hAnsi="Calibri" w:cs="Arial"/>
          <w:b/>
          <w:color w:val="000000" w:themeColor="text1"/>
          <w:sz w:val="22"/>
          <w:szCs w:val="22"/>
        </w:rPr>
      </w:pPr>
      <w:r>
        <w:rPr>
          <w:rFonts w:ascii="Calibri" w:hAnsi="Calibri" w:cs="Arial"/>
          <w:b/>
          <w:color w:val="000000" w:themeColor="text1"/>
          <w:sz w:val="22"/>
          <w:szCs w:val="22"/>
        </w:rPr>
        <w:t>Department of Education</w:t>
      </w:r>
    </w:p>
    <w:p w14:paraId="2F2BF5C0" w14:textId="77777777" w:rsidR="00C82055" w:rsidRPr="00F776AC" w:rsidRDefault="00C82055" w:rsidP="00C82055">
      <w:pPr>
        <w:rPr>
          <w:rFonts w:ascii="Calibri" w:hAnsi="Calibri" w:cs="Arial"/>
          <w:b/>
          <w:sz w:val="22"/>
          <w:szCs w:val="22"/>
        </w:rPr>
      </w:pPr>
    </w:p>
    <w:p w14:paraId="447F810B" w14:textId="77777777" w:rsidR="00C82055" w:rsidRPr="00E57C7F" w:rsidRDefault="00C82055" w:rsidP="00C82055">
      <w:pPr>
        <w:rPr>
          <w:rFonts w:ascii="Calibri" w:hAnsi="Calibri" w:cs="Arial"/>
        </w:rPr>
      </w:pPr>
    </w:p>
    <w:p w14:paraId="6A8668F9" w14:textId="77777777" w:rsidR="00C82055" w:rsidRPr="00E57C7F" w:rsidRDefault="00C82055" w:rsidP="00C82055">
      <w:pPr>
        <w:pStyle w:val="BodyText"/>
        <w:rPr>
          <w:rFonts w:ascii="Calibri" w:hAnsi="Calibri"/>
          <w:bCs/>
          <w:sz w:val="22"/>
          <w:szCs w:val="22"/>
        </w:rPr>
      </w:pPr>
    </w:p>
    <w:p w14:paraId="4175FA77" w14:textId="77777777" w:rsidR="00C82055" w:rsidRDefault="00C82055" w:rsidP="00C82055">
      <w:pPr>
        <w:pStyle w:val="BodyText"/>
        <w:jc w:val="center"/>
        <w:rPr>
          <w:color w:val="000000"/>
          <w:sz w:val="21"/>
          <w:szCs w:val="21"/>
        </w:rPr>
      </w:pPr>
      <w:r>
        <w:rPr>
          <w:noProof/>
          <w:color w:val="0000FF"/>
          <w:sz w:val="21"/>
          <w:szCs w:val="21"/>
        </w:rPr>
        <w:drawing>
          <wp:inline distT="0" distB="0" distL="0" distR="0" wp14:anchorId="46B56B23" wp14:editId="38DBE98B">
            <wp:extent cx="1400175" cy="1276350"/>
            <wp:effectExtent l="0" t="0" r="9525" b="0"/>
            <wp:docPr id="60612737" name="Picture 60612737" descr="Australian Coat of Arms.png">
              <a:hlinkClick xmlns:a="http://schemas.openxmlformats.org/drawingml/2006/main" r:id="rId6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ustralian Coat of Arms.png">
                      <a:hlinkClick r:id="rId67"/>
                    </pic:cNvPr>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400175" cy="1276350"/>
                    </a:xfrm>
                    <a:prstGeom prst="rect">
                      <a:avLst/>
                    </a:prstGeom>
                    <a:noFill/>
                    <a:ln>
                      <a:noFill/>
                    </a:ln>
                  </pic:spPr>
                </pic:pic>
              </a:graphicData>
            </a:graphic>
          </wp:inline>
        </w:drawing>
      </w:r>
    </w:p>
    <w:p w14:paraId="6616712F" w14:textId="77777777" w:rsidR="00C82055" w:rsidRPr="00E57C7F" w:rsidRDefault="00C82055" w:rsidP="00C82055">
      <w:pPr>
        <w:pStyle w:val="BodyText"/>
        <w:jc w:val="center"/>
        <w:rPr>
          <w:rFonts w:ascii="Calibri" w:hAnsi="Calibri"/>
          <w:bCs/>
          <w:sz w:val="22"/>
          <w:szCs w:val="22"/>
        </w:rPr>
      </w:pPr>
    </w:p>
    <w:p w14:paraId="0600FCA2" w14:textId="77777777" w:rsidR="00C82055" w:rsidRPr="00E57C7F" w:rsidRDefault="00C82055" w:rsidP="00C82055">
      <w:pPr>
        <w:pStyle w:val="BodyText"/>
        <w:jc w:val="center"/>
        <w:rPr>
          <w:rFonts w:ascii="Calibri" w:hAnsi="Calibri"/>
          <w:b/>
          <w:bCs/>
          <w:i/>
          <w:sz w:val="40"/>
          <w:szCs w:val="40"/>
        </w:rPr>
      </w:pPr>
      <w:r w:rsidRPr="00E57C7F">
        <w:rPr>
          <w:rFonts w:ascii="Calibri" w:hAnsi="Calibri"/>
          <w:b/>
          <w:bCs/>
          <w:i/>
          <w:sz w:val="40"/>
          <w:szCs w:val="40"/>
        </w:rPr>
        <w:t>Higher Education Support Act 2003</w:t>
      </w:r>
    </w:p>
    <w:p w14:paraId="6EE87D2F" w14:textId="77777777" w:rsidR="00C82055" w:rsidRPr="00E57C7F" w:rsidRDefault="00C82055" w:rsidP="00C82055">
      <w:pPr>
        <w:pStyle w:val="BodyText"/>
        <w:jc w:val="center"/>
        <w:rPr>
          <w:rFonts w:ascii="Calibri" w:hAnsi="Calibri"/>
          <w:bCs/>
          <w:sz w:val="32"/>
          <w:szCs w:val="32"/>
        </w:rPr>
      </w:pPr>
    </w:p>
    <w:p w14:paraId="681765F7" w14:textId="77777777" w:rsidR="00C82055" w:rsidRPr="00E57C7F" w:rsidRDefault="00C82055" w:rsidP="00C82055">
      <w:pPr>
        <w:pStyle w:val="BodyText"/>
        <w:jc w:val="center"/>
        <w:rPr>
          <w:rFonts w:ascii="Calibri" w:hAnsi="Calibri"/>
          <w:b/>
          <w:bCs/>
          <w:sz w:val="36"/>
          <w:szCs w:val="36"/>
        </w:rPr>
      </w:pPr>
    </w:p>
    <w:p w14:paraId="64AF922A" w14:textId="436116A0" w:rsidR="00C82055" w:rsidRPr="0016798E" w:rsidRDefault="0016798E" w:rsidP="00C82055">
      <w:pPr>
        <w:pStyle w:val="BodyText"/>
        <w:jc w:val="center"/>
        <w:rPr>
          <w:rFonts w:ascii="Calibri" w:hAnsi="Calibri"/>
          <w:b/>
          <w:bCs/>
          <w:sz w:val="36"/>
          <w:szCs w:val="36"/>
          <w:u w:val="single"/>
        </w:rPr>
      </w:pPr>
      <w:r>
        <w:rPr>
          <w:rFonts w:ascii="Calibri" w:hAnsi="Calibri"/>
          <w:b/>
          <w:bCs/>
          <w:sz w:val="36"/>
          <w:szCs w:val="36"/>
          <w:u w:val="single"/>
        </w:rPr>
        <w:t>Bracket</w:t>
      </w:r>
      <w:r w:rsidR="00C82055" w:rsidRPr="0016798E">
        <w:rPr>
          <w:rFonts w:ascii="Calibri" w:hAnsi="Calibri"/>
          <w:b/>
          <w:bCs/>
          <w:sz w:val="36"/>
          <w:szCs w:val="36"/>
          <w:u w:val="single"/>
        </w:rPr>
        <w:t xml:space="preserve"> areas are completed by the Department of Education</w:t>
      </w:r>
    </w:p>
    <w:p w14:paraId="3E874281" w14:textId="77777777" w:rsidR="00C82055" w:rsidRPr="0016798E" w:rsidRDefault="00C82055" w:rsidP="00C82055">
      <w:pPr>
        <w:pStyle w:val="BodyText"/>
        <w:jc w:val="center"/>
        <w:rPr>
          <w:rFonts w:ascii="Calibri" w:hAnsi="Calibri"/>
          <w:b/>
          <w:sz w:val="36"/>
        </w:rPr>
      </w:pPr>
      <w:r w:rsidRPr="0016798E">
        <w:rPr>
          <w:rFonts w:ascii="Calibri" w:hAnsi="Calibri"/>
          <w:b/>
          <w:bCs/>
          <w:sz w:val="36"/>
          <w:szCs w:val="36"/>
        </w:rPr>
        <w:t>(</w:t>
      </w:r>
      <w:r w:rsidRPr="0016798E">
        <w:rPr>
          <w:rFonts w:ascii="Calibri" w:hAnsi="Calibri"/>
          <w:b/>
          <w:sz w:val="36"/>
        </w:rPr>
        <w:t xml:space="preserve">name of </w:t>
      </w:r>
      <w:r w:rsidRPr="0016798E">
        <w:rPr>
          <w:rFonts w:ascii="Calibri" w:hAnsi="Calibri"/>
          <w:b/>
          <w:bCs/>
          <w:sz w:val="36"/>
          <w:szCs w:val="36"/>
        </w:rPr>
        <w:t>provider</w:t>
      </w:r>
      <w:r w:rsidRPr="0016798E">
        <w:rPr>
          <w:rFonts w:ascii="Calibri" w:hAnsi="Calibri"/>
          <w:b/>
          <w:sz w:val="36"/>
        </w:rPr>
        <w:t>)</w:t>
      </w:r>
    </w:p>
    <w:p w14:paraId="660F2242" w14:textId="77777777" w:rsidR="00C82055" w:rsidRPr="0016798E" w:rsidRDefault="00C82055" w:rsidP="00C82055">
      <w:pPr>
        <w:pStyle w:val="BodyText"/>
        <w:jc w:val="center"/>
        <w:rPr>
          <w:rFonts w:ascii="Calibri" w:hAnsi="Calibri"/>
          <w:b/>
          <w:sz w:val="28"/>
        </w:rPr>
      </w:pPr>
      <w:r w:rsidRPr="0016798E">
        <w:rPr>
          <w:rFonts w:ascii="Calibri" w:hAnsi="Calibri"/>
          <w:b/>
          <w:sz w:val="36"/>
        </w:rPr>
        <w:t>(ABN)</w:t>
      </w:r>
    </w:p>
    <w:p w14:paraId="6DA21E2F" w14:textId="77777777" w:rsidR="00C82055" w:rsidRPr="00E57C7F" w:rsidRDefault="00C82055" w:rsidP="00C82055">
      <w:pPr>
        <w:rPr>
          <w:rFonts w:ascii="Calibri" w:hAnsi="Calibri"/>
          <w:sz w:val="22"/>
          <w:szCs w:val="22"/>
        </w:rPr>
      </w:pPr>
    </w:p>
    <w:p w14:paraId="7F6CD39A" w14:textId="77777777" w:rsidR="00C82055" w:rsidRPr="009C3886" w:rsidRDefault="00C82055" w:rsidP="00C82055">
      <w:pPr>
        <w:jc w:val="center"/>
        <w:rPr>
          <w:rFonts w:ascii="Calibri" w:hAnsi="Calibri" w:cs="Arial"/>
          <w:b/>
          <w:sz w:val="28"/>
          <w:szCs w:val="28"/>
        </w:rPr>
      </w:pPr>
      <w:r w:rsidRPr="009C3886">
        <w:rPr>
          <w:rFonts w:ascii="Calibri" w:hAnsi="Calibri" w:cs="Arial"/>
          <w:b/>
          <w:sz w:val="28"/>
          <w:szCs w:val="28"/>
        </w:rPr>
        <w:t>ANNEXURE TO</w:t>
      </w:r>
    </w:p>
    <w:p w14:paraId="0CFEB5C2" w14:textId="77777777" w:rsidR="00C82055" w:rsidRPr="00E57C7F" w:rsidRDefault="00C82055" w:rsidP="00C82055">
      <w:pPr>
        <w:jc w:val="center"/>
        <w:rPr>
          <w:rFonts w:ascii="Calibri" w:hAnsi="Calibri" w:cs="Arial"/>
          <w:b/>
        </w:rPr>
      </w:pPr>
    </w:p>
    <w:p w14:paraId="228F7BDD" w14:textId="77777777" w:rsidR="00C82055" w:rsidRPr="009C3886" w:rsidRDefault="00C82055" w:rsidP="00C82055">
      <w:pPr>
        <w:spacing w:line="360" w:lineRule="auto"/>
        <w:jc w:val="center"/>
        <w:rPr>
          <w:rFonts w:ascii="Calibri" w:hAnsi="Calibri" w:cs="Arial"/>
          <w:b/>
          <w:sz w:val="24"/>
          <w:szCs w:val="24"/>
        </w:rPr>
      </w:pPr>
      <w:r w:rsidRPr="009C3886">
        <w:rPr>
          <w:rFonts w:ascii="Calibri" w:hAnsi="Calibri" w:cs="Arial"/>
          <w:b/>
          <w:sz w:val="24"/>
          <w:szCs w:val="24"/>
        </w:rPr>
        <w:t>APPROVAL OF A GRANT TO AN ELIGIBLE BODY CORPORATE UNDER SECTION 41-20</w:t>
      </w:r>
    </w:p>
    <w:p w14:paraId="758FA373" w14:textId="77777777" w:rsidR="00C82055" w:rsidRPr="009C3886" w:rsidRDefault="00C82055" w:rsidP="00C82055">
      <w:pPr>
        <w:spacing w:line="360" w:lineRule="auto"/>
        <w:jc w:val="center"/>
        <w:rPr>
          <w:rFonts w:ascii="Calibri" w:hAnsi="Calibri" w:cs="Arial"/>
          <w:b/>
          <w:bCs/>
          <w:sz w:val="24"/>
          <w:szCs w:val="24"/>
        </w:rPr>
      </w:pPr>
      <w:r w:rsidRPr="1800AC80">
        <w:rPr>
          <w:rFonts w:ascii="Calibri" w:hAnsi="Calibri" w:cs="Arial"/>
          <w:b/>
          <w:bCs/>
          <w:sz w:val="24"/>
          <w:szCs w:val="24"/>
        </w:rPr>
        <w:t>AND</w:t>
      </w:r>
    </w:p>
    <w:p w14:paraId="227E6EA3" w14:textId="77777777" w:rsidR="00C82055" w:rsidRPr="009C3886" w:rsidRDefault="00C82055" w:rsidP="00C82055">
      <w:pPr>
        <w:spacing w:line="360" w:lineRule="auto"/>
        <w:jc w:val="center"/>
        <w:rPr>
          <w:rFonts w:ascii="Calibri" w:hAnsi="Calibri" w:cs="Arial"/>
          <w:b/>
          <w:sz w:val="24"/>
          <w:szCs w:val="24"/>
        </w:rPr>
      </w:pPr>
      <w:r w:rsidRPr="009C3886">
        <w:rPr>
          <w:rFonts w:ascii="Calibri" w:hAnsi="Calibri" w:cs="Arial"/>
          <w:b/>
          <w:sz w:val="24"/>
          <w:szCs w:val="24"/>
        </w:rPr>
        <w:t>DETERMINATION UNDER SUB</w:t>
      </w:r>
      <w:r>
        <w:rPr>
          <w:rFonts w:ascii="Calibri" w:hAnsi="Calibri" w:cs="Arial"/>
          <w:b/>
          <w:sz w:val="24"/>
          <w:szCs w:val="24"/>
        </w:rPr>
        <w:t>SECTION</w:t>
      </w:r>
      <w:r w:rsidRPr="009C3886">
        <w:rPr>
          <w:rFonts w:ascii="Calibri" w:hAnsi="Calibri" w:cs="Arial"/>
          <w:b/>
          <w:sz w:val="24"/>
          <w:szCs w:val="24"/>
        </w:rPr>
        <w:t xml:space="preserve"> 41</w:t>
      </w:r>
      <w:r>
        <w:rPr>
          <w:rFonts w:ascii="Calibri" w:hAnsi="Calibri" w:cs="Arial"/>
          <w:b/>
          <w:sz w:val="24"/>
          <w:szCs w:val="24"/>
        </w:rPr>
        <w:t>-</w:t>
      </w:r>
      <w:r w:rsidRPr="009C3886">
        <w:rPr>
          <w:rFonts w:ascii="Calibri" w:hAnsi="Calibri" w:cs="Arial"/>
          <w:b/>
          <w:sz w:val="24"/>
          <w:szCs w:val="24"/>
        </w:rPr>
        <w:t>25(</w:t>
      </w:r>
      <w:r>
        <w:rPr>
          <w:rFonts w:ascii="Calibri" w:hAnsi="Calibri" w:cs="Arial"/>
          <w:b/>
          <w:sz w:val="24"/>
          <w:szCs w:val="24"/>
        </w:rPr>
        <w:t>2</w:t>
      </w:r>
      <w:r w:rsidRPr="009C3886">
        <w:rPr>
          <w:rFonts w:ascii="Calibri" w:hAnsi="Calibri" w:cs="Arial"/>
          <w:b/>
          <w:sz w:val="24"/>
          <w:szCs w:val="24"/>
        </w:rPr>
        <w:t>) OF THE CONDITIONS ON WHICH A GRANT IS MADE</w:t>
      </w:r>
    </w:p>
    <w:p w14:paraId="6767206E" w14:textId="77777777" w:rsidR="00C82055" w:rsidRPr="00E57C7F" w:rsidRDefault="00C82055" w:rsidP="00C82055">
      <w:pPr>
        <w:pStyle w:val="BodyText"/>
        <w:rPr>
          <w:rFonts w:ascii="Calibri" w:hAnsi="Calibri" w:cs="Arial"/>
          <w:bCs/>
          <w:sz w:val="22"/>
          <w:szCs w:val="22"/>
        </w:rPr>
      </w:pPr>
    </w:p>
    <w:p w14:paraId="7A540528" w14:textId="77777777" w:rsidR="00C82055" w:rsidRPr="00E57C7F" w:rsidRDefault="00C82055" w:rsidP="00C82055">
      <w:pPr>
        <w:pStyle w:val="BodyText"/>
        <w:rPr>
          <w:rFonts w:ascii="Calibri" w:hAnsi="Calibri" w:cs="Arial"/>
          <w:bCs/>
          <w:sz w:val="22"/>
          <w:szCs w:val="22"/>
        </w:rPr>
      </w:pPr>
    </w:p>
    <w:p w14:paraId="0456D0A3" w14:textId="77777777" w:rsidR="00C82055" w:rsidRPr="0016798E" w:rsidRDefault="00C82055" w:rsidP="00C82055">
      <w:pPr>
        <w:pStyle w:val="BodyText"/>
        <w:rPr>
          <w:rFonts w:ascii="Calibri" w:hAnsi="Calibri" w:cs="Arial"/>
          <w:b/>
          <w:bCs/>
          <w:sz w:val="22"/>
          <w:szCs w:val="22"/>
        </w:rPr>
      </w:pPr>
      <w:r w:rsidRPr="00E57C7F">
        <w:rPr>
          <w:rFonts w:ascii="Calibri" w:hAnsi="Calibri" w:cs="Arial"/>
          <w:b/>
          <w:bCs/>
          <w:sz w:val="22"/>
          <w:szCs w:val="22"/>
        </w:rPr>
        <w:t xml:space="preserve">PART A OF ANNEXURE: DETAILS OF GRANT – </w:t>
      </w:r>
      <w:r w:rsidRPr="0016798E">
        <w:rPr>
          <w:rFonts w:ascii="Calibri" w:hAnsi="Calibri"/>
          <w:b/>
          <w:sz w:val="22"/>
        </w:rPr>
        <w:t xml:space="preserve">(name of </w:t>
      </w:r>
      <w:r w:rsidRPr="0016798E">
        <w:rPr>
          <w:rFonts w:ascii="Calibri" w:hAnsi="Calibri" w:cs="Arial"/>
          <w:b/>
          <w:bCs/>
          <w:sz w:val="22"/>
          <w:szCs w:val="22"/>
        </w:rPr>
        <w:t>provider</w:t>
      </w:r>
      <w:r w:rsidRPr="0016798E">
        <w:rPr>
          <w:rFonts w:ascii="Calibri" w:hAnsi="Calibri"/>
          <w:b/>
          <w:sz w:val="22"/>
        </w:rPr>
        <w:t>)</w:t>
      </w:r>
      <w:r w:rsidRPr="0016798E">
        <w:rPr>
          <w:rFonts w:ascii="Calibri" w:hAnsi="Calibri" w:cs="Arial"/>
          <w:b/>
          <w:bCs/>
          <w:sz w:val="22"/>
          <w:szCs w:val="22"/>
        </w:rPr>
        <w:t xml:space="preserve"> </w:t>
      </w:r>
    </w:p>
    <w:p w14:paraId="118EAF7F" w14:textId="77777777" w:rsidR="00C82055" w:rsidRPr="0016798E" w:rsidRDefault="00C82055" w:rsidP="00C82055">
      <w:pPr>
        <w:pStyle w:val="BodyText"/>
        <w:rPr>
          <w:rFonts w:ascii="Calibri" w:hAnsi="Calibri" w:cs="Arial"/>
          <w:b/>
          <w:bCs/>
          <w:sz w:val="22"/>
          <w:szCs w:val="22"/>
        </w:rPr>
      </w:pPr>
    </w:p>
    <w:p w14:paraId="29EF4A0B" w14:textId="77777777" w:rsidR="00C82055" w:rsidRPr="0016798E" w:rsidRDefault="00C82055" w:rsidP="00C82055">
      <w:pPr>
        <w:pStyle w:val="BodyText"/>
        <w:rPr>
          <w:rFonts w:ascii="Calibri" w:hAnsi="Calibri" w:cs="Arial"/>
          <w:b/>
          <w:bCs/>
          <w:sz w:val="44"/>
          <w:szCs w:val="44"/>
        </w:rPr>
      </w:pPr>
      <w:r w:rsidRPr="0016798E">
        <w:rPr>
          <w:rFonts w:ascii="Calibri" w:hAnsi="Calibri" w:cs="Arial"/>
          <w:b/>
          <w:bCs/>
          <w:sz w:val="22"/>
          <w:szCs w:val="22"/>
        </w:rPr>
        <w:t>PART B OF ANNEXURE: CONDITIONS OF GRANT</w:t>
      </w:r>
    </w:p>
    <w:p w14:paraId="5BF85698" w14:textId="77777777" w:rsidR="00C82055" w:rsidRPr="0016798E" w:rsidRDefault="00C82055" w:rsidP="00C82055">
      <w:pPr>
        <w:jc w:val="center"/>
        <w:rPr>
          <w:rFonts w:ascii="Calibri" w:hAnsi="Calibri" w:cs="Arial"/>
          <w:szCs w:val="22"/>
        </w:rPr>
      </w:pPr>
    </w:p>
    <w:p w14:paraId="611EF3D0" w14:textId="77777777" w:rsidR="00C82055" w:rsidRPr="0016798E" w:rsidRDefault="00C82055" w:rsidP="00C82055">
      <w:pPr>
        <w:jc w:val="center"/>
        <w:rPr>
          <w:rFonts w:ascii="Calibri" w:hAnsi="Calibri"/>
          <w:sz w:val="22"/>
          <w:szCs w:val="22"/>
        </w:rPr>
      </w:pPr>
    </w:p>
    <w:p w14:paraId="7B7C504B" w14:textId="77777777" w:rsidR="00C82055" w:rsidRPr="0016798E" w:rsidRDefault="00C82055" w:rsidP="00C82055">
      <w:pPr>
        <w:jc w:val="center"/>
        <w:rPr>
          <w:rFonts w:ascii="Calibri" w:hAnsi="Calibri"/>
          <w:b/>
          <w:sz w:val="24"/>
        </w:rPr>
      </w:pPr>
      <w:r w:rsidRPr="0016798E">
        <w:rPr>
          <w:rFonts w:ascii="Calibri" w:hAnsi="Calibri"/>
          <w:b/>
          <w:sz w:val="24"/>
        </w:rPr>
        <w:t>(month and year)</w:t>
      </w:r>
    </w:p>
    <w:p w14:paraId="6B21565D" w14:textId="77777777" w:rsidR="00C82055" w:rsidRPr="00E57C7F" w:rsidRDefault="00C82055" w:rsidP="00C82055">
      <w:pPr>
        <w:rPr>
          <w:rFonts w:ascii="Calibri" w:hAnsi="Calibri"/>
        </w:rPr>
      </w:pPr>
    </w:p>
    <w:p w14:paraId="78FB1735" w14:textId="77777777" w:rsidR="00C82055" w:rsidRDefault="00C82055" w:rsidP="00C82055">
      <w:pPr>
        <w:pStyle w:val="Footer"/>
        <w:pBdr>
          <w:top w:val="single" w:sz="8" w:space="1" w:color="auto" w:shadow="1"/>
          <w:left w:val="single" w:sz="8" w:space="4" w:color="auto" w:shadow="1"/>
          <w:bottom w:val="single" w:sz="8" w:space="1" w:color="auto" w:shadow="1"/>
          <w:right w:val="single" w:sz="8" w:space="4" w:color="auto" w:shadow="1"/>
        </w:pBdr>
        <w:shd w:val="clear" w:color="auto" w:fill="F3F3F3"/>
        <w:ind w:left="284" w:right="282"/>
        <w:jc w:val="center"/>
        <w:rPr>
          <w:rFonts w:ascii="Calibri" w:hAnsi="Calibri"/>
        </w:rPr>
      </w:pPr>
      <w:r w:rsidRPr="00E57C7F">
        <w:rPr>
          <w:rFonts w:ascii="Calibri" w:hAnsi="Calibri"/>
        </w:rPr>
        <w:t xml:space="preserve">This work is copyright. Apart from any use permitted under the </w:t>
      </w:r>
      <w:r w:rsidRPr="00E57C7F">
        <w:rPr>
          <w:rFonts w:ascii="Calibri" w:hAnsi="Calibri"/>
          <w:i/>
        </w:rPr>
        <w:t>Copyright Act 1968</w:t>
      </w:r>
      <w:r w:rsidRPr="00E57C7F">
        <w:rPr>
          <w:rFonts w:ascii="Calibri" w:hAnsi="Calibri"/>
        </w:rPr>
        <w:t xml:space="preserve">, no part may be reproduced by any process without the written permission of the Commonwealth of Australia acting through the </w:t>
      </w:r>
      <w:r>
        <w:rPr>
          <w:rFonts w:ascii="Calibri" w:hAnsi="Calibri"/>
        </w:rPr>
        <w:t>Department</w:t>
      </w:r>
      <w:r w:rsidRPr="00E57C7F">
        <w:rPr>
          <w:rFonts w:ascii="Calibri" w:hAnsi="Calibri"/>
        </w:rPr>
        <w:t>.</w:t>
      </w:r>
    </w:p>
    <w:p w14:paraId="53B63BF9" w14:textId="77777777" w:rsidR="00C82055" w:rsidRPr="00E57C7F" w:rsidRDefault="00C82055" w:rsidP="00C82055">
      <w:pPr>
        <w:pStyle w:val="BodyText"/>
        <w:pBdr>
          <w:top w:val="single" w:sz="8" w:space="1" w:color="auto" w:shadow="1"/>
          <w:left w:val="single" w:sz="8" w:space="4" w:color="auto" w:shadow="1"/>
          <w:bottom w:val="single" w:sz="8" w:space="1" w:color="auto" w:shadow="1"/>
          <w:right w:val="single" w:sz="8" w:space="4" w:color="auto" w:shadow="1"/>
        </w:pBdr>
        <w:shd w:val="clear" w:color="auto" w:fill="FFFFFF"/>
        <w:rPr>
          <w:rFonts w:ascii="Calibri" w:hAnsi="Calibri"/>
          <w:sz w:val="28"/>
        </w:rPr>
        <w:sectPr w:rsidR="00C82055" w:rsidRPr="00E57C7F" w:rsidSect="007A61AC">
          <w:pgSz w:w="11906" w:h="16838" w:code="9"/>
          <w:pgMar w:top="1134" w:right="1134" w:bottom="1134" w:left="1134" w:header="567" w:footer="567" w:gutter="0"/>
          <w:cols w:space="720"/>
          <w:titlePg/>
          <w:rtlGutter/>
          <w:docGrid w:linePitch="272"/>
        </w:sectPr>
      </w:pPr>
    </w:p>
    <w:p w14:paraId="112792B5" w14:textId="77777777" w:rsidR="00C82055" w:rsidRPr="009C3886" w:rsidRDefault="00C82055" w:rsidP="00C82055">
      <w:pPr>
        <w:ind w:right="378"/>
        <w:jc w:val="center"/>
        <w:rPr>
          <w:rFonts w:ascii="Calibri" w:hAnsi="Calibri"/>
          <w:b/>
          <w:bCs/>
          <w:sz w:val="36"/>
          <w:szCs w:val="36"/>
          <w:u w:val="single"/>
        </w:rPr>
      </w:pPr>
      <w:r w:rsidRPr="0016798E">
        <w:rPr>
          <w:rFonts w:ascii="Calibri" w:hAnsi="Calibri"/>
          <w:b/>
          <w:bCs/>
          <w:sz w:val="32"/>
          <w:szCs w:val="32"/>
        </w:rPr>
        <w:lastRenderedPageBreak/>
        <w:t xml:space="preserve">(SPECIFIC TO STAGE 3) </w:t>
      </w:r>
      <w:r w:rsidRPr="009C3886">
        <w:rPr>
          <w:rFonts w:ascii="Calibri" w:hAnsi="Calibri"/>
          <w:b/>
          <w:bCs/>
          <w:sz w:val="36"/>
          <w:szCs w:val="36"/>
          <w:u w:val="single"/>
        </w:rPr>
        <w:t>PART A OF ANNEXURE</w:t>
      </w:r>
    </w:p>
    <w:p w14:paraId="3633D5AA" w14:textId="77777777" w:rsidR="00C82055" w:rsidRPr="009C3886" w:rsidRDefault="00C82055" w:rsidP="00C82055">
      <w:pPr>
        <w:spacing w:before="240"/>
        <w:ind w:right="380"/>
        <w:jc w:val="center"/>
        <w:rPr>
          <w:rFonts w:ascii="Calibri" w:hAnsi="Calibri"/>
          <w:b/>
          <w:bCs/>
          <w:sz w:val="32"/>
          <w:szCs w:val="32"/>
        </w:rPr>
      </w:pPr>
      <w:r w:rsidRPr="009C3886">
        <w:rPr>
          <w:rFonts w:ascii="Calibri" w:hAnsi="Calibri"/>
          <w:b/>
          <w:bCs/>
          <w:sz w:val="32"/>
          <w:szCs w:val="32"/>
        </w:rPr>
        <w:t xml:space="preserve"> DETAILS OF GRANT</w:t>
      </w:r>
      <w:r>
        <w:rPr>
          <w:rFonts w:ascii="Calibri" w:hAnsi="Calibri"/>
          <w:b/>
          <w:bCs/>
          <w:sz w:val="32"/>
          <w:szCs w:val="32"/>
        </w:rPr>
        <w:t xml:space="preserve"> </w:t>
      </w:r>
    </w:p>
    <w:p w14:paraId="7D989F2A" w14:textId="77777777" w:rsidR="00C82055" w:rsidRPr="0007106F" w:rsidRDefault="00C82055" w:rsidP="00C82055">
      <w:pPr>
        <w:ind w:right="378"/>
        <w:rPr>
          <w:rFonts w:ascii="Calibri" w:hAnsi="Calibri"/>
          <w:b/>
          <w:bCs/>
          <w:sz w:val="22"/>
          <w:szCs w:val="22"/>
        </w:rPr>
      </w:pPr>
    </w:p>
    <w:p w14:paraId="631F083D" w14:textId="77777777" w:rsidR="00C82055" w:rsidRPr="00A60BD9" w:rsidRDefault="00C82055" w:rsidP="0016798E">
      <w:pPr>
        <w:numPr>
          <w:ilvl w:val="0"/>
          <w:numId w:val="76"/>
        </w:numPr>
        <w:spacing w:before="0" w:line="240" w:lineRule="auto"/>
        <w:rPr>
          <w:rFonts w:asciiTheme="minorHAnsi" w:hAnsiTheme="minorHAnsi" w:cstheme="minorHAnsi"/>
          <w:b/>
          <w:sz w:val="24"/>
          <w:szCs w:val="24"/>
        </w:rPr>
      </w:pPr>
      <w:r w:rsidRPr="00A60BD9">
        <w:rPr>
          <w:rFonts w:asciiTheme="minorHAnsi" w:hAnsiTheme="minorHAnsi" w:cstheme="minorHAnsi"/>
          <w:b/>
          <w:sz w:val="24"/>
          <w:szCs w:val="24"/>
        </w:rPr>
        <w:t>The Recipient</w:t>
      </w:r>
    </w:p>
    <w:p w14:paraId="388C0146" w14:textId="77777777" w:rsidR="00C82055" w:rsidRPr="0016798E" w:rsidRDefault="00C82055" w:rsidP="00C82055">
      <w:pPr>
        <w:ind w:left="717" w:hanging="360"/>
        <w:rPr>
          <w:rFonts w:asciiTheme="minorHAnsi" w:hAnsiTheme="minorHAnsi" w:cstheme="minorHAnsi"/>
          <w:sz w:val="24"/>
          <w:szCs w:val="24"/>
        </w:rPr>
      </w:pPr>
      <w:r w:rsidRPr="00A60BD9">
        <w:rPr>
          <w:rFonts w:asciiTheme="minorHAnsi" w:hAnsiTheme="minorHAnsi" w:cstheme="minorHAnsi"/>
          <w:sz w:val="24"/>
          <w:szCs w:val="24"/>
        </w:rPr>
        <w:t xml:space="preserve">1.1 The </w:t>
      </w:r>
      <w:r w:rsidRPr="00A60BD9">
        <w:rPr>
          <w:rFonts w:asciiTheme="minorHAnsi" w:hAnsiTheme="minorHAnsi" w:cstheme="minorHAnsi"/>
          <w:b/>
          <w:sz w:val="24"/>
          <w:szCs w:val="24"/>
        </w:rPr>
        <w:t>Recipient</w:t>
      </w:r>
      <w:r w:rsidRPr="00A60BD9">
        <w:rPr>
          <w:rFonts w:asciiTheme="minorHAnsi" w:hAnsiTheme="minorHAnsi" w:cstheme="minorHAnsi"/>
          <w:sz w:val="24"/>
          <w:szCs w:val="24"/>
        </w:rPr>
        <w:t xml:space="preserve"> is </w:t>
      </w:r>
      <w:r w:rsidRPr="0016798E">
        <w:rPr>
          <w:rFonts w:asciiTheme="minorHAnsi" w:hAnsiTheme="minorHAnsi" w:cstheme="minorHAnsi"/>
          <w:i/>
          <w:iCs/>
          <w:sz w:val="24"/>
          <w:szCs w:val="24"/>
        </w:rPr>
        <w:t>(proper name of the legal entity to which the Grant is being paid under these Conditions of Grant (including an CAN where it has one, or an ABN where it doesn’t).</w:t>
      </w:r>
      <w:r w:rsidRPr="0016798E">
        <w:rPr>
          <w:rFonts w:asciiTheme="minorHAnsi" w:hAnsiTheme="minorHAnsi" w:cstheme="minorHAnsi"/>
          <w:sz w:val="24"/>
          <w:szCs w:val="24"/>
        </w:rPr>
        <w:t xml:space="preserve"> </w:t>
      </w:r>
    </w:p>
    <w:p w14:paraId="6E19B098" w14:textId="77777777" w:rsidR="00C82055" w:rsidRPr="0016798E" w:rsidRDefault="00C82055" w:rsidP="00C82055">
      <w:pPr>
        <w:rPr>
          <w:rFonts w:asciiTheme="minorHAnsi" w:hAnsiTheme="minorHAnsi" w:cstheme="minorHAnsi"/>
          <w:sz w:val="24"/>
          <w:szCs w:val="24"/>
        </w:rPr>
      </w:pPr>
    </w:p>
    <w:p w14:paraId="6A98B313" w14:textId="77777777" w:rsidR="00C82055" w:rsidRPr="0016798E" w:rsidRDefault="00C82055" w:rsidP="0016798E">
      <w:pPr>
        <w:numPr>
          <w:ilvl w:val="0"/>
          <w:numId w:val="76"/>
        </w:numPr>
        <w:spacing w:before="0" w:line="240" w:lineRule="auto"/>
        <w:ind w:left="425" w:hanging="425"/>
        <w:rPr>
          <w:rFonts w:asciiTheme="minorHAnsi" w:hAnsiTheme="minorHAnsi" w:cstheme="minorHAnsi"/>
          <w:b/>
          <w:sz w:val="24"/>
          <w:szCs w:val="24"/>
        </w:rPr>
      </w:pPr>
      <w:r w:rsidRPr="0016798E">
        <w:rPr>
          <w:rFonts w:asciiTheme="minorHAnsi" w:hAnsiTheme="minorHAnsi" w:cstheme="minorHAnsi"/>
          <w:b/>
          <w:sz w:val="24"/>
          <w:szCs w:val="24"/>
        </w:rPr>
        <w:t>Project</w:t>
      </w:r>
    </w:p>
    <w:p w14:paraId="7F1AC37B" w14:textId="77777777" w:rsidR="00C82055" w:rsidRPr="0016798E" w:rsidRDefault="00C82055" w:rsidP="00C82055">
      <w:pPr>
        <w:ind w:left="717" w:hanging="360"/>
        <w:rPr>
          <w:rFonts w:asciiTheme="minorHAnsi" w:hAnsiTheme="minorHAnsi" w:cstheme="minorHAnsi"/>
          <w:b/>
          <w:sz w:val="24"/>
          <w:szCs w:val="24"/>
        </w:rPr>
      </w:pPr>
      <w:r w:rsidRPr="0016798E">
        <w:rPr>
          <w:rFonts w:asciiTheme="minorHAnsi" w:hAnsiTheme="minorHAnsi" w:cstheme="minorHAnsi"/>
          <w:sz w:val="24"/>
          <w:szCs w:val="24"/>
        </w:rPr>
        <w:t xml:space="preserve">2.1 The Project is entitled: </w:t>
      </w:r>
      <w:r w:rsidRPr="0016798E">
        <w:rPr>
          <w:rFonts w:asciiTheme="minorHAnsi" w:hAnsiTheme="minorHAnsi" w:cstheme="minorHAnsi"/>
          <w:b/>
          <w:sz w:val="24"/>
          <w:szCs w:val="24"/>
        </w:rPr>
        <w:t xml:space="preserve">Microcredentials Pilot in Higher Education – </w:t>
      </w:r>
      <w:r w:rsidRPr="0016798E">
        <w:rPr>
          <w:rFonts w:asciiTheme="minorHAnsi" w:hAnsiTheme="minorHAnsi" w:cstheme="minorHAnsi"/>
          <w:b/>
          <w:i/>
          <w:sz w:val="24"/>
          <w:szCs w:val="24"/>
        </w:rPr>
        <w:t>(full name of course of learning, e.g., Microcredential in Civil Engineering)</w:t>
      </w:r>
    </w:p>
    <w:p w14:paraId="40CA2EE2" w14:textId="77777777" w:rsidR="00C82055" w:rsidRPr="0016798E" w:rsidRDefault="00C82055" w:rsidP="00C82055">
      <w:pPr>
        <w:ind w:left="717" w:hanging="360"/>
        <w:rPr>
          <w:rFonts w:asciiTheme="minorHAnsi" w:hAnsiTheme="minorHAnsi" w:cstheme="minorBidi"/>
          <w:sz w:val="24"/>
          <w:szCs w:val="24"/>
        </w:rPr>
      </w:pPr>
      <w:r w:rsidRPr="0016798E">
        <w:rPr>
          <w:rFonts w:asciiTheme="minorHAnsi" w:hAnsiTheme="minorHAnsi" w:cstheme="minorBidi"/>
          <w:sz w:val="24"/>
          <w:szCs w:val="24"/>
        </w:rPr>
        <w:t>2.2 As part of the Project, the Recipient must,</w:t>
      </w:r>
    </w:p>
    <w:p w14:paraId="27756ED7" w14:textId="77777777" w:rsidR="00C82055" w:rsidRPr="0016798E" w:rsidRDefault="00C82055" w:rsidP="00C82055">
      <w:pPr>
        <w:pStyle w:val="ListParagraph"/>
        <w:numPr>
          <w:ilvl w:val="0"/>
          <w:numId w:val="67"/>
        </w:numPr>
        <w:spacing w:before="0" w:after="0" w:line="240" w:lineRule="auto"/>
        <w:rPr>
          <w:rFonts w:asciiTheme="minorHAnsi" w:hAnsiTheme="minorHAnsi" w:cstheme="minorBidi"/>
          <w:i/>
          <w:iCs/>
          <w:sz w:val="24"/>
          <w:szCs w:val="24"/>
        </w:rPr>
      </w:pPr>
      <w:r w:rsidRPr="0016798E">
        <w:rPr>
          <w:rFonts w:asciiTheme="minorHAnsi" w:hAnsiTheme="minorHAnsi" w:cstheme="minorBidi"/>
          <w:sz w:val="24"/>
          <w:szCs w:val="24"/>
        </w:rPr>
        <w:t xml:space="preserve">Deliver </w:t>
      </w:r>
      <w:r w:rsidRPr="0016798E">
        <w:rPr>
          <w:rFonts w:asciiTheme="minorHAnsi" w:hAnsiTheme="minorHAnsi" w:cstheme="minorBidi"/>
          <w:i/>
          <w:iCs/>
          <w:sz w:val="24"/>
          <w:szCs w:val="24"/>
        </w:rPr>
        <w:t xml:space="preserve">(full name of course of learning, e.g., Microcredential in Civil Engineering) </w:t>
      </w:r>
      <w:r w:rsidRPr="0016798E">
        <w:rPr>
          <w:rFonts w:asciiTheme="minorHAnsi" w:hAnsiTheme="minorHAnsi" w:cstheme="minorBidi"/>
          <w:sz w:val="24"/>
          <w:szCs w:val="24"/>
        </w:rPr>
        <w:t>(Stage 3), and that microcredential course must meet the following requirements:</w:t>
      </w:r>
    </w:p>
    <w:p w14:paraId="5F2A06AB" w14:textId="77777777" w:rsidR="00C82055" w:rsidRPr="0016798E" w:rsidRDefault="00C82055" w:rsidP="00C82055">
      <w:pPr>
        <w:pStyle w:val="ListParagraph"/>
        <w:numPr>
          <w:ilvl w:val="1"/>
          <w:numId w:val="67"/>
        </w:numPr>
        <w:spacing w:before="0" w:after="0" w:line="240" w:lineRule="auto"/>
        <w:rPr>
          <w:rFonts w:asciiTheme="minorHAnsi" w:hAnsiTheme="minorHAnsi" w:cstheme="minorHAnsi"/>
          <w:sz w:val="24"/>
          <w:szCs w:val="24"/>
        </w:rPr>
      </w:pPr>
      <w:bookmarkStart w:id="188" w:name="_Hlk114837561"/>
      <w:r w:rsidRPr="0016798E">
        <w:rPr>
          <w:rFonts w:asciiTheme="minorHAnsi" w:hAnsiTheme="minorHAnsi" w:cstheme="minorHAnsi"/>
          <w:sz w:val="24"/>
          <w:szCs w:val="24"/>
        </w:rPr>
        <w:t xml:space="preserve">The content and objectives of the microcredential course must be closely aligned to the content and objectives of a ‘higher education award’ as defined in section 5 of the </w:t>
      </w:r>
      <w:r w:rsidRPr="0016798E">
        <w:rPr>
          <w:rFonts w:asciiTheme="minorHAnsi" w:hAnsiTheme="minorHAnsi" w:cstheme="minorHAnsi"/>
          <w:i/>
          <w:iCs/>
          <w:sz w:val="24"/>
          <w:szCs w:val="24"/>
        </w:rPr>
        <w:t>Tertiary Education Quality and Standards Agency Act 2011</w:t>
      </w:r>
      <w:r w:rsidRPr="0016798E">
        <w:rPr>
          <w:rFonts w:asciiTheme="minorHAnsi" w:hAnsiTheme="minorHAnsi" w:cstheme="minorHAnsi"/>
          <w:sz w:val="24"/>
          <w:szCs w:val="24"/>
        </w:rPr>
        <w:t>.</w:t>
      </w:r>
    </w:p>
    <w:bookmarkEnd w:id="188"/>
    <w:p w14:paraId="6A4EC2C8" w14:textId="77777777" w:rsidR="00C82055" w:rsidRPr="0016798E" w:rsidRDefault="00C82055" w:rsidP="00C82055">
      <w:pPr>
        <w:pStyle w:val="ListParagraph"/>
        <w:numPr>
          <w:ilvl w:val="1"/>
          <w:numId w:val="67"/>
        </w:numPr>
        <w:spacing w:before="0" w:after="0" w:line="240" w:lineRule="auto"/>
        <w:rPr>
          <w:rFonts w:asciiTheme="minorHAnsi" w:hAnsiTheme="minorHAnsi" w:cstheme="minorHAnsi"/>
          <w:sz w:val="24"/>
          <w:szCs w:val="24"/>
        </w:rPr>
      </w:pPr>
      <w:r w:rsidRPr="0016798E">
        <w:rPr>
          <w:rFonts w:asciiTheme="minorHAnsi" w:hAnsiTheme="minorHAnsi" w:cstheme="minorHAnsi"/>
          <w:i/>
          <w:iCs/>
          <w:sz w:val="24"/>
          <w:szCs w:val="24"/>
        </w:rPr>
        <w:t>(Optional: include only if the provider identified that they would do so in their application)</w:t>
      </w:r>
      <w:r w:rsidRPr="0016798E">
        <w:rPr>
          <w:rFonts w:asciiTheme="minorHAnsi" w:hAnsiTheme="minorHAnsi" w:cstheme="minorHAnsi"/>
          <w:sz w:val="24"/>
          <w:szCs w:val="24"/>
        </w:rPr>
        <w:t xml:space="preserve"> The provider will seek credit recognition arrangements for the microcredential course with other providers.</w:t>
      </w:r>
    </w:p>
    <w:p w14:paraId="6A936BBD" w14:textId="77777777" w:rsidR="00C82055" w:rsidRPr="0016798E" w:rsidRDefault="00C82055" w:rsidP="00C82055">
      <w:pPr>
        <w:pStyle w:val="ListParagraph"/>
        <w:numPr>
          <w:ilvl w:val="1"/>
          <w:numId w:val="67"/>
        </w:numPr>
        <w:spacing w:before="0" w:after="0" w:line="240" w:lineRule="auto"/>
        <w:rPr>
          <w:rFonts w:asciiTheme="minorHAnsi" w:hAnsiTheme="minorHAnsi" w:cstheme="minorHAnsi"/>
          <w:sz w:val="24"/>
          <w:szCs w:val="24"/>
        </w:rPr>
      </w:pPr>
      <w:r w:rsidRPr="0016798E">
        <w:rPr>
          <w:rFonts w:asciiTheme="minorHAnsi" w:hAnsiTheme="minorHAnsi" w:cstheme="minorHAnsi"/>
          <w:sz w:val="24"/>
          <w:szCs w:val="24"/>
        </w:rPr>
        <w:t xml:space="preserve">The </w:t>
      </w:r>
      <w:r w:rsidRPr="0016798E">
        <w:rPr>
          <w:rFonts w:asciiTheme="minorHAnsi" w:hAnsiTheme="minorHAnsi" w:cstheme="minorHAnsi"/>
          <w:iCs/>
          <w:sz w:val="24"/>
          <w:szCs w:val="24"/>
        </w:rPr>
        <w:t>microcredential course</w:t>
      </w:r>
      <w:r w:rsidRPr="0016798E">
        <w:rPr>
          <w:rFonts w:asciiTheme="minorHAnsi" w:hAnsiTheme="minorHAnsi" w:cstheme="minorHAnsi"/>
          <w:i/>
          <w:sz w:val="24"/>
          <w:szCs w:val="24"/>
        </w:rPr>
        <w:t xml:space="preserve"> </w:t>
      </w:r>
      <w:r w:rsidRPr="0016798E">
        <w:rPr>
          <w:rFonts w:asciiTheme="minorHAnsi" w:hAnsiTheme="minorHAnsi" w:cstheme="minorHAnsi"/>
          <w:sz w:val="24"/>
          <w:szCs w:val="24"/>
        </w:rPr>
        <w:t xml:space="preserve">will target a national priority field of education </w:t>
      </w:r>
      <w:r w:rsidRPr="0016798E">
        <w:rPr>
          <w:rFonts w:asciiTheme="minorHAnsi" w:hAnsiTheme="minorHAnsi" w:cstheme="minorHAnsi"/>
          <w:i/>
          <w:iCs/>
          <w:sz w:val="24"/>
          <w:szCs w:val="24"/>
        </w:rPr>
        <w:t>(national priority field of education i.e., Engineering and Related Technologies).</w:t>
      </w:r>
    </w:p>
    <w:p w14:paraId="34991FE1" w14:textId="77777777" w:rsidR="00C82055" w:rsidRPr="0016798E" w:rsidRDefault="00C82055" w:rsidP="00C82055">
      <w:pPr>
        <w:pStyle w:val="ListParagraph"/>
        <w:numPr>
          <w:ilvl w:val="1"/>
          <w:numId w:val="67"/>
        </w:numPr>
        <w:spacing w:before="0" w:after="0" w:line="240" w:lineRule="auto"/>
        <w:rPr>
          <w:rFonts w:asciiTheme="minorHAnsi" w:hAnsiTheme="minorHAnsi" w:cstheme="minorBidi"/>
          <w:sz w:val="24"/>
          <w:szCs w:val="24"/>
        </w:rPr>
      </w:pPr>
      <w:r w:rsidRPr="0016798E">
        <w:rPr>
          <w:rFonts w:asciiTheme="minorHAnsi" w:hAnsiTheme="minorHAnsi" w:cstheme="minorBidi"/>
          <w:sz w:val="24"/>
          <w:szCs w:val="24"/>
        </w:rPr>
        <w:t xml:space="preserve">The microcredential course targets an occupation </w:t>
      </w:r>
      <w:r w:rsidRPr="0016798E">
        <w:rPr>
          <w:rFonts w:asciiTheme="minorHAnsi" w:hAnsiTheme="minorHAnsi" w:cstheme="minorBidi"/>
          <w:i/>
          <w:iCs/>
          <w:sz w:val="24"/>
          <w:szCs w:val="24"/>
        </w:rPr>
        <w:t>(occupation</w:t>
      </w:r>
      <w:r w:rsidRPr="0016798E">
        <w:rPr>
          <w:rFonts w:asciiTheme="minorHAnsi" w:hAnsiTheme="minorHAnsi" w:cstheme="minorBidi"/>
          <w:sz w:val="24"/>
          <w:szCs w:val="24"/>
        </w:rPr>
        <w:t>) identified in national shortage, including in regional areas, in Jobs and Skills Australia’s Skills Priority List</w:t>
      </w:r>
      <w:r w:rsidRPr="0016798E">
        <w:rPr>
          <w:rFonts w:asciiTheme="minorHAnsi" w:hAnsiTheme="minorHAnsi" w:cstheme="minorBidi"/>
          <w:i/>
          <w:iCs/>
          <w:sz w:val="24"/>
          <w:szCs w:val="24"/>
        </w:rPr>
        <w:t xml:space="preserve"> (insert year e.g., 2022). </w:t>
      </w:r>
    </w:p>
    <w:p w14:paraId="7168DBFE" w14:textId="77777777" w:rsidR="00C82055" w:rsidRPr="0016798E" w:rsidRDefault="00C82055" w:rsidP="00C82055">
      <w:pPr>
        <w:pStyle w:val="ListParagraph"/>
        <w:numPr>
          <w:ilvl w:val="1"/>
          <w:numId w:val="67"/>
        </w:numPr>
        <w:spacing w:before="0" w:after="0" w:line="240" w:lineRule="auto"/>
        <w:rPr>
          <w:rFonts w:asciiTheme="minorHAnsi" w:hAnsiTheme="minorHAnsi" w:cstheme="minorBidi"/>
          <w:sz w:val="24"/>
          <w:szCs w:val="24"/>
        </w:rPr>
      </w:pPr>
      <w:r w:rsidRPr="0016798E">
        <w:rPr>
          <w:rFonts w:asciiTheme="minorHAnsi" w:hAnsiTheme="minorHAnsi" w:cstheme="minorBidi"/>
          <w:sz w:val="24"/>
          <w:szCs w:val="24"/>
        </w:rPr>
        <w:t xml:space="preserve">Teaching material must be structured around </w:t>
      </w:r>
      <w:r w:rsidRPr="0016798E">
        <w:rPr>
          <w:rFonts w:asciiTheme="minorHAnsi" w:hAnsiTheme="minorHAnsi" w:cstheme="minorBidi"/>
          <w:i/>
          <w:iCs/>
          <w:sz w:val="24"/>
          <w:szCs w:val="24"/>
        </w:rPr>
        <w:t xml:space="preserve">(skills family or cluster) </w:t>
      </w:r>
      <w:r w:rsidRPr="0016798E">
        <w:rPr>
          <w:rFonts w:asciiTheme="minorHAnsi" w:hAnsiTheme="minorHAnsi" w:cstheme="minorBidi"/>
          <w:sz w:val="24"/>
          <w:szCs w:val="24"/>
        </w:rPr>
        <w:t xml:space="preserve">under the </w:t>
      </w:r>
      <w:hyperlink r:id="rId82">
        <w:r w:rsidRPr="0016798E">
          <w:rPr>
            <w:rStyle w:val="Hyperlink"/>
            <w:rFonts w:asciiTheme="minorHAnsi" w:hAnsiTheme="minorHAnsi" w:cstheme="minorBidi"/>
            <w:color w:val="auto"/>
            <w:sz w:val="24"/>
            <w:szCs w:val="24"/>
          </w:rPr>
          <w:t>Australian Skills Classification</w:t>
        </w:r>
      </w:hyperlink>
      <w:r w:rsidRPr="0016798E">
        <w:rPr>
          <w:rStyle w:val="Hyperlink"/>
          <w:rFonts w:asciiTheme="minorHAnsi" w:hAnsiTheme="minorHAnsi" w:cstheme="minorBidi"/>
          <w:color w:val="auto"/>
          <w:sz w:val="24"/>
          <w:szCs w:val="24"/>
        </w:rPr>
        <w:t>,</w:t>
      </w:r>
      <w:r w:rsidRPr="0016798E">
        <w:rPr>
          <w:rFonts w:asciiTheme="minorHAnsi" w:hAnsiTheme="minorHAnsi" w:cstheme="minorBidi"/>
          <w:sz w:val="24"/>
          <w:szCs w:val="24"/>
        </w:rPr>
        <w:t xml:space="preserve"> to provide clearly defined skill outcomes.</w:t>
      </w:r>
    </w:p>
    <w:p w14:paraId="5ECC96A2" w14:textId="77777777" w:rsidR="00C82055" w:rsidRPr="0016798E" w:rsidRDefault="00C82055" w:rsidP="00C82055">
      <w:pPr>
        <w:pStyle w:val="ListParagraph"/>
        <w:numPr>
          <w:ilvl w:val="1"/>
          <w:numId w:val="67"/>
        </w:numPr>
        <w:spacing w:before="0" w:after="0" w:line="240" w:lineRule="auto"/>
        <w:rPr>
          <w:rFonts w:asciiTheme="minorHAnsi" w:hAnsiTheme="minorHAnsi" w:cstheme="minorBidi"/>
          <w:i/>
          <w:iCs/>
          <w:sz w:val="24"/>
          <w:szCs w:val="24"/>
        </w:rPr>
      </w:pPr>
      <w:r w:rsidRPr="0016798E">
        <w:rPr>
          <w:rFonts w:asciiTheme="minorHAnsi" w:hAnsiTheme="minorHAnsi" w:cstheme="minorBidi"/>
          <w:sz w:val="24"/>
          <w:szCs w:val="24"/>
        </w:rPr>
        <w:t>Teaching material must demonstrate how students will achieve the learning outcomes or proficiencies of the microcredential course</w:t>
      </w:r>
      <w:r w:rsidRPr="0016798E">
        <w:rPr>
          <w:rFonts w:asciiTheme="minorHAnsi" w:hAnsiTheme="minorHAnsi" w:cstheme="minorBidi"/>
          <w:i/>
          <w:iCs/>
          <w:sz w:val="24"/>
          <w:szCs w:val="24"/>
        </w:rPr>
        <w:t>.</w:t>
      </w:r>
    </w:p>
    <w:p w14:paraId="69BBAC53" w14:textId="77777777" w:rsidR="00C82055" w:rsidRPr="0016798E" w:rsidRDefault="00C82055" w:rsidP="00C82055">
      <w:pPr>
        <w:numPr>
          <w:ilvl w:val="1"/>
          <w:numId w:val="67"/>
        </w:numPr>
        <w:spacing w:before="0" w:after="0" w:line="240" w:lineRule="auto"/>
        <w:ind w:right="378"/>
        <w:rPr>
          <w:rFonts w:asciiTheme="minorHAnsi" w:hAnsiTheme="minorHAnsi" w:cstheme="minorBidi"/>
          <w:sz w:val="24"/>
          <w:szCs w:val="24"/>
        </w:rPr>
      </w:pPr>
      <w:r w:rsidRPr="0016798E">
        <w:rPr>
          <w:rFonts w:asciiTheme="minorHAnsi" w:hAnsiTheme="minorHAnsi" w:cstheme="minorBidi"/>
          <w:sz w:val="24"/>
          <w:szCs w:val="24"/>
        </w:rPr>
        <w:t xml:space="preserve">The microcredential course must comply with the requirements specified in Chapter 4 of the </w:t>
      </w:r>
      <w:r w:rsidRPr="0016798E">
        <w:rPr>
          <w:rFonts w:asciiTheme="minorHAnsi" w:hAnsiTheme="minorHAnsi" w:cstheme="minorBidi"/>
          <w:i/>
          <w:iCs/>
          <w:sz w:val="24"/>
          <w:szCs w:val="24"/>
        </w:rPr>
        <w:t xml:space="preserve">FEE-HELP Guidelines 2017 </w:t>
      </w:r>
      <w:r w:rsidRPr="0016798E">
        <w:rPr>
          <w:rFonts w:asciiTheme="minorHAnsi" w:hAnsiTheme="minorHAnsi" w:cstheme="minorBidi"/>
          <w:sz w:val="24"/>
          <w:szCs w:val="24"/>
        </w:rPr>
        <w:t xml:space="preserve">and subsections 76(8) and 76(9) of the </w:t>
      </w:r>
      <w:r w:rsidRPr="0016798E">
        <w:rPr>
          <w:rFonts w:asciiTheme="minorHAnsi" w:hAnsiTheme="minorHAnsi" w:cstheme="minorBidi"/>
          <w:i/>
          <w:iCs/>
          <w:sz w:val="24"/>
          <w:szCs w:val="24"/>
        </w:rPr>
        <w:t>Higher Education Support (Other Grants) Guidelines</w:t>
      </w:r>
      <w:r w:rsidRPr="0016798E">
        <w:rPr>
          <w:rFonts w:asciiTheme="minorHAnsi" w:hAnsiTheme="minorHAnsi" w:cstheme="minorBidi"/>
          <w:sz w:val="24"/>
          <w:szCs w:val="24"/>
        </w:rPr>
        <w:t xml:space="preserve"> </w:t>
      </w:r>
      <w:r w:rsidRPr="0016798E">
        <w:rPr>
          <w:rFonts w:asciiTheme="minorHAnsi" w:hAnsiTheme="minorHAnsi" w:cstheme="minorBidi"/>
          <w:i/>
          <w:iCs/>
          <w:sz w:val="24"/>
          <w:szCs w:val="24"/>
        </w:rPr>
        <w:t xml:space="preserve">2022 </w:t>
      </w:r>
      <w:r w:rsidRPr="0016798E">
        <w:rPr>
          <w:rFonts w:asciiTheme="minorHAnsi" w:hAnsiTheme="minorHAnsi" w:cstheme="minorBidi"/>
          <w:sz w:val="24"/>
          <w:szCs w:val="24"/>
        </w:rPr>
        <w:t>(the Other Grants Guidelines).</w:t>
      </w:r>
    </w:p>
    <w:p w14:paraId="5FCEE66F" w14:textId="77777777" w:rsidR="00C82055" w:rsidRPr="0016798E" w:rsidRDefault="00C82055" w:rsidP="00C82055">
      <w:pPr>
        <w:numPr>
          <w:ilvl w:val="1"/>
          <w:numId w:val="67"/>
        </w:numPr>
        <w:spacing w:before="0" w:after="0" w:line="240" w:lineRule="auto"/>
        <w:ind w:right="378"/>
        <w:rPr>
          <w:rFonts w:asciiTheme="minorHAnsi" w:hAnsiTheme="minorHAnsi" w:cstheme="minorHAnsi"/>
          <w:sz w:val="24"/>
          <w:szCs w:val="24"/>
        </w:rPr>
      </w:pPr>
      <w:r w:rsidRPr="0016798E">
        <w:rPr>
          <w:rFonts w:asciiTheme="minorHAnsi" w:hAnsiTheme="minorHAnsi" w:cstheme="minorHAnsi"/>
          <w:sz w:val="24"/>
          <w:szCs w:val="24"/>
        </w:rPr>
        <w:t xml:space="preserve">The microcredential course must be listed on the Government’s </w:t>
      </w:r>
      <w:hyperlink r:id="rId83" w:history="1">
        <w:r w:rsidRPr="0016798E">
          <w:rPr>
            <w:rStyle w:val="Hyperlink"/>
            <w:rFonts w:asciiTheme="minorHAnsi" w:hAnsiTheme="minorHAnsi" w:cstheme="minorHAnsi"/>
            <w:color w:val="auto"/>
            <w:sz w:val="24"/>
            <w:szCs w:val="24"/>
          </w:rPr>
          <w:t>Microcred Seeker</w:t>
        </w:r>
      </w:hyperlink>
      <w:r w:rsidRPr="0016798E">
        <w:rPr>
          <w:rFonts w:asciiTheme="minorHAnsi" w:hAnsiTheme="minorHAnsi" w:cstheme="minorHAnsi"/>
          <w:sz w:val="24"/>
          <w:szCs w:val="24"/>
        </w:rPr>
        <w:t xml:space="preserve"> website.</w:t>
      </w:r>
    </w:p>
    <w:p w14:paraId="1F6B1AF3" w14:textId="77777777" w:rsidR="00C82055" w:rsidRPr="0016798E" w:rsidRDefault="00C82055" w:rsidP="00C82055">
      <w:pPr>
        <w:pStyle w:val="ListParagraph"/>
        <w:numPr>
          <w:ilvl w:val="0"/>
          <w:numId w:val="67"/>
        </w:numPr>
        <w:spacing w:before="0" w:after="0" w:line="240" w:lineRule="auto"/>
        <w:rPr>
          <w:rFonts w:asciiTheme="minorHAnsi" w:hAnsiTheme="minorHAnsi" w:cstheme="minorBidi"/>
          <w:sz w:val="24"/>
          <w:szCs w:val="24"/>
        </w:rPr>
      </w:pPr>
      <w:r w:rsidRPr="0016798E">
        <w:rPr>
          <w:rFonts w:asciiTheme="minorHAnsi" w:hAnsiTheme="minorHAnsi" w:cstheme="minorBidi"/>
          <w:sz w:val="24"/>
          <w:szCs w:val="24"/>
        </w:rPr>
        <w:t>Deliver the microcredential course during the financial year commencing 1</w:t>
      </w:r>
      <w:r w:rsidRPr="0016798E">
        <w:t> </w:t>
      </w:r>
      <w:r w:rsidRPr="0016798E">
        <w:rPr>
          <w:rFonts w:asciiTheme="minorHAnsi" w:hAnsiTheme="minorHAnsi" w:cstheme="minorBidi"/>
          <w:sz w:val="24"/>
          <w:szCs w:val="24"/>
        </w:rPr>
        <w:t>July 2024 (Subject to approval, may include 2025-26) (Stage 3).</w:t>
      </w:r>
    </w:p>
    <w:p w14:paraId="6AF5A1F5" w14:textId="77777777" w:rsidR="00C82055" w:rsidRPr="0016798E" w:rsidRDefault="00C82055" w:rsidP="00C82055">
      <w:pPr>
        <w:pStyle w:val="ListParagraph"/>
        <w:numPr>
          <w:ilvl w:val="1"/>
          <w:numId w:val="67"/>
        </w:numPr>
        <w:spacing w:before="0" w:after="0" w:line="240" w:lineRule="auto"/>
        <w:rPr>
          <w:rFonts w:asciiTheme="minorHAnsi" w:hAnsiTheme="minorHAnsi" w:cstheme="minorHAnsi"/>
          <w:sz w:val="24"/>
          <w:szCs w:val="24"/>
        </w:rPr>
      </w:pPr>
      <w:r w:rsidRPr="0016798E">
        <w:rPr>
          <w:rFonts w:asciiTheme="minorHAnsi" w:hAnsiTheme="minorHAnsi" w:cstheme="minorHAnsi"/>
          <w:sz w:val="24"/>
          <w:szCs w:val="24"/>
        </w:rPr>
        <w:t>Students are to be sourced by the Recipient.</w:t>
      </w:r>
    </w:p>
    <w:p w14:paraId="6C53315B" w14:textId="77777777" w:rsidR="00C82055" w:rsidRPr="001140E8" w:rsidRDefault="00C82055" w:rsidP="00C82055">
      <w:pPr>
        <w:pStyle w:val="ListParagraph"/>
        <w:numPr>
          <w:ilvl w:val="1"/>
          <w:numId w:val="67"/>
        </w:numPr>
        <w:spacing w:before="0" w:after="0" w:line="240" w:lineRule="auto"/>
        <w:rPr>
          <w:rFonts w:asciiTheme="minorHAnsi" w:hAnsiTheme="minorHAnsi" w:cstheme="minorHAnsi"/>
          <w:color w:val="000000" w:themeColor="text1"/>
          <w:sz w:val="24"/>
          <w:szCs w:val="24"/>
        </w:rPr>
      </w:pPr>
      <w:r w:rsidRPr="001140E8">
        <w:rPr>
          <w:rFonts w:asciiTheme="minorHAnsi" w:hAnsiTheme="minorHAnsi" w:cstheme="minorHAnsi"/>
          <w:color w:val="000000" w:themeColor="text1"/>
          <w:sz w:val="24"/>
          <w:szCs w:val="24"/>
        </w:rPr>
        <w:lastRenderedPageBreak/>
        <w:t>The Recipient must inform the Project Delegate of the estimated enrolments for each microcredential course at the start of the Project Period.</w:t>
      </w:r>
    </w:p>
    <w:p w14:paraId="4E996BEA" w14:textId="77777777" w:rsidR="00C82055" w:rsidRPr="001140E8" w:rsidRDefault="00C82055" w:rsidP="00C82055">
      <w:pPr>
        <w:pStyle w:val="ListParagraph"/>
        <w:numPr>
          <w:ilvl w:val="1"/>
          <w:numId w:val="67"/>
        </w:numPr>
        <w:spacing w:before="0" w:after="0" w:line="240" w:lineRule="auto"/>
        <w:rPr>
          <w:rFonts w:asciiTheme="minorHAnsi" w:hAnsiTheme="minorHAnsi" w:cstheme="minorBidi"/>
          <w:color w:val="000000" w:themeColor="text1"/>
          <w:sz w:val="24"/>
          <w:szCs w:val="24"/>
        </w:rPr>
      </w:pPr>
      <w:r w:rsidRPr="32268F87">
        <w:rPr>
          <w:rFonts w:asciiTheme="minorHAnsi" w:hAnsiTheme="minorHAnsi" w:cstheme="minorBidi"/>
          <w:color w:val="000000" w:themeColor="text1"/>
          <w:sz w:val="24"/>
          <w:szCs w:val="24"/>
        </w:rPr>
        <w:t xml:space="preserve">The Recipient must inform the Project Delegate of the total number of students enrolled in the microcredential course within 14 days after the census </w:t>
      </w:r>
      <w:bookmarkStart w:id="189" w:name="_Int_0OJlmG1A"/>
      <w:r w:rsidRPr="32268F87">
        <w:rPr>
          <w:rFonts w:asciiTheme="minorHAnsi" w:hAnsiTheme="minorHAnsi" w:cstheme="minorBidi"/>
          <w:color w:val="000000" w:themeColor="text1"/>
          <w:sz w:val="24"/>
          <w:szCs w:val="24"/>
        </w:rPr>
        <w:t>date</w:t>
      </w:r>
      <w:bookmarkEnd w:id="189"/>
      <w:r w:rsidRPr="32268F87">
        <w:rPr>
          <w:rFonts w:asciiTheme="minorHAnsi" w:hAnsiTheme="minorHAnsi" w:cstheme="minorBidi"/>
          <w:color w:val="000000" w:themeColor="text1"/>
          <w:sz w:val="24"/>
          <w:szCs w:val="24"/>
        </w:rPr>
        <w:t xml:space="preserve"> via the department’s Tertiary Collection of Student Information (TCSI) system.</w:t>
      </w:r>
    </w:p>
    <w:p w14:paraId="6ECDD396" w14:textId="77777777" w:rsidR="00C82055" w:rsidRPr="0016798E" w:rsidRDefault="00C82055" w:rsidP="00C82055">
      <w:pPr>
        <w:spacing w:before="120"/>
        <w:ind w:left="717" w:hanging="360"/>
        <w:rPr>
          <w:rFonts w:asciiTheme="minorHAnsi" w:hAnsiTheme="minorHAnsi" w:cstheme="minorHAnsi"/>
          <w:sz w:val="24"/>
          <w:szCs w:val="24"/>
        </w:rPr>
      </w:pPr>
      <w:r w:rsidRPr="001140E8">
        <w:rPr>
          <w:rFonts w:asciiTheme="minorHAnsi" w:hAnsiTheme="minorHAnsi" w:cstheme="minorHAnsi"/>
          <w:sz w:val="24"/>
          <w:szCs w:val="24"/>
        </w:rPr>
        <w:t xml:space="preserve">2.3 The </w:t>
      </w:r>
      <w:r w:rsidRPr="0016798E">
        <w:rPr>
          <w:rFonts w:asciiTheme="minorHAnsi" w:hAnsiTheme="minorHAnsi" w:cstheme="minorHAnsi"/>
          <w:sz w:val="24"/>
          <w:szCs w:val="24"/>
        </w:rPr>
        <w:t xml:space="preserve">recipient may conduct the activities outlined in Item 2.2 in partnership with </w:t>
      </w:r>
      <w:r w:rsidRPr="0016798E">
        <w:rPr>
          <w:rFonts w:asciiTheme="minorHAnsi" w:hAnsiTheme="minorHAnsi" w:cstheme="minorHAnsi"/>
          <w:i/>
          <w:iCs/>
          <w:sz w:val="24"/>
          <w:szCs w:val="24"/>
        </w:rPr>
        <w:t>(insert other higher education provider name; remove if N/A).</w:t>
      </w:r>
    </w:p>
    <w:p w14:paraId="693B0AB0" w14:textId="77777777" w:rsidR="00C82055" w:rsidRPr="0016798E" w:rsidRDefault="00C82055" w:rsidP="00C82055">
      <w:pPr>
        <w:spacing w:before="120"/>
        <w:ind w:left="717" w:hanging="360"/>
        <w:rPr>
          <w:rFonts w:asciiTheme="minorHAnsi" w:hAnsiTheme="minorHAnsi" w:cstheme="minorHAnsi"/>
          <w:sz w:val="24"/>
          <w:szCs w:val="24"/>
        </w:rPr>
      </w:pPr>
      <w:r w:rsidRPr="0016798E">
        <w:rPr>
          <w:rFonts w:asciiTheme="minorHAnsi" w:hAnsiTheme="minorHAnsi" w:cstheme="minorHAnsi"/>
          <w:sz w:val="24"/>
          <w:szCs w:val="24"/>
        </w:rPr>
        <w:t>2.4 The Recipient must achieve the Milestones for the Project and satisfy the reporting requirements set out in Schedule 1 and clause 8.</w:t>
      </w:r>
    </w:p>
    <w:p w14:paraId="1916030B" w14:textId="77777777" w:rsidR="00C82055" w:rsidRPr="0016798E" w:rsidRDefault="00C82055" w:rsidP="00C82055">
      <w:pPr>
        <w:ind w:left="426"/>
        <w:rPr>
          <w:rFonts w:asciiTheme="minorHAnsi" w:hAnsiTheme="minorHAnsi" w:cstheme="minorHAnsi"/>
          <w:sz w:val="24"/>
          <w:szCs w:val="24"/>
        </w:rPr>
      </w:pPr>
    </w:p>
    <w:p w14:paraId="7C7F6F32" w14:textId="77777777" w:rsidR="00C82055" w:rsidRPr="0016798E" w:rsidRDefault="00C82055" w:rsidP="0016798E">
      <w:pPr>
        <w:pStyle w:val="ListParagraph"/>
        <w:numPr>
          <w:ilvl w:val="0"/>
          <w:numId w:val="76"/>
        </w:numPr>
        <w:spacing w:before="0" w:line="240" w:lineRule="auto"/>
        <w:ind w:left="357" w:hanging="357"/>
        <w:rPr>
          <w:rFonts w:asciiTheme="minorHAnsi" w:hAnsiTheme="minorHAnsi" w:cstheme="minorHAnsi"/>
          <w:sz w:val="24"/>
          <w:szCs w:val="24"/>
        </w:rPr>
      </w:pPr>
      <w:r w:rsidRPr="0016798E">
        <w:rPr>
          <w:rFonts w:asciiTheme="minorHAnsi" w:hAnsiTheme="minorHAnsi" w:cstheme="minorHAnsi"/>
          <w:b/>
          <w:sz w:val="24"/>
          <w:szCs w:val="24"/>
        </w:rPr>
        <w:t>Project Purpose and Objectives</w:t>
      </w:r>
      <w:r w:rsidRPr="0016798E">
        <w:rPr>
          <w:rFonts w:asciiTheme="minorHAnsi" w:hAnsiTheme="minorHAnsi" w:cstheme="minorHAnsi"/>
          <w:sz w:val="24"/>
          <w:szCs w:val="24"/>
        </w:rPr>
        <w:t xml:space="preserve"> </w:t>
      </w:r>
    </w:p>
    <w:p w14:paraId="3FD9C5D4" w14:textId="77777777" w:rsidR="00C82055" w:rsidRPr="0016798E" w:rsidRDefault="00C82055" w:rsidP="00C82055">
      <w:pPr>
        <w:ind w:left="717" w:hanging="360"/>
        <w:rPr>
          <w:rFonts w:ascii="Calibri" w:eastAsia="Calibri" w:hAnsi="Calibri" w:cs="Calibri"/>
          <w:sz w:val="24"/>
          <w:szCs w:val="24"/>
        </w:rPr>
      </w:pPr>
      <w:r w:rsidRPr="0016798E">
        <w:rPr>
          <w:rFonts w:asciiTheme="minorHAnsi" w:hAnsiTheme="minorHAnsi" w:cstheme="minorBidi"/>
          <w:sz w:val="24"/>
          <w:szCs w:val="24"/>
        </w:rPr>
        <w:t xml:space="preserve">3.1. </w:t>
      </w:r>
      <w:r w:rsidRPr="0016798E">
        <w:rPr>
          <w:rFonts w:ascii="Calibri" w:eastAsia="Calibri" w:hAnsi="Calibri" w:cs="Calibri"/>
          <w:sz w:val="24"/>
          <w:szCs w:val="24"/>
        </w:rPr>
        <w:t xml:space="preserve">This grant is provided for the purposes of table item 11(c) as set out in subsection 41-10(1) of the Act and subparagraphs 73(2)(a)(ii), (iii) and (iv)of the </w:t>
      </w:r>
      <w:r w:rsidRPr="0016798E">
        <w:rPr>
          <w:rFonts w:ascii="Calibri" w:eastAsia="Calibri" w:hAnsi="Calibri" w:cs="Calibri"/>
          <w:i/>
          <w:iCs/>
          <w:sz w:val="24"/>
          <w:szCs w:val="24"/>
        </w:rPr>
        <w:t>Higher Education Support (Other Grants) Guidelines</w:t>
      </w:r>
      <w:r w:rsidRPr="0016798E">
        <w:rPr>
          <w:rFonts w:ascii="Calibri" w:eastAsia="Calibri" w:hAnsi="Calibri" w:cs="Calibri"/>
          <w:sz w:val="24"/>
          <w:szCs w:val="24"/>
        </w:rPr>
        <w:t xml:space="preserve"> </w:t>
      </w:r>
      <w:r w:rsidRPr="0016798E">
        <w:rPr>
          <w:rFonts w:ascii="Calibri" w:eastAsia="Calibri" w:hAnsi="Calibri" w:cs="Calibri"/>
          <w:i/>
          <w:iCs/>
          <w:sz w:val="24"/>
          <w:szCs w:val="24"/>
        </w:rPr>
        <w:t xml:space="preserve">2022 </w:t>
      </w:r>
      <w:r w:rsidRPr="0016798E">
        <w:rPr>
          <w:rFonts w:ascii="Calibri" w:eastAsia="Calibri" w:hAnsi="Calibri" w:cs="Calibri"/>
          <w:sz w:val="24"/>
          <w:szCs w:val="24"/>
        </w:rPr>
        <w:t>(the Other Grants Guidelines).</w:t>
      </w:r>
    </w:p>
    <w:p w14:paraId="7C358262" w14:textId="77777777" w:rsidR="00C82055" w:rsidRPr="0016798E" w:rsidRDefault="00C82055" w:rsidP="0016798E">
      <w:pPr>
        <w:pStyle w:val="ListParagraph"/>
        <w:numPr>
          <w:ilvl w:val="0"/>
          <w:numId w:val="76"/>
        </w:numPr>
        <w:spacing w:before="0" w:line="240" w:lineRule="auto"/>
        <w:ind w:left="425" w:hanging="425"/>
        <w:rPr>
          <w:rFonts w:asciiTheme="minorHAnsi" w:hAnsiTheme="minorHAnsi" w:cstheme="minorHAnsi"/>
          <w:b/>
          <w:sz w:val="24"/>
          <w:szCs w:val="24"/>
        </w:rPr>
      </w:pPr>
      <w:r w:rsidRPr="0016798E">
        <w:rPr>
          <w:rFonts w:asciiTheme="minorHAnsi" w:hAnsiTheme="minorHAnsi" w:cstheme="minorHAnsi"/>
          <w:b/>
          <w:sz w:val="24"/>
          <w:szCs w:val="24"/>
        </w:rPr>
        <w:t>Project Period</w:t>
      </w:r>
    </w:p>
    <w:p w14:paraId="2BD7ED1A" w14:textId="77777777" w:rsidR="00C82055" w:rsidRPr="0016798E" w:rsidRDefault="00C82055" w:rsidP="00C82055">
      <w:pPr>
        <w:ind w:left="717" w:hanging="360"/>
        <w:rPr>
          <w:rFonts w:asciiTheme="minorHAnsi" w:hAnsiTheme="minorHAnsi" w:cstheme="minorHAnsi"/>
          <w:sz w:val="24"/>
          <w:szCs w:val="24"/>
        </w:rPr>
      </w:pPr>
      <w:r w:rsidRPr="0016798E">
        <w:rPr>
          <w:rFonts w:asciiTheme="minorHAnsi" w:hAnsiTheme="minorHAnsi" w:cstheme="minorHAnsi"/>
          <w:sz w:val="24"/>
          <w:szCs w:val="24"/>
        </w:rPr>
        <w:t xml:space="preserve">4.1 The Project Period is from the date that this determination is made until </w:t>
      </w:r>
      <w:r w:rsidRPr="0016798E">
        <w:rPr>
          <w:rFonts w:asciiTheme="minorHAnsi" w:hAnsiTheme="minorHAnsi" w:cstheme="minorHAnsi"/>
          <w:i/>
          <w:iCs/>
          <w:sz w:val="24"/>
          <w:szCs w:val="24"/>
        </w:rPr>
        <w:t>(final reporting date e.g., 31 August 2025).</w:t>
      </w:r>
    </w:p>
    <w:p w14:paraId="14C748AE" w14:textId="77777777" w:rsidR="00C82055" w:rsidRPr="00A60BD9" w:rsidRDefault="00C82055" w:rsidP="0016798E">
      <w:pPr>
        <w:pStyle w:val="ListParagraph"/>
        <w:numPr>
          <w:ilvl w:val="0"/>
          <w:numId w:val="76"/>
        </w:numPr>
        <w:spacing w:before="0" w:line="240" w:lineRule="auto"/>
        <w:ind w:left="357" w:hanging="357"/>
        <w:rPr>
          <w:rFonts w:asciiTheme="minorHAnsi" w:hAnsiTheme="minorHAnsi" w:cstheme="minorHAnsi"/>
          <w:sz w:val="24"/>
          <w:szCs w:val="24"/>
        </w:rPr>
      </w:pPr>
      <w:r w:rsidRPr="00A60BD9">
        <w:rPr>
          <w:rFonts w:asciiTheme="minorHAnsi" w:hAnsiTheme="minorHAnsi" w:cstheme="minorHAnsi"/>
          <w:b/>
          <w:sz w:val="24"/>
          <w:szCs w:val="24"/>
        </w:rPr>
        <w:t xml:space="preserve">Grant </w:t>
      </w:r>
      <w:r>
        <w:rPr>
          <w:rFonts w:asciiTheme="minorHAnsi" w:hAnsiTheme="minorHAnsi" w:cstheme="minorHAnsi"/>
          <w:b/>
          <w:sz w:val="24"/>
          <w:szCs w:val="24"/>
        </w:rPr>
        <w:t>amounts</w:t>
      </w:r>
    </w:p>
    <w:p w14:paraId="3C3BEF70" w14:textId="77777777" w:rsidR="00C82055" w:rsidRPr="006F5633" w:rsidRDefault="00C82055" w:rsidP="00C82055">
      <w:pPr>
        <w:spacing w:before="120"/>
        <w:ind w:left="717" w:hanging="360"/>
        <w:rPr>
          <w:rFonts w:ascii="Calibri" w:hAnsi="Calibri" w:cs="Arial"/>
          <w:sz w:val="22"/>
          <w:szCs w:val="22"/>
        </w:rPr>
      </w:pPr>
      <w:r w:rsidRPr="1800AC80">
        <w:rPr>
          <w:rFonts w:asciiTheme="minorHAnsi" w:hAnsiTheme="minorHAnsi" w:cstheme="minorBidi"/>
          <w:sz w:val="24"/>
          <w:szCs w:val="24"/>
        </w:rPr>
        <w:t>5.</w:t>
      </w:r>
      <w:r>
        <w:rPr>
          <w:rFonts w:asciiTheme="minorHAnsi" w:hAnsiTheme="minorHAnsi" w:cstheme="minorBidi"/>
          <w:sz w:val="24"/>
          <w:szCs w:val="24"/>
        </w:rPr>
        <w:t>1</w:t>
      </w:r>
      <w:r w:rsidRPr="00B92F07">
        <w:tab/>
      </w:r>
      <w:r w:rsidRPr="1800AC80">
        <w:rPr>
          <w:rFonts w:asciiTheme="minorHAnsi" w:hAnsiTheme="minorHAnsi" w:cstheme="minorBidi"/>
          <w:sz w:val="24"/>
          <w:szCs w:val="24"/>
        </w:rPr>
        <w:t>The amount of the Grant for</w:t>
      </w:r>
      <w:r w:rsidRPr="00B92F07">
        <w:rPr>
          <w:rFonts w:asciiTheme="minorHAnsi" w:hAnsiTheme="minorHAnsi"/>
          <w:sz w:val="24"/>
        </w:rPr>
        <w:t xml:space="preserve"> Stage 3 </w:t>
      </w:r>
      <w:r w:rsidRPr="0047043D">
        <w:rPr>
          <w:rFonts w:asciiTheme="minorHAnsi" w:hAnsiTheme="minorHAnsi" w:cstheme="minorBidi"/>
          <w:sz w:val="24"/>
          <w:szCs w:val="24"/>
        </w:rPr>
        <w:t xml:space="preserve">is to </w:t>
      </w:r>
      <w:r w:rsidRPr="1800AC80">
        <w:rPr>
          <w:rFonts w:asciiTheme="minorHAnsi" w:hAnsiTheme="minorHAnsi" w:cstheme="minorBidi"/>
          <w:sz w:val="24"/>
          <w:szCs w:val="24"/>
        </w:rPr>
        <w:t>be calculated in accordance with the method specified in subsection 77(2) of the Other Grants Guidelines.</w:t>
      </w:r>
    </w:p>
    <w:p w14:paraId="625D6650" w14:textId="77777777" w:rsidR="00C82055" w:rsidRPr="1800AC80" w:rsidRDefault="00C82055" w:rsidP="00C82055">
      <w:pPr>
        <w:spacing w:before="120"/>
        <w:ind w:left="717" w:hanging="360"/>
        <w:rPr>
          <w:rFonts w:ascii="Calibri" w:hAnsi="Calibri" w:cs="Arial"/>
          <w:sz w:val="24"/>
          <w:szCs w:val="24"/>
        </w:rPr>
      </w:pPr>
      <w:r w:rsidRPr="32268F87">
        <w:rPr>
          <w:rFonts w:ascii="Calibri" w:hAnsi="Calibri" w:cs="Arial"/>
          <w:sz w:val="24"/>
          <w:szCs w:val="24"/>
        </w:rPr>
        <w:t>5.2</w:t>
      </w:r>
      <w:r>
        <w:tab/>
      </w:r>
      <w:r w:rsidRPr="32268F87">
        <w:rPr>
          <w:rFonts w:ascii="Calibri" w:hAnsi="Calibri" w:cs="Arial"/>
          <w:sz w:val="24"/>
          <w:szCs w:val="24"/>
        </w:rPr>
        <w:t xml:space="preserve">The </w:t>
      </w:r>
      <w:r w:rsidRPr="0016798E">
        <w:rPr>
          <w:rFonts w:ascii="Calibri" w:hAnsi="Calibri" w:cs="Arial"/>
          <w:sz w:val="24"/>
          <w:szCs w:val="24"/>
        </w:rPr>
        <w:t xml:space="preserve">maximum number of students for which the provider can receive funding for </w:t>
      </w:r>
      <w:r w:rsidRPr="0016798E">
        <w:rPr>
          <w:rFonts w:ascii="Calibri" w:hAnsi="Calibri"/>
          <w:sz w:val="24"/>
          <w:szCs w:val="24"/>
        </w:rPr>
        <w:t xml:space="preserve">Stage 3 </w:t>
      </w:r>
      <w:r w:rsidRPr="0016798E">
        <w:rPr>
          <w:rFonts w:ascii="Calibri" w:hAnsi="Calibri" w:cs="Arial"/>
          <w:sz w:val="24"/>
          <w:szCs w:val="24"/>
        </w:rPr>
        <w:t xml:space="preserve">is </w:t>
      </w:r>
      <w:r w:rsidRPr="0016798E">
        <w:rPr>
          <w:rFonts w:asciiTheme="minorHAnsi" w:hAnsiTheme="minorHAnsi" w:cstheme="minorBidi"/>
          <w:i/>
          <w:iCs/>
          <w:sz w:val="24"/>
          <w:szCs w:val="24"/>
        </w:rPr>
        <w:t>(maximum number)</w:t>
      </w:r>
      <w:r w:rsidRPr="0016798E">
        <w:rPr>
          <w:rFonts w:ascii="Calibri" w:hAnsi="Calibri" w:cs="Arial"/>
          <w:sz w:val="24"/>
          <w:szCs w:val="24"/>
        </w:rPr>
        <w:t>.</w:t>
      </w:r>
      <w:r w:rsidRPr="0016798E">
        <w:rPr>
          <w:rFonts w:ascii="Calibri" w:hAnsi="Calibri" w:cs="Arial"/>
          <w:i/>
          <w:iCs/>
          <w:sz w:val="22"/>
          <w:szCs w:val="22"/>
        </w:rPr>
        <w:t xml:space="preserve"> </w:t>
      </w:r>
    </w:p>
    <w:p w14:paraId="342B07F8" w14:textId="77777777" w:rsidR="00C82055" w:rsidRPr="001140E8" w:rsidRDefault="00C82055" w:rsidP="00C82055">
      <w:pPr>
        <w:spacing w:before="120"/>
        <w:ind w:left="717" w:hanging="360"/>
        <w:rPr>
          <w:rFonts w:ascii="Calibri" w:hAnsi="Calibri" w:cs="Arial"/>
          <w:sz w:val="24"/>
          <w:szCs w:val="24"/>
        </w:rPr>
      </w:pPr>
      <w:r>
        <w:rPr>
          <w:rFonts w:ascii="Calibri" w:hAnsi="Calibri" w:cs="Arial"/>
          <w:sz w:val="24"/>
          <w:szCs w:val="24"/>
        </w:rPr>
        <w:t>5.3</w:t>
      </w:r>
      <w:r>
        <w:rPr>
          <w:rFonts w:ascii="Calibri" w:hAnsi="Calibri" w:cs="Arial"/>
          <w:sz w:val="24"/>
          <w:szCs w:val="24"/>
        </w:rPr>
        <w:tab/>
        <w:t xml:space="preserve"> The payment of </w:t>
      </w:r>
      <w:r w:rsidRPr="1800AC80">
        <w:rPr>
          <w:rFonts w:ascii="Calibri" w:hAnsi="Calibri" w:cs="Arial"/>
          <w:sz w:val="24"/>
          <w:szCs w:val="24"/>
        </w:rPr>
        <w:t>grant amounts will follow the completion of the milestones as set out in Schedule 2.</w:t>
      </w:r>
    </w:p>
    <w:p w14:paraId="71DD8710" w14:textId="77777777" w:rsidR="00C82055" w:rsidRPr="003B51A7" w:rsidRDefault="00C82055" w:rsidP="00C82055">
      <w:pPr>
        <w:spacing w:before="120"/>
        <w:ind w:left="717" w:hanging="360"/>
        <w:rPr>
          <w:rFonts w:asciiTheme="minorHAnsi" w:hAnsiTheme="minorHAnsi" w:cstheme="minorBidi"/>
          <w:sz w:val="24"/>
          <w:szCs w:val="24"/>
        </w:rPr>
      </w:pPr>
      <w:r w:rsidRPr="1800AC80">
        <w:rPr>
          <w:rFonts w:asciiTheme="minorHAnsi" w:hAnsiTheme="minorHAnsi" w:cstheme="minorBidi"/>
          <w:sz w:val="24"/>
          <w:szCs w:val="24"/>
        </w:rPr>
        <w:t>5.</w:t>
      </w:r>
      <w:r>
        <w:rPr>
          <w:rFonts w:asciiTheme="minorHAnsi" w:hAnsiTheme="minorHAnsi" w:cstheme="minorBidi"/>
          <w:sz w:val="24"/>
          <w:szCs w:val="24"/>
        </w:rPr>
        <w:t>4</w:t>
      </w:r>
      <w:r w:rsidRPr="00B92F07">
        <w:tab/>
      </w:r>
      <w:r w:rsidRPr="1800AC80">
        <w:rPr>
          <w:rFonts w:asciiTheme="minorHAnsi" w:hAnsiTheme="minorHAnsi" w:cstheme="minorBidi"/>
          <w:sz w:val="24"/>
          <w:szCs w:val="24"/>
        </w:rPr>
        <w:t>GST:</w:t>
      </w:r>
    </w:p>
    <w:p w14:paraId="5A936613"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8D1067">
        <w:rPr>
          <w:rFonts w:asciiTheme="minorHAnsi" w:hAnsiTheme="minorHAnsi" w:cstheme="minorHAnsi"/>
          <w:color w:val="000000" w:themeColor="text1"/>
          <w:sz w:val="24"/>
          <w:szCs w:val="24"/>
        </w:rPr>
        <w:t>Grant</w:t>
      </w:r>
      <w:r w:rsidRPr="003B51A7">
        <w:rPr>
          <w:rFonts w:asciiTheme="minorHAnsi" w:hAnsiTheme="minorHAnsi" w:cstheme="minorHAnsi"/>
          <w:sz w:val="24"/>
          <w:szCs w:val="24"/>
        </w:rPr>
        <w:t xml:space="preserve"> Funds and other amounts payable under </w:t>
      </w:r>
      <w:r>
        <w:rPr>
          <w:rFonts w:asciiTheme="minorHAnsi" w:hAnsiTheme="minorHAnsi" w:cstheme="minorHAnsi"/>
          <w:sz w:val="24"/>
          <w:szCs w:val="24"/>
        </w:rPr>
        <w:t>this Program</w:t>
      </w:r>
      <w:r w:rsidRPr="003B51A7">
        <w:rPr>
          <w:rFonts w:asciiTheme="minorHAnsi" w:hAnsiTheme="minorHAnsi" w:cstheme="minorHAnsi"/>
          <w:sz w:val="24"/>
          <w:szCs w:val="24"/>
        </w:rPr>
        <w:t xml:space="preserve"> are exclusive of GST unless </w:t>
      </w:r>
      <w:r w:rsidRPr="008D1067">
        <w:rPr>
          <w:rFonts w:asciiTheme="minorHAnsi" w:hAnsiTheme="minorHAnsi" w:cstheme="minorHAnsi"/>
          <w:color w:val="000000" w:themeColor="text1"/>
          <w:sz w:val="24"/>
          <w:szCs w:val="24"/>
        </w:rPr>
        <w:t>expressly</w:t>
      </w:r>
      <w:r w:rsidRPr="003B51A7">
        <w:rPr>
          <w:rFonts w:asciiTheme="minorHAnsi" w:hAnsiTheme="minorHAnsi" w:cstheme="minorHAnsi"/>
          <w:sz w:val="24"/>
          <w:szCs w:val="24"/>
        </w:rPr>
        <w:t xml:space="preserve"> stated otherwise; </w:t>
      </w:r>
    </w:p>
    <w:p w14:paraId="63BFCB14"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if the Recipient has formed the view that the Grant Funds are consideration for a </w:t>
      </w:r>
      <w:r w:rsidRPr="008D1067">
        <w:rPr>
          <w:rFonts w:asciiTheme="minorHAnsi" w:hAnsiTheme="minorHAnsi" w:cstheme="minorHAnsi"/>
          <w:color w:val="000000" w:themeColor="text1"/>
          <w:sz w:val="24"/>
          <w:szCs w:val="24"/>
        </w:rPr>
        <w:t>taxable</w:t>
      </w:r>
      <w:r w:rsidRPr="003B51A7">
        <w:rPr>
          <w:rFonts w:asciiTheme="minorHAnsi" w:hAnsiTheme="minorHAnsi" w:cstheme="minorHAnsi"/>
          <w:sz w:val="24"/>
          <w:szCs w:val="24"/>
        </w:rPr>
        <w:t xml:space="preserve"> supply that the Recipient is making to the Commonwealth, the Commonwealth must </w:t>
      </w:r>
      <w:r w:rsidRPr="008D1067">
        <w:rPr>
          <w:rFonts w:asciiTheme="minorHAnsi" w:hAnsiTheme="minorHAnsi" w:cstheme="minorHAnsi"/>
          <w:color w:val="000000" w:themeColor="text1"/>
          <w:sz w:val="24"/>
          <w:szCs w:val="24"/>
        </w:rPr>
        <w:t>pay</w:t>
      </w:r>
      <w:r w:rsidRPr="003B51A7">
        <w:rPr>
          <w:rFonts w:asciiTheme="minorHAnsi" w:hAnsiTheme="minorHAnsi" w:cstheme="minorHAnsi"/>
          <w:sz w:val="24"/>
          <w:szCs w:val="24"/>
        </w:rPr>
        <w:t xml:space="preserve"> to the Recipient, in addition to the GST exclusive consideration, the amount of GST payable (GST Amount); </w:t>
      </w:r>
    </w:p>
    <w:p w14:paraId="4FDEB8D9" w14:textId="71889E90" w:rsidR="00C82055" w:rsidRPr="003B51A7" w:rsidRDefault="00C82055" w:rsidP="00C82055">
      <w:pPr>
        <w:numPr>
          <w:ilvl w:val="0"/>
          <w:numId w:val="73"/>
        </w:numPr>
        <w:spacing w:before="0" w:after="0" w:line="240" w:lineRule="auto"/>
        <w:ind w:right="380"/>
        <w:rPr>
          <w:rFonts w:asciiTheme="minorHAnsi" w:hAnsiTheme="minorHAnsi" w:cstheme="minorBidi"/>
          <w:sz w:val="24"/>
          <w:szCs w:val="24"/>
        </w:rPr>
      </w:pPr>
      <w:r w:rsidRPr="1800AC80">
        <w:rPr>
          <w:rFonts w:asciiTheme="minorHAnsi" w:hAnsiTheme="minorHAnsi" w:cstheme="minorBidi"/>
          <w:sz w:val="24"/>
          <w:szCs w:val="24"/>
        </w:rPr>
        <w:t>subject to item 5.</w:t>
      </w:r>
      <w:r>
        <w:rPr>
          <w:rFonts w:asciiTheme="minorHAnsi" w:hAnsiTheme="minorHAnsi" w:cstheme="minorBidi"/>
          <w:sz w:val="24"/>
          <w:szCs w:val="24"/>
        </w:rPr>
        <w:t>4</w:t>
      </w:r>
      <w:r w:rsidRPr="1800AC80">
        <w:rPr>
          <w:rFonts w:asciiTheme="minorHAnsi" w:hAnsiTheme="minorHAnsi" w:cstheme="minorBidi"/>
          <w:sz w:val="24"/>
          <w:szCs w:val="24"/>
        </w:rPr>
        <w:t xml:space="preserve"> </w:t>
      </w:r>
      <w:r w:rsidRPr="1800AC80">
        <w:rPr>
          <w:rFonts w:asciiTheme="minorHAnsi" w:hAnsiTheme="minorHAnsi" w:cstheme="minorBidi"/>
          <w:sz w:val="24"/>
          <w:szCs w:val="24"/>
        </w:rPr>
        <w:fldChar w:fldCharType="begin"/>
      </w:r>
      <w:r w:rsidRPr="1800AC80">
        <w:rPr>
          <w:rFonts w:asciiTheme="minorHAnsi" w:hAnsiTheme="minorHAnsi" w:cstheme="minorBidi"/>
          <w:sz w:val="24"/>
          <w:szCs w:val="24"/>
        </w:rPr>
        <w:instrText xml:space="preserve"> REF _Ref121225594 \r \h </w:instrText>
      </w:r>
      <w:r w:rsidRPr="1800AC80">
        <w:rPr>
          <w:rFonts w:asciiTheme="minorHAnsi" w:hAnsiTheme="minorHAnsi" w:cstheme="minorBidi"/>
          <w:sz w:val="24"/>
          <w:szCs w:val="24"/>
        </w:rPr>
      </w:r>
      <w:r w:rsidRPr="1800AC80">
        <w:rPr>
          <w:rFonts w:asciiTheme="minorHAnsi" w:hAnsiTheme="minorHAnsi" w:cstheme="minorBidi"/>
          <w:sz w:val="24"/>
          <w:szCs w:val="24"/>
        </w:rPr>
        <w:fldChar w:fldCharType="separate"/>
      </w:r>
      <w:r w:rsidR="00E76795">
        <w:rPr>
          <w:rFonts w:asciiTheme="minorHAnsi" w:hAnsiTheme="minorHAnsi" w:cstheme="minorBidi"/>
          <w:sz w:val="24"/>
          <w:szCs w:val="24"/>
        </w:rPr>
        <w:t>d)</w:t>
      </w:r>
      <w:r w:rsidRPr="1800AC80">
        <w:rPr>
          <w:rFonts w:asciiTheme="minorHAnsi" w:hAnsiTheme="minorHAnsi" w:cstheme="minorBidi"/>
          <w:sz w:val="24"/>
          <w:szCs w:val="24"/>
        </w:rPr>
        <w:fldChar w:fldCharType="end"/>
      </w:r>
      <w:r w:rsidRPr="1800AC80">
        <w:rPr>
          <w:rFonts w:asciiTheme="minorHAnsi" w:hAnsiTheme="minorHAnsi" w:cstheme="minorBidi"/>
          <w:sz w:val="24"/>
          <w:szCs w:val="24"/>
        </w:rPr>
        <w:t xml:space="preserve">, the GST Amount is to be paid at the same time as the GST </w:t>
      </w:r>
      <w:r w:rsidRPr="1800AC80">
        <w:rPr>
          <w:rFonts w:asciiTheme="minorHAnsi" w:hAnsiTheme="minorHAnsi" w:cstheme="minorBidi"/>
          <w:color w:val="000000" w:themeColor="text1"/>
          <w:sz w:val="24"/>
          <w:szCs w:val="24"/>
        </w:rPr>
        <w:t>exclusive</w:t>
      </w:r>
      <w:r w:rsidRPr="1800AC80">
        <w:rPr>
          <w:rFonts w:asciiTheme="minorHAnsi" w:hAnsiTheme="minorHAnsi" w:cstheme="minorBidi"/>
          <w:sz w:val="24"/>
          <w:szCs w:val="24"/>
        </w:rPr>
        <w:t xml:space="preserve"> consideration;</w:t>
      </w:r>
    </w:p>
    <w:p w14:paraId="2E663CF7"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any </w:t>
      </w:r>
      <w:r w:rsidRPr="008D1067">
        <w:rPr>
          <w:rFonts w:asciiTheme="minorHAnsi" w:hAnsiTheme="minorHAnsi" w:cstheme="minorHAnsi"/>
          <w:color w:val="000000" w:themeColor="text1"/>
          <w:sz w:val="24"/>
          <w:szCs w:val="24"/>
        </w:rPr>
        <w:t>payments</w:t>
      </w:r>
      <w:r w:rsidRPr="003B51A7">
        <w:rPr>
          <w:rFonts w:asciiTheme="minorHAnsi" w:hAnsiTheme="minorHAnsi" w:cstheme="minorHAnsi"/>
          <w:sz w:val="24"/>
          <w:szCs w:val="24"/>
        </w:rPr>
        <w:t xml:space="preserve"> of GST Amounts by the Commonwealth under this Condition </w:t>
      </w:r>
      <w:r>
        <w:rPr>
          <w:rFonts w:asciiTheme="minorHAnsi" w:hAnsiTheme="minorHAnsi" w:cstheme="minorHAnsi"/>
          <w:sz w:val="24"/>
          <w:szCs w:val="24"/>
        </w:rPr>
        <w:t>are</w:t>
      </w:r>
      <w:r w:rsidRPr="003B51A7">
        <w:rPr>
          <w:rFonts w:asciiTheme="minorHAnsi" w:hAnsiTheme="minorHAnsi" w:cstheme="minorHAnsi"/>
          <w:sz w:val="24"/>
          <w:szCs w:val="24"/>
        </w:rPr>
        <w:t xml:space="preserve"> subject to receipt of a valid tax invoice; </w:t>
      </w:r>
    </w:p>
    <w:p w14:paraId="233DAB4C"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for the </w:t>
      </w:r>
      <w:r w:rsidRPr="008D1067">
        <w:rPr>
          <w:rFonts w:asciiTheme="minorHAnsi" w:hAnsiTheme="minorHAnsi" w:cstheme="minorHAnsi"/>
          <w:color w:val="000000" w:themeColor="text1"/>
          <w:sz w:val="24"/>
          <w:szCs w:val="24"/>
        </w:rPr>
        <w:t>avoidance</w:t>
      </w:r>
      <w:r w:rsidRPr="003B51A7">
        <w:rPr>
          <w:rFonts w:asciiTheme="minorHAnsi" w:hAnsiTheme="minorHAnsi" w:cstheme="minorHAnsi"/>
          <w:sz w:val="24"/>
          <w:szCs w:val="24"/>
        </w:rPr>
        <w:t xml:space="preserve"> of doubt, if the Recipient has formed the view that the Grant Funds are consideration for a taxable supply that the Recipient is making to the Commonwealth:</w:t>
      </w:r>
    </w:p>
    <w:p w14:paraId="0FE134BD"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lastRenderedPageBreak/>
        <w:t xml:space="preserve">the Recipient will issue a tax invoice to the Commonwealth for the supplies for which </w:t>
      </w:r>
      <w:r w:rsidRPr="008D1067">
        <w:rPr>
          <w:rFonts w:asciiTheme="minorHAnsi" w:hAnsiTheme="minorHAnsi" w:cstheme="minorHAnsi"/>
          <w:color w:val="000000" w:themeColor="text1"/>
          <w:sz w:val="24"/>
          <w:szCs w:val="24"/>
        </w:rPr>
        <w:t>those</w:t>
      </w:r>
      <w:r w:rsidRPr="003B51A7">
        <w:rPr>
          <w:rFonts w:asciiTheme="minorHAnsi" w:hAnsiTheme="minorHAnsi" w:cstheme="minorHAnsi"/>
          <w:sz w:val="24"/>
          <w:szCs w:val="24"/>
        </w:rPr>
        <w:t xml:space="preserve"> Grant Funds are consideration before they are due to be paid;</w:t>
      </w:r>
    </w:p>
    <w:p w14:paraId="4DB0FDFE"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subject to receiving that tax invoice, the Commonwealth will pay the Recipient the GST Amount in respect of the Grant Funds; and</w:t>
      </w:r>
    </w:p>
    <w:p w14:paraId="1A0CD01E" w14:textId="77777777" w:rsidR="00C82055" w:rsidRPr="003B51A7" w:rsidRDefault="00C82055" w:rsidP="00C82055">
      <w:pPr>
        <w:pStyle w:val="ListParagraph"/>
        <w:numPr>
          <w:ilvl w:val="0"/>
          <w:numId w:val="71"/>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the Recipient will return the GST to the Commissioner of Taxation in accordance with the </w:t>
      </w:r>
      <w:r>
        <w:rPr>
          <w:rFonts w:asciiTheme="minorHAnsi" w:hAnsiTheme="minorHAnsi" w:cstheme="minorHAnsi"/>
          <w:i/>
          <w:iCs/>
          <w:sz w:val="24"/>
          <w:szCs w:val="24"/>
        </w:rPr>
        <w:t>A New Tax System (Goods and Services Tax) Act 1999</w:t>
      </w:r>
      <w:r w:rsidRPr="003B51A7">
        <w:rPr>
          <w:rFonts w:asciiTheme="minorHAnsi" w:hAnsiTheme="minorHAnsi" w:cstheme="minorHAnsi"/>
          <w:sz w:val="24"/>
          <w:szCs w:val="24"/>
        </w:rPr>
        <w:t xml:space="preserve">; </w:t>
      </w:r>
    </w:p>
    <w:p w14:paraId="7898D660"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 xml:space="preserve">if a payment of the Grant Funds is a reimbursement or indemnification or otherwise calculated by reference to a loss, cost or expense incurred by that party, </w:t>
      </w:r>
      <w:r w:rsidRPr="008D1067">
        <w:rPr>
          <w:rFonts w:asciiTheme="minorHAnsi" w:hAnsiTheme="minorHAnsi" w:cstheme="minorHAnsi"/>
          <w:color w:val="000000" w:themeColor="text1"/>
          <w:sz w:val="24"/>
          <w:szCs w:val="24"/>
        </w:rPr>
        <w:t>then</w:t>
      </w:r>
      <w:r w:rsidRPr="003B51A7">
        <w:rPr>
          <w:rFonts w:asciiTheme="minorHAnsi" w:hAnsiTheme="minorHAnsi" w:cstheme="minorHAnsi"/>
          <w:sz w:val="24"/>
          <w:szCs w:val="24"/>
        </w:rPr>
        <w:t xml:space="preserve"> the payment will be reduced by the amount of any input tax credit to which that party, or the representative member of the GST group that party is a member of (as the case may be), is entitled in respect of that loss, cost or expense; and</w:t>
      </w:r>
    </w:p>
    <w:p w14:paraId="1A652C05" w14:textId="77777777" w:rsidR="00C82055" w:rsidRPr="003B51A7" w:rsidRDefault="00C82055" w:rsidP="00C82055">
      <w:pPr>
        <w:numPr>
          <w:ilvl w:val="0"/>
          <w:numId w:val="73"/>
        </w:numPr>
        <w:spacing w:before="0" w:after="0" w:line="240" w:lineRule="auto"/>
        <w:ind w:right="380"/>
        <w:rPr>
          <w:rFonts w:asciiTheme="minorHAnsi" w:hAnsiTheme="minorHAnsi" w:cstheme="minorHAnsi"/>
          <w:sz w:val="24"/>
          <w:szCs w:val="24"/>
        </w:rPr>
      </w:pPr>
      <w:r w:rsidRPr="003B51A7">
        <w:rPr>
          <w:rFonts w:asciiTheme="minorHAnsi" w:hAnsiTheme="minorHAnsi" w:cstheme="minorHAnsi"/>
          <w:sz w:val="24"/>
          <w:szCs w:val="24"/>
        </w:rPr>
        <w:t>if:</w:t>
      </w:r>
    </w:p>
    <w:p w14:paraId="36567B22" w14:textId="77777777" w:rsidR="00C82055" w:rsidRPr="003B51A7" w:rsidRDefault="00C82055" w:rsidP="00C82055">
      <w:pPr>
        <w:pStyle w:val="ListParagraph"/>
        <w:numPr>
          <w:ilvl w:val="0"/>
          <w:numId w:val="72"/>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an adjustment event occurs in relation to a taxable supply made in relation to the Grant Funds; or </w:t>
      </w:r>
    </w:p>
    <w:p w14:paraId="2EBE8D7C" w14:textId="77777777" w:rsidR="00C82055" w:rsidRPr="003B51A7" w:rsidRDefault="00C82055" w:rsidP="00C82055">
      <w:pPr>
        <w:pStyle w:val="ListParagraph"/>
        <w:numPr>
          <w:ilvl w:val="0"/>
          <w:numId w:val="72"/>
        </w:numPr>
        <w:spacing w:before="0" w:after="0" w:line="240" w:lineRule="auto"/>
        <w:rPr>
          <w:rFonts w:asciiTheme="minorHAnsi" w:hAnsiTheme="minorHAnsi" w:cstheme="minorHAnsi"/>
          <w:sz w:val="24"/>
          <w:szCs w:val="24"/>
        </w:rPr>
      </w:pPr>
      <w:r w:rsidRPr="003B51A7">
        <w:rPr>
          <w:rFonts w:asciiTheme="minorHAnsi" w:hAnsiTheme="minorHAnsi" w:cstheme="minorHAnsi"/>
          <w:sz w:val="24"/>
          <w:szCs w:val="24"/>
        </w:rPr>
        <w:t xml:space="preserve">it is determined that the payment of Grant Funds is not consideration for a taxable supply -so that the Recipient’s actual GST liability is different to the GST Amount recovered from the Recipient, </w:t>
      </w:r>
    </w:p>
    <w:p w14:paraId="5F46A87C" w14:textId="77777777" w:rsidR="00C82055" w:rsidRPr="001140E8" w:rsidRDefault="00C82055" w:rsidP="00C82055">
      <w:pPr>
        <w:ind w:left="1146"/>
        <w:rPr>
          <w:rFonts w:asciiTheme="minorHAnsi" w:hAnsiTheme="minorHAnsi" w:cstheme="minorHAnsi"/>
          <w:sz w:val="24"/>
          <w:szCs w:val="24"/>
        </w:rPr>
      </w:pPr>
      <w:r w:rsidRPr="001140E8">
        <w:rPr>
          <w:rFonts w:asciiTheme="minorHAnsi" w:hAnsiTheme="minorHAnsi" w:cstheme="minorHAnsi"/>
          <w:sz w:val="24"/>
          <w:szCs w:val="24"/>
        </w:rPr>
        <w:t>then the Recipient will refund to, or be entitled to recover the difference from, the Commonwealth (as the case requires). The Recipient must issue an adjustment note to the Commonwealth as soon as it becomes aware of the adjustment event.</w:t>
      </w:r>
    </w:p>
    <w:p w14:paraId="34BA801A" w14:textId="77777777" w:rsidR="00C82055" w:rsidRDefault="00C82055" w:rsidP="00C82055">
      <w:pPr>
        <w:spacing w:before="120"/>
        <w:ind w:left="717" w:hanging="360"/>
        <w:rPr>
          <w:rFonts w:asciiTheme="minorHAnsi" w:hAnsiTheme="minorHAnsi" w:cstheme="minorBidi"/>
          <w:sz w:val="24"/>
          <w:szCs w:val="24"/>
        </w:rPr>
      </w:pPr>
      <w:r w:rsidRPr="1800AC80">
        <w:rPr>
          <w:rFonts w:asciiTheme="minorHAnsi" w:hAnsiTheme="minorHAnsi" w:cstheme="minorBidi"/>
          <w:sz w:val="24"/>
          <w:szCs w:val="24"/>
        </w:rPr>
        <w:t>5.</w:t>
      </w:r>
      <w:r>
        <w:rPr>
          <w:rFonts w:asciiTheme="minorHAnsi" w:hAnsiTheme="minorHAnsi" w:cstheme="minorBidi"/>
          <w:sz w:val="24"/>
          <w:szCs w:val="24"/>
        </w:rPr>
        <w:t>5</w:t>
      </w:r>
      <w:r w:rsidRPr="00B92F07">
        <w:tab/>
      </w:r>
      <w:r w:rsidRPr="1800AC80">
        <w:rPr>
          <w:rFonts w:asciiTheme="minorHAnsi" w:hAnsiTheme="minorHAnsi" w:cstheme="minorBidi"/>
          <w:sz w:val="24"/>
          <w:szCs w:val="24"/>
        </w:rPr>
        <w:t>The Recipient must achieve the Milestones for the Project as set out in Schedule 1 to receive grant funding. The manner and timing for payment for each part of the Project is as provided at Schedule 2.</w:t>
      </w:r>
    </w:p>
    <w:p w14:paraId="04335CA9" w14:textId="77777777" w:rsidR="00C82055" w:rsidRPr="00A60BD9" w:rsidRDefault="00C82055" w:rsidP="0016798E">
      <w:pPr>
        <w:pStyle w:val="ListParagraph"/>
        <w:numPr>
          <w:ilvl w:val="0"/>
          <w:numId w:val="76"/>
        </w:numPr>
        <w:spacing w:before="0" w:line="240" w:lineRule="auto"/>
        <w:ind w:left="357" w:hanging="357"/>
        <w:rPr>
          <w:rFonts w:asciiTheme="minorHAnsi" w:hAnsiTheme="minorHAnsi" w:cstheme="minorHAnsi"/>
          <w:sz w:val="24"/>
          <w:szCs w:val="24"/>
        </w:rPr>
      </w:pPr>
      <w:r w:rsidRPr="00A60BD9">
        <w:rPr>
          <w:rFonts w:asciiTheme="minorHAnsi" w:hAnsiTheme="minorHAnsi" w:cstheme="minorHAnsi"/>
          <w:b/>
          <w:sz w:val="24"/>
          <w:szCs w:val="24"/>
        </w:rPr>
        <w:t>Reporting</w:t>
      </w:r>
    </w:p>
    <w:p w14:paraId="41766EF9" w14:textId="77777777" w:rsidR="00C82055" w:rsidRPr="00A60BD9" w:rsidRDefault="00C82055" w:rsidP="00C82055">
      <w:pPr>
        <w:pStyle w:val="ListParagraph"/>
        <w:numPr>
          <w:ilvl w:val="1"/>
          <w:numId w:val="39"/>
        </w:numPr>
        <w:tabs>
          <w:tab w:val="left" w:pos="851"/>
        </w:tabs>
        <w:spacing w:before="120" w:after="0" w:line="240" w:lineRule="auto"/>
        <w:ind w:hanging="357"/>
        <w:rPr>
          <w:rFonts w:asciiTheme="minorHAnsi" w:hAnsiTheme="minorHAnsi" w:cstheme="minorHAnsi"/>
          <w:sz w:val="24"/>
          <w:szCs w:val="24"/>
        </w:rPr>
      </w:pPr>
      <w:r w:rsidRPr="1800AC80">
        <w:rPr>
          <w:rFonts w:asciiTheme="minorHAnsi" w:hAnsiTheme="minorHAnsi" w:cstheme="minorBidi"/>
          <w:sz w:val="24"/>
          <w:szCs w:val="24"/>
        </w:rPr>
        <w:t xml:space="preserve">The Recipient must provide </w:t>
      </w:r>
      <w:r w:rsidRPr="1800AC80">
        <w:rPr>
          <w:rFonts w:asciiTheme="minorHAnsi" w:hAnsiTheme="minorHAnsi" w:cstheme="minorBidi"/>
          <w:b/>
          <w:bCs/>
          <w:sz w:val="24"/>
          <w:szCs w:val="24"/>
        </w:rPr>
        <w:t>Reports</w:t>
      </w:r>
      <w:r w:rsidRPr="1800AC80">
        <w:rPr>
          <w:rFonts w:asciiTheme="minorHAnsi" w:hAnsiTheme="minorHAnsi" w:cstheme="minorBidi"/>
          <w:sz w:val="24"/>
          <w:szCs w:val="24"/>
        </w:rPr>
        <w:t xml:space="preserve"> to the Project Delegate as follows: </w:t>
      </w:r>
    </w:p>
    <w:p w14:paraId="778C2D68" w14:textId="77777777" w:rsidR="00C82055" w:rsidRPr="006B30F5" w:rsidRDefault="00C82055" w:rsidP="00C82055">
      <w:pPr>
        <w:pStyle w:val="ListParagraph"/>
        <w:numPr>
          <w:ilvl w:val="0"/>
          <w:numId w:val="41"/>
        </w:numPr>
        <w:spacing w:before="0" w:after="0" w:line="240" w:lineRule="auto"/>
        <w:rPr>
          <w:rFonts w:asciiTheme="minorHAnsi" w:hAnsiTheme="minorHAnsi" w:cstheme="minorBidi"/>
          <w:sz w:val="24"/>
          <w:szCs w:val="24"/>
        </w:rPr>
      </w:pPr>
      <w:r w:rsidRPr="1BF44B9B">
        <w:rPr>
          <w:rFonts w:asciiTheme="minorHAnsi" w:hAnsiTheme="minorHAnsi" w:cstheme="minorBidi"/>
          <w:sz w:val="24"/>
          <w:szCs w:val="24"/>
        </w:rPr>
        <w:t xml:space="preserve">Recipients of Stage 3 grants must provide a </w:t>
      </w:r>
      <w:r w:rsidRPr="1BF44B9B">
        <w:rPr>
          <w:rFonts w:asciiTheme="minorHAnsi" w:hAnsiTheme="minorHAnsi" w:cstheme="minorBidi"/>
          <w:b/>
          <w:bCs/>
          <w:sz w:val="24"/>
          <w:szCs w:val="24"/>
        </w:rPr>
        <w:t>Course Report</w:t>
      </w:r>
      <w:r w:rsidRPr="1BF44B9B">
        <w:rPr>
          <w:rFonts w:asciiTheme="minorHAnsi" w:hAnsiTheme="minorHAnsi" w:cstheme="minorBidi"/>
          <w:sz w:val="24"/>
          <w:szCs w:val="24"/>
        </w:rPr>
        <w:t xml:space="preserve">, as outlined in Schedule 1. </w:t>
      </w:r>
    </w:p>
    <w:p w14:paraId="57B6DEA6" w14:textId="77777777" w:rsidR="00C82055" w:rsidRPr="00B92F07" w:rsidRDefault="00C82055" w:rsidP="00C82055">
      <w:pPr>
        <w:pStyle w:val="ListParagraph"/>
        <w:numPr>
          <w:ilvl w:val="0"/>
          <w:numId w:val="41"/>
        </w:numPr>
        <w:spacing w:before="0" w:after="0" w:line="240" w:lineRule="auto"/>
        <w:rPr>
          <w:rFonts w:asciiTheme="minorHAnsi" w:hAnsiTheme="minorHAnsi"/>
        </w:rPr>
      </w:pPr>
      <w:r w:rsidRPr="1800AC80">
        <w:rPr>
          <w:rFonts w:asciiTheme="minorHAnsi" w:hAnsiTheme="minorHAnsi" w:cstheme="minorBidi"/>
          <w:sz w:val="24"/>
          <w:szCs w:val="24"/>
        </w:rPr>
        <w:t xml:space="preserve">Recipients delivering </w:t>
      </w:r>
      <w:r w:rsidRPr="006B30F5">
        <w:rPr>
          <w:rFonts w:asciiTheme="minorHAnsi" w:hAnsiTheme="minorHAnsi" w:cstheme="minorHAnsi"/>
          <w:sz w:val="24"/>
          <w:szCs w:val="24"/>
        </w:rPr>
        <w:t xml:space="preserve">courses </w:t>
      </w:r>
      <w:r>
        <w:rPr>
          <w:rFonts w:asciiTheme="minorHAnsi" w:hAnsiTheme="minorHAnsi" w:cstheme="minorBidi"/>
          <w:sz w:val="24"/>
          <w:szCs w:val="24"/>
        </w:rPr>
        <w:t xml:space="preserve">as part of Stage 3, </w:t>
      </w:r>
      <w:r w:rsidRPr="1800AC80">
        <w:rPr>
          <w:rFonts w:asciiTheme="minorHAnsi" w:hAnsiTheme="minorHAnsi" w:cstheme="minorBidi"/>
          <w:sz w:val="24"/>
          <w:szCs w:val="24"/>
        </w:rPr>
        <w:t>must report on their student enrolments in the TCSI system within 14 days</w:t>
      </w:r>
      <w:r w:rsidRPr="1800AC80">
        <w:rPr>
          <w:rFonts w:asciiTheme="minorHAnsi" w:hAnsiTheme="minorHAnsi" w:cstheme="minorBidi"/>
          <w:b/>
          <w:bCs/>
          <w:sz w:val="24"/>
          <w:szCs w:val="24"/>
        </w:rPr>
        <w:t xml:space="preserve"> </w:t>
      </w:r>
      <w:r w:rsidRPr="1800AC80">
        <w:rPr>
          <w:rFonts w:asciiTheme="minorHAnsi" w:hAnsiTheme="minorHAnsi" w:cstheme="minorBidi"/>
          <w:sz w:val="24"/>
          <w:szCs w:val="24"/>
        </w:rPr>
        <w:t>after each census date for the offering of the microcredential, as outlined in Schedule 1.</w:t>
      </w:r>
    </w:p>
    <w:p w14:paraId="1D88677D" w14:textId="77777777" w:rsidR="00C82055" w:rsidRPr="00D778D0" w:rsidRDefault="00C82055" w:rsidP="00C82055">
      <w:pPr>
        <w:pStyle w:val="ListParagraph"/>
        <w:numPr>
          <w:ilvl w:val="0"/>
          <w:numId w:val="41"/>
        </w:numPr>
        <w:spacing w:before="0" w:after="0" w:line="240" w:lineRule="auto"/>
        <w:rPr>
          <w:rFonts w:asciiTheme="minorHAnsi" w:hAnsiTheme="minorHAnsi" w:cstheme="minorHAnsi"/>
          <w:sz w:val="24"/>
          <w:szCs w:val="24"/>
        </w:rPr>
      </w:pPr>
      <w:r w:rsidRPr="1800AC80">
        <w:rPr>
          <w:rFonts w:asciiTheme="minorHAnsi" w:hAnsiTheme="minorHAnsi" w:cstheme="minorBidi"/>
          <w:sz w:val="24"/>
          <w:szCs w:val="24"/>
        </w:rPr>
        <w:t xml:space="preserve">Recipients delivering courses </w:t>
      </w:r>
      <w:r>
        <w:rPr>
          <w:rFonts w:asciiTheme="minorHAnsi" w:hAnsiTheme="minorHAnsi" w:cstheme="minorBidi"/>
          <w:sz w:val="24"/>
          <w:szCs w:val="24"/>
        </w:rPr>
        <w:t xml:space="preserve">under Stage 3 </w:t>
      </w:r>
      <w:r w:rsidRPr="1800AC80">
        <w:rPr>
          <w:rFonts w:asciiTheme="minorHAnsi" w:hAnsiTheme="minorHAnsi" w:cstheme="minorBidi"/>
          <w:sz w:val="24"/>
          <w:szCs w:val="24"/>
        </w:rPr>
        <w:t>must provide</w:t>
      </w:r>
      <w:r w:rsidRPr="00B92F07">
        <w:rPr>
          <w:rFonts w:asciiTheme="minorHAnsi" w:hAnsiTheme="minorHAnsi"/>
          <w:sz w:val="24"/>
        </w:rPr>
        <w:t xml:space="preserve"> </w:t>
      </w:r>
      <w:r w:rsidRPr="1800AC80">
        <w:rPr>
          <w:rFonts w:asciiTheme="minorHAnsi" w:hAnsiTheme="minorHAnsi" w:cstheme="minorBidi"/>
          <w:b/>
          <w:bCs/>
          <w:sz w:val="24"/>
          <w:szCs w:val="24"/>
        </w:rPr>
        <w:t xml:space="preserve">Progress Reports </w:t>
      </w:r>
      <w:r w:rsidRPr="1800AC80">
        <w:rPr>
          <w:rFonts w:asciiTheme="minorHAnsi" w:hAnsiTheme="minorHAnsi" w:cstheme="minorBidi"/>
          <w:sz w:val="24"/>
          <w:szCs w:val="24"/>
        </w:rPr>
        <w:t xml:space="preserve">on delivery. This report will cover the Project commencement to Project completion as outlined in Schedule 1. </w:t>
      </w:r>
    </w:p>
    <w:p w14:paraId="14F6F071" w14:textId="77777777" w:rsidR="00C82055" w:rsidRPr="00B84A2D" w:rsidRDefault="00C82055" w:rsidP="00C82055">
      <w:pPr>
        <w:pStyle w:val="ListParagraph"/>
        <w:numPr>
          <w:ilvl w:val="1"/>
          <w:numId w:val="39"/>
        </w:numPr>
        <w:tabs>
          <w:tab w:val="left" w:pos="851"/>
        </w:tabs>
        <w:spacing w:before="0" w:after="0" w:line="240" w:lineRule="auto"/>
        <w:rPr>
          <w:rFonts w:asciiTheme="minorHAnsi" w:hAnsiTheme="minorHAnsi" w:cstheme="minorHAnsi"/>
          <w:sz w:val="24"/>
          <w:szCs w:val="24"/>
        </w:rPr>
      </w:pPr>
      <w:r w:rsidRPr="005B6D56">
        <w:rPr>
          <w:rFonts w:asciiTheme="minorHAnsi" w:hAnsiTheme="minorHAnsi" w:cstheme="minorHAnsi"/>
          <w:sz w:val="24"/>
          <w:szCs w:val="24"/>
        </w:rPr>
        <w:t>Reports must be provided to the Project Delegate as follows:</w:t>
      </w:r>
    </w:p>
    <w:p w14:paraId="6072E435" w14:textId="77777777" w:rsidR="00C82055" w:rsidRPr="00F822EE" w:rsidRDefault="00C82055" w:rsidP="00C82055">
      <w:pPr>
        <w:pStyle w:val="ListParagraph"/>
        <w:numPr>
          <w:ilvl w:val="0"/>
          <w:numId w:val="74"/>
        </w:numPr>
        <w:tabs>
          <w:tab w:val="left" w:pos="851"/>
        </w:tabs>
        <w:spacing w:before="0" w:after="60" w:line="240" w:lineRule="auto"/>
        <w:rPr>
          <w:rFonts w:asciiTheme="minorHAnsi" w:hAnsiTheme="minorHAnsi" w:cstheme="minorHAnsi"/>
          <w:color w:val="FF0000"/>
          <w:sz w:val="24"/>
          <w:szCs w:val="24"/>
        </w:rPr>
      </w:pPr>
      <w:r>
        <w:rPr>
          <w:rFonts w:asciiTheme="minorHAnsi" w:hAnsiTheme="minorHAnsi" w:cstheme="minorHAnsi"/>
          <w:color w:val="000000" w:themeColor="text1"/>
          <w:sz w:val="24"/>
          <w:szCs w:val="24"/>
        </w:rPr>
        <w:t>TCSI system reporting within 14 days following the census date/s</w:t>
      </w:r>
      <w:r w:rsidRPr="00E52CD7">
        <w:rPr>
          <w:rFonts w:asciiTheme="minorHAnsi" w:hAnsiTheme="minorHAnsi" w:cstheme="minorHAnsi"/>
          <w:color w:val="000000" w:themeColor="text1"/>
          <w:sz w:val="24"/>
          <w:szCs w:val="24"/>
        </w:rPr>
        <w:t>.</w:t>
      </w:r>
    </w:p>
    <w:p w14:paraId="32A9B832" w14:textId="77777777" w:rsidR="00C82055" w:rsidRPr="0016798E" w:rsidRDefault="00C82055" w:rsidP="00C82055">
      <w:pPr>
        <w:pStyle w:val="ListParagraph"/>
        <w:numPr>
          <w:ilvl w:val="0"/>
          <w:numId w:val="74"/>
        </w:numPr>
        <w:tabs>
          <w:tab w:val="left" w:pos="851"/>
        </w:tabs>
        <w:spacing w:before="0" w:after="60" w:line="240" w:lineRule="auto"/>
        <w:rPr>
          <w:rFonts w:asciiTheme="minorHAnsi" w:hAnsiTheme="minorHAnsi" w:cstheme="minorBidi"/>
          <w:sz w:val="24"/>
          <w:szCs w:val="24"/>
        </w:rPr>
      </w:pPr>
      <w:r w:rsidRPr="32268F87">
        <w:rPr>
          <w:rFonts w:asciiTheme="minorHAnsi" w:hAnsiTheme="minorHAnsi" w:cstheme="minorBidi"/>
          <w:color w:val="000000" w:themeColor="text1"/>
          <w:sz w:val="24"/>
          <w:szCs w:val="24"/>
        </w:rPr>
        <w:t xml:space="preserve">Progress </w:t>
      </w:r>
      <w:r w:rsidRPr="0016798E">
        <w:rPr>
          <w:rFonts w:asciiTheme="minorHAnsi" w:hAnsiTheme="minorHAnsi" w:cstheme="minorBidi"/>
          <w:sz w:val="24"/>
          <w:szCs w:val="24"/>
        </w:rPr>
        <w:t>Report (Delivery) 1 by (date)</w:t>
      </w:r>
      <w:r w:rsidRPr="0016798E">
        <w:rPr>
          <w:rFonts w:asciiTheme="minorHAnsi" w:hAnsiTheme="minorHAnsi"/>
          <w:sz w:val="24"/>
          <w:szCs w:val="24"/>
        </w:rPr>
        <w:t xml:space="preserve"> </w:t>
      </w:r>
      <w:r w:rsidRPr="0016798E">
        <w:rPr>
          <w:rFonts w:asciiTheme="minorHAnsi" w:hAnsiTheme="minorHAnsi" w:cstheme="minorBidi"/>
          <w:sz w:val="24"/>
          <w:szCs w:val="24"/>
        </w:rPr>
        <w:t>and Progress Report (Delivery) 2 by (date).</w:t>
      </w:r>
    </w:p>
    <w:p w14:paraId="340C2211" w14:textId="77777777" w:rsidR="00C82055" w:rsidRDefault="00C82055" w:rsidP="00C82055">
      <w:pPr>
        <w:pStyle w:val="ListParagraph"/>
        <w:numPr>
          <w:ilvl w:val="1"/>
          <w:numId w:val="39"/>
        </w:numPr>
        <w:spacing w:before="0" w:after="0" w:line="240" w:lineRule="auto"/>
        <w:ind w:right="378"/>
        <w:rPr>
          <w:rFonts w:asciiTheme="minorHAnsi" w:hAnsiTheme="minorHAnsi" w:cstheme="minorHAnsi"/>
          <w:sz w:val="24"/>
          <w:szCs w:val="24"/>
        </w:rPr>
      </w:pPr>
      <w:r>
        <w:rPr>
          <w:rFonts w:asciiTheme="minorHAnsi" w:hAnsiTheme="minorHAnsi" w:cstheme="minorHAnsi"/>
          <w:sz w:val="24"/>
          <w:szCs w:val="24"/>
        </w:rPr>
        <w:t xml:space="preserve">Reports submitted to the delegate in writing must include </w:t>
      </w:r>
      <w:r w:rsidRPr="00CB7AB8">
        <w:rPr>
          <w:rFonts w:asciiTheme="minorHAnsi" w:hAnsiTheme="minorHAnsi" w:cstheme="minorHAnsi"/>
          <w:sz w:val="24"/>
          <w:szCs w:val="24"/>
        </w:rPr>
        <w:t>a statement signed by a person authorised to do so on behalf of the Recipient that the reports are, to the best of their knowledge, a true and accurate statement of the status of the Project.</w:t>
      </w:r>
    </w:p>
    <w:p w14:paraId="5083C017" w14:textId="77777777" w:rsidR="00C82055" w:rsidRPr="00D14B92" w:rsidRDefault="00C82055" w:rsidP="00C82055">
      <w:pPr>
        <w:pStyle w:val="ListParagraph"/>
        <w:numPr>
          <w:ilvl w:val="1"/>
          <w:numId w:val="39"/>
        </w:numPr>
        <w:spacing w:before="0" w:after="0" w:line="240" w:lineRule="auto"/>
        <w:ind w:right="378"/>
        <w:rPr>
          <w:rFonts w:asciiTheme="minorHAnsi" w:hAnsiTheme="minorHAnsi" w:cstheme="minorHAnsi"/>
          <w:sz w:val="24"/>
          <w:szCs w:val="24"/>
        </w:rPr>
      </w:pPr>
      <w:r w:rsidRPr="00D14B92">
        <w:rPr>
          <w:rFonts w:asciiTheme="minorHAnsi" w:hAnsiTheme="minorHAnsi" w:cstheme="minorHAnsi"/>
          <w:sz w:val="24"/>
          <w:szCs w:val="24"/>
        </w:rPr>
        <w:lastRenderedPageBreak/>
        <w:t>A template for the Reports will be provided by the Department and Reports must be in this format.</w:t>
      </w:r>
    </w:p>
    <w:p w14:paraId="696D0AFE" w14:textId="77777777" w:rsidR="00C82055" w:rsidRPr="009634C9" w:rsidRDefault="00C82055" w:rsidP="00C82055">
      <w:pPr>
        <w:pStyle w:val="ListParagraph"/>
        <w:numPr>
          <w:ilvl w:val="1"/>
          <w:numId w:val="39"/>
        </w:numPr>
        <w:spacing w:before="0" w:after="0" w:line="240" w:lineRule="auto"/>
        <w:ind w:right="378"/>
        <w:rPr>
          <w:rFonts w:asciiTheme="minorHAnsi" w:hAnsiTheme="minorHAnsi" w:cstheme="minorHAnsi"/>
          <w:sz w:val="24"/>
          <w:szCs w:val="24"/>
        </w:rPr>
      </w:pPr>
      <w:r w:rsidRPr="009634C9">
        <w:rPr>
          <w:rFonts w:asciiTheme="minorHAnsi" w:hAnsiTheme="minorHAnsi" w:cstheme="minorHAnsi"/>
          <w:sz w:val="24"/>
          <w:szCs w:val="24"/>
        </w:rPr>
        <w:t xml:space="preserve">Program Evaluation </w:t>
      </w:r>
    </w:p>
    <w:p w14:paraId="174BADE8" w14:textId="5A57CDA3" w:rsidR="00C82055" w:rsidRPr="00F43329" w:rsidRDefault="00C82055" w:rsidP="00C82055">
      <w:pPr>
        <w:pStyle w:val="sub-paraxChar"/>
        <w:numPr>
          <w:ilvl w:val="0"/>
          <w:numId w:val="68"/>
        </w:numPr>
        <w:tabs>
          <w:tab w:val="left" w:pos="851"/>
        </w:tabs>
        <w:ind w:left="1276" w:hanging="425"/>
        <w:rPr>
          <w:rFonts w:asciiTheme="minorHAnsi" w:hAnsiTheme="minorHAnsi" w:cstheme="minorHAnsi"/>
          <w:szCs w:val="24"/>
        </w:rPr>
      </w:pPr>
      <w:r w:rsidRPr="00F43329">
        <w:rPr>
          <w:rFonts w:asciiTheme="minorHAnsi" w:hAnsiTheme="minorHAnsi" w:cstheme="minorHAnsi"/>
          <w:szCs w:val="24"/>
        </w:rPr>
        <w:t xml:space="preserve">The Commonwealth may request </w:t>
      </w:r>
      <w:r>
        <w:rPr>
          <w:rFonts w:asciiTheme="minorHAnsi" w:hAnsiTheme="minorHAnsi" w:cstheme="minorHAnsi"/>
          <w:szCs w:val="24"/>
        </w:rPr>
        <w:t xml:space="preserve">that </w:t>
      </w:r>
      <w:r w:rsidRPr="00F43329">
        <w:rPr>
          <w:rFonts w:asciiTheme="minorHAnsi" w:hAnsiTheme="minorHAnsi" w:cstheme="minorHAnsi"/>
          <w:szCs w:val="24"/>
        </w:rPr>
        <w:t>additional information from the Recipient</w:t>
      </w:r>
      <w:r>
        <w:rPr>
          <w:rFonts w:asciiTheme="minorHAnsi" w:hAnsiTheme="minorHAnsi" w:cstheme="minorHAnsi"/>
          <w:szCs w:val="24"/>
        </w:rPr>
        <w:t xml:space="preserve"> be provided for the purposes of any review or evaluation that the Commonwealth may undertake of the Project or the Program. </w:t>
      </w:r>
      <w:r w:rsidRPr="00F43329">
        <w:rPr>
          <w:rFonts w:asciiTheme="minorHAnsi" w:hAnsiTheme="minorHAnsi" w:cstheme="minorHAnsi"/>
          <w:szCs w:val="24"/>
        </w:rPr>
        <w:t xml:space="preserve">Pursuant to clauses </w:t>
      </w:r>
      <w:r w:rsidRPr="00F43329">
        <w:rPr>
          <w:rFonts w:asciiTheme="minorHAnsi" w:hAnsiTheme="minorHAnsi" w:cstheme="minorHAnsi"/>
          <w:szCs w:val="24"/>
        </w:rPr>
        <w:fldChar w:fldCharType="begin"/>
      </w:r>
      <w:r w:rsidRPr="00F43329">
        <w:rPr>
          <w:rFonts w:asciiTheme="minorHAnsi" w:hAnsiTheme="minorHAnsi" w:cstheme="minorHAnsi"/>
          <w:szCs w:val="24"/>
        </w:rPr>
        <w:instrText xml:space="preserve"> REF _Ref337024530 \r \h  \* MERGEFORMAT </w:instrText>
      </w:r>
      <w:r w:rsidRPr="00F43329">
        <w:rPr>
          <w:rFonts w:asciiTheme="minorHAnsi" w:hAnsiTheme="minorHAnsi" w:cstheme="minorHAnsi"/>
          <w:szCs w:val="24"/>
        </w:rPr>
      </w:r>
      <w:r w:rsidRPr="00F43329">
        <w:rPr>
          <w:rFonts w:asciiTheme="minorHAnsi" w:hAnsiTheme="minorHAnsi" w:cstheme="minorHAnsi"/>
          <w:szCs w:val="24"/>
        </w:rPr>
        <w:fldChar w:fldCharType="separate"/>
      </w:r>
      <w:r w:rsidR="00E76795">
        <w:rPr>
          <w:rFonts w:asciiTheme="minorHAnsi" w:hAnsiTheme="minorHAnsi" w:cstheme="minorHAnsi"/>
          <w:szCs w:val="24"/>
        </w:rPr>
        <w:t>8</w:t>
      </w:r>
      <w:r w:rsidRPr="00F43329">
        <w:rPr>
          <w:rFonts w:asciiTheme="minorHAnsi" w:hAnsiTheme="minorHAnsi" w:cstheme="minorHAnsi"/>
          <w:szCs w:val="24"/>
        </w:rPr>
        <w:fldChar w:fldCharType="end"/>
      </w:r>
      <w:r w:rsidRPr="00F43329">
        <w:rPr>
          <w:rFonts w:asciiTheme="minorHAnsi" w:hAnsiTheme="minorHAnsi" w:cstheme="minorHAnsi"/>
          <w:szCs w:val="24"/>
        </w:rPr>
        <w:t xml:space="preserve"> and </w:t>
      </w:r>
      <w:r w:rsidRPr="00F43329">
        <w:rPr>
          <w:rFonts w:asciiTheme="minorHAnsi" w:hAnsiTheme="minorHAnsi" w:cstheme="minorHAnsi"/>
          <w:szCs w:val="24"/>
        </w:rPr>
        <w:fldChar w:fldCharType="begin"/>
      </w:r>
      <w:r w:rsidRPr="00F43329">
        <w:rPr>
          <w:rFonts w:asciiTheme="minorHAnsi" w:hAnsiTheme="minorHAnsi" w:cstheme="minorHAnsi"/>
          <w:szCs w:val="24"/>
        </w:rPr>
        <w:instrText xml:space="preserve"> REF _Ref337024565 \r \h  \* MERGEFORMAT </w:instrText>
      </w:r>
      <w:r w:rsidRPr="00F43329">
        <w:rPr>
          <w:rFonts w:asciiTheme="minorHAnsi" w:hAnsiTheme="minorHAnsi" w:cstheme="minorHAnsi"/>
          <w:szCs w:val="24"/>
        </w:rPr>
      </w:r>
      <w:r w:rsidRPr="00F43329">
        <w:rPr>
          <w:rFonts w:asciiTheme="minorHAnsi" w:hAnsiTheme="minorHAnsi" w:cstheme="minorHAnsi"/>
          <w:szCs w:val="24"/>
        </w:rPr>
        <w:fldChar w:fldCharType="separate"/>
      </w:r>
      <w:r w:rsidR="00E76795">
        <w:rPr>
          <w:rFonts w:asciiTheme="minorHAnsi" w:hAnsiTheme="minorHAnsi" w:cstheme="minorHAnsi"/>
          <w:szCs w:val="24"/>
        </w:rPr>
        <w:t>15</w:t>
      </w:r>
      <w:r w:rsidRPr="00F43329">
        <w:rPr>
          <w:rFonts w:asciiTheme="minorHAnsi" w:hAnsiTheme="minorHAnsi" w:cstheme="minorHAnsi"/>
          <w:szCs w:val="24"/>
        </w:rPr>
        <w:fldChar w:fldCharType="end"/>
      </w:r>
      <w:r w:rsidRPr="00F43329">
        <w:rPr>
          <w:rFonts w:asciiTheme="minorHAnsi" w:hAnsiTheme="minorHAnsi" w:cstheme="minorHAnsi"/>
          <w:szCs w:val="24"/>
        </w:rPr>
        <w:t xml:space="preserve"> the Recipient must comply with any reasonable request the Commonwealth makes for this purpose.</w:t>
      </w:r>
    </w:p>
    <w:p w14:paraId="4D5B6BE1" w14:textId="77777777" w:rsidR="00C82055" w:rsidRPr="00A60BD9" w:rsidRDefault="00C82055" w:rsidP="00C82055">
      <w:pPr>
        <w:tabs>
          <w:tab w:val="left" w:pos="400"/>
        </w:tabs>
        <w:rPr>
          <w:rFonts w:asciiTheme="minorHAnsi" w:hAnsiTheme="minorHAnsi" w:cstheme="minorHAnsi"/>
          <w:sz w:val="24"/>
          <w:szCs w:val="24"/>
        </w:rPr>
      </w:pPr>
    </w:p>
    <w:p w14:paraId="47468555" w14:textId="77777777" w:rsidR="00C82055" w:rsidRPr="00A60BD9" w:rsidRDefault="00C82055" w:rsidP="0016798E">
      <w:pPr>
        <w:pStyle w:val="ListParagraph"/>
        <w:numPr>
          <w:ilvl w:val="0"/>
          <w:numId w:val="76"/>
        </w:numPr>
        <w:spacing w:before="0" w:line="240" w:lineRule="auto"/>
        <w:ind w:left="357" w:hanging="357"/>
        <w:rPr>
          <w:rFonts w:asciiTheme="minorHAnsi" w:hAnsiTheme="minorHAnsi" w:cstheme="minorHAnsi"/>
          <w:b/>
          <w:sz w:val="24"/>
          <w:szCs w:val="24"/>
        </w:rPr>
      </w:pPr>
      <w:r>
        <w:rPr>
          <w:rFonts w:asciiTheme="minorHAnsi" w:hAnsiTheme="minorHAnsi" w:cstheme="minorHAnsi"/>
          <w:b/>
          <w:sz w:val="24"/>
          <w:szCs w:val="24"/>
        </w:rPr>
        <w:t>Project</w:t>
      </w:r>
      <w:r w:rsidRPr="00A60BD9">
        <w:rPr>
          <w:rFonts w:asciiTheme="minorHAnsi" w:hAnsiTheme="minorHAnsi" w:cstheme="minorHAnsi"/>
          <w:b/>
          <w:sz w:val="24"/>
          <w:szCs w:val="24"/>
        </w:rPr>
        <w:t xml:space="preserve"> Delegate</w:t>
      </w:r>
    </w:p>
    <w:p w14:paraId="7775EB9C" w14:textId="77777777" w:rsidR="00C82055" w:rsidRPr="00A60BD9" w:rsidRDefault="00C82055" w:rsidP="00C82055">
      <w:pPr>
        <w:pStyle w:val="sub-paraxChar"/>
        <w:numPr>
          <w:ilvl w:val="1"/>
          <w:numId w:val="62"/>
        </w:numPr>
        <w:rPr>
          <w:rFonts w:asciiTheme="minorHAnsi" w:hAnsiTheme="minorHAnsi" w:cstheme="minorHAnsi"/>
          <w:color w:val="auto"/>
          <w:szCs w:val="24"/>
        </w:rPr>
      </w:pPr>
      <w:r w:rsidRPr="00A60BD9">
        <w:rPr>
          <w:rFonts w:asciiTheme="minorHAnsi" w:hAnsiTheme="minorHAnsi" w:cstheme="minorHAnsi"/>
          <w:color w:val="auto"/>
          <w:szCs w:val="24"/>
        </w:rPr>
        <w:t xml:space="preserve">The contact details for the </w:t>
      </w:r>
      <w:r>
        <w:rPr>
          <w:rFonts w:asciiTheme="minorHAnsi" w:hAnsiTheme="minorHAnsi" w:cstheme="minorHAnsi"/>
          <w:color w:val="auto"/>
          <w:szCs w:val="24"/>
        </w:rPr>
        <w:t>Project</w:t>
      </w:r>
      <w:r w:rsidRPr="00A60BD9">
        <w:rPr>
          <w:rFonts w:asciiTheme="minorHAnsi" w:hAnsiTheme="minorHAnsi" w:cstheme="minorHAnsi"/>
          <w:color w:val="auto"/>
          <w:szCs w:val="24"/>
        </w:rPr>
        <w:t xml:space="preserve"> </w:t>
      </w:r>
      <w:r>
        <w:rPr>
          <w:rFonts w:asciiTheme="minorHAnsi" w:hAnsiTheme="minorHAnsi" w:cstheme="minorHAnsi"/>
          <w:color w:val="auto"/>
          <w:szCs w:val="24"/>
        </w:rPr>
        <w:t>D</w:t>
      </w:r>
      <w:r w:rsidRPr="00A60BD9">
        <w:rPr>
          <w:rFonts w:asciiTheme="minorHAnsi" w:hAnsiTheme="minorHAnsi" w:cstheme="minorHAnsi"/>
          <w:color w:val="auto"/>
          <w:szCs w:val="24"/>
        </w:rPr>
        <w:t>elegate are:</w:t>
      </w:r>
    </w:p>
    <w:p w14:paraId="219DCB91" w14:textId="77777777" w:rsidR="00C82055" w:rsidRPr="002110C7" w:rsidRDefault="00C82055" w:rsidP="00C82055">
      <w:pPr>
        <w:pStyle w:val="sub-paraxChar"/>
        <w:numPr>
          <w:ilvl w:val="0"/>
          <w:numId w:val="0"/>
        </w:numPr>
        <w:ind w:left="400"/>
        <w:rPr>
          <w:rFonts w:ascii="Calibri" w:hAnsi="Calibri"/>
          <w:b/>
          <w:color w:val="auto"/>
          <w:sz w:val="22"/>
          <w:szCs w:val="22"/>
        </w:rPr>
      </w:pPr>
    </w:p>
    <w:p w14:paraId="3D973ED6" w14:textId="77777777" w:rsidR="00C82055" w:rsidRDefault="00C82055" w:rsidP="00C82055">
      <w:pPr>
        <w:pStyle w:val="sub-paraxChar"/>
        <w:numPr>
          <w:ilvl w:val="0"/>
          <w:numId w:val="0"/>
        </w:numPr>
        <w:ind w:left="400"/>
        <w:rPr>
          <w:rFonts w:ascii="Calibri" w:hAnsi="Calibri"/>
          <w:sz w:val="22"/>
          <w:szCs w:val="22"/>
        </w:rPr>
      </w:pPr>
      <w:r w:rsidRPr="00B75BCB">
        <w:rPr>
          <w:rFonts w:ascii="Calibri" w:hAnsi="Calibri"/>
          <w:sz w:val="22"/>
          <w:szCs w:val="22"/>
        </w:rPr>
        <w:br w:type="page"/>
      </w:r>
    </w:p>
    <w:p w14:paraId="6E526451" w14:textId="77777777" w:rsidR="00C82055" w:rsidRPr="00054F98" w:rsidRDefault="00C82055" w:rsidP="00C82055">
      <w:pPr>
        <w:ind w:right="380"/>
        <w:jc w:val="center"/>
        <w:rPr>
          <w:rFonts w:ascii="Calibri" w:hAnsi="Calibri"/>
          <w:b/>
          <w:bCs/>
          <w:sz w:val="40"/>
          <w:szCs w:val="40"/>
          <w:u w:val="single"/>
        </w:rPr>
      </w:pPr>
      <w:r w:rsidRPr="00054F98">
        <w:rPr>
          <w:rFonts w:ascii="Calibri" w:hAnsi="Calibri"/>
          <w:b/>
          <w:bCs/>
          <w:sz w:val="40"/>
          <w:szCs w:val="40"/>
          <w:u w:val="single"/>
        </w:rPr>
        <w:lastRenderedPageBreak/>
        <w:t>PART B OF ANNEXURE</w:t>
      </w:r>
    </w:p>
    <w:p w14:paraId="69DF69B0" w14:textId="77777777" w:rsidR="00C82055" w:rsidRPr="00054F98" w:rsidRDefault="00C82055" w:rsidP="00C82055">
      <w:pPr>
        <w:spacing w:before="240"/>
        <w:ind w:right="380"/>
        <w:jc w:val="center"/>
        <w:rPr>
          <w:rFonts w:ascii="Calibri" w:hAnsi="Calibri"/>
          <w:b/>
          <w:bCs/>
          <w:sz w:val="32"/>
          <w:szCs w:val="32"/>
        </w:rPr>
      </w:pPr>
      <w:r w:rsidRPr="00054F98">
        <w:rPr>
          <w:rFonts w:ascii="Calibri" w:hAnsi="Calibri"/>
          <w:b/>
          <w:bCs/>
          <w:sz w:val="32"/>
          <w:szCs w:val="32"/>
        </w:rPr>
        <w:t>CONDITIONS OF GRANT</w:t>
      </w:r>
    </w:p>
    <w:p w14:paraId="3AE6854A" w14:textId="77777777" w:rsidR="00C82055" w:rsidRPr="00054F98" w:rsidRDefault="00C82055" w:rsidP="00C82055">
      <w:pPr>
        <w:pStyle w:val="BodyText"/>
        <w:rPr>
          <w:rFonts w:ascii="Calibri" w:hAnsi="Calibri"/>
          <w:b/>
          <w:sz w:val="22"/>
          <w:szCs w:val="22"/>
        </w:rPr>
      </w:pPr>
    </w:p>
    <w:p w14:paraId="3894477E" w14:textId="77777777" w:rsidR="00C82055" w:rsidRPr="00054F98" w:rsidRDefault="00C82055" w:rsidP="0016798E">
      <w:pPr>
        <w:numPr>
          <w:ilvl w:val="0"/>
          <w:numId w:val="77"/>
        </w:numPr>
        <w:spacing w:before="0" w:line="240" w:lineRule="auto"/>
        <w:ind w:right="380"/>
        <w:rPr>
          <w:rFonts w:ascii="Calibri" w:hAnsi="Calibri"/>
          <w:b/>
          <w:sz w:val="22"/>
          <w:szCs w:val="22"/>
        </w:rPr>
      </w:pPr>
      <w:r w:rsidRPr="00054F98">
        <w:rPr>
          <w:rFonts w:ascii="Calibri" w:hAnsi="Calibri"/>
          <w:b/>
          <w:sz w:val="22"/>
          <w:szCs w:val="22"/>
        </w:rPr>
        <w:t>MEANING OF WORDS</w:t>
      </w:r>
    </w:p>
    <w:p w14:paraId="2B877DEC" w14:textId="77777777" w:rsidR="00C82055" w:rsidRPr="00054F98" w:rsidRDefault="00C82055" w:rsidP="00C82055">
      <w:pPr>
        <w:pStyle w:val="BodyText"/>
        <w:rPr>
          <w:rFonts w:ascii="Calibri" w:hAnsi="Calibri"/>
          <w:b/>
          <w:sz w:val="22"/>
          <w:szCs w:val="22"/>
        </w:rPr>
      </w:pPr>
    </w:p>
    <w:p w14:paraId="07F695B6" w14:textId="77777777" w:rsidR="00C82055" w:rsidRPr="00026CD6" w:rsidRDefault="00C82055" w:rsidP="00C82055">
      <w:pPr>
        <w:pStyle w:val="BodyText"/>
        <w:rPr>
          <w:rFonts w:ascii="Calibri" w:hAnsi="Calibri"/>
          <w:b/>
          <w:bCs/>
          <w:sz w:val="22"/>
          <w:szCs w:val="22"/>
        </w:rPr>
      </w:pPr>
      <w:r w:rsidRPr="32268F87">
        <w:rPr>
          <w:rFonts w:ascii="Calibri" w:hAnsi="Calibri"/>
          <w:b/>
          <w:bCs/>
          <w:sz w:val="22"/>
          <w:szCs w:val="22"/>
        </w:rPr>
        <w:t>In this Part B of the Annexure:</w:t>
      </w:r>
      <w:r>
        <w:tab/>
      </w:r>
    </w:p>
    <w:p w14:paraId="19DA2BD4" w14:textId="77777777" w:rsidR="00C82055" w:rsidRPr="00054F98" w:rsidRDefault="00C82055" w:rsidP="00C82055">
      <w:pPr>
        <w:rPr>
          <w:rFonts w:ascii="Calibri" w:hAnsi="Calibri"/>
          <w:sz w:val="22"/>
          <w:szCs w:val="22"/>
        </w:rPr>
      </w:pPr>
      <w:r w:rsidRPr="32268F87">
        <w:rPr>
          <w:rFonts w:ascii="Calibri" w:hAnsi="Calibri"/>
          <w:sz w:val="22"/>
          <w:szCs w:val="22"/>
        </w:rPr>
        <w:t>“</w:t>
      </w:r>
      <w:r w:rsidRPr="32268F87">
        <w:rPr>
          <w:rFonts w:ascii="Calibri" w:hAnsi="Calibri"/>
          <w:b/>
          <w:bCs/>
          <w:sz w:val="22"/>
          <w:szCs w:val="22"/>
        </w:rPr>
        <w:t>Act</w:t>
      </w:r>
      <w:r w:rsidRPr="32268F87">
        <w:rPr>
          <w:rFonts w:ascii="Calibri" w:hAnsi="Calibri"/>
          <w:sz w:val="22"/>
          <w:szCs w:val="22"/>
        </w:rPr>
        <w:t>”</w:t>
      </w:r>
      <w:r>
        <w:tab/>
      </w:r>
      <w:r>
        <w:tab/>
      </w:r>
      <w:r>
        <w:tab/>
      </w:r>
      <w:r>
        <w:tab/>
      </w:r>
      <w:r w:rsidRPr="32268F87">
        <w:rPr>
          <w:rFonts w:ascii="Calibri" w:hAnsi="Calibri"/>
          <w:sz w:val="22"/>
          <w:szCs w:val="22"/>
        </w:rPr>
        <w:t xml:space="preserve">the </w:t>
      </w:r>
      <w:r w:rsidRPr="32268F87">
        <w:rPr>
          <w:rFonts w:ascii="Calibri" w:hAnsi="Calibri"/>
          <w:i/>
          <w:iCs/>
          <w:sz w:val="22"/>
          <w:szCs w:val="22"/>
        </w:rPr>
        <w:t>Higher Education Support Act 2003</w:t>
      </w:r>
    </w:p>
    <w:p w14:paraId="61D02D25" w14:textId="38777C34" w:rsidR="00C82055" w:rsidRPr="00054F98" w:rsidRDefault="00C82055" w:rsidP="00C82055">
      <w:pPr>
        <w:rPr>
          <w:rFonts w:ascii="Calibri" w:hAnsi="Calibri"/>
          <w:sz w:val="22"/>
          <w:szCs w:val="22"/>
        </w:rPr>
      </w:pPr>
      <w:r w:rsidRPr="00026CD6">
        <w:rPr>
          <w:rFonts w:ascii="Calibri" w:hAnsi="Calibri"/>
          <w:b/>
          <w:bCs/>
          <w:sz w:val="22"/>
          <w:szCs w:val="22"/>
        </w:rPr>
        <w:t>“</w:t>
      </w:r>
      <w:r w:rsidRPr="00E1577A">
        <w:rPr>
          <w:rFonts w:ascii="Calibri" w:hAnsi="Calibri"/>
          <w:b/>
          <w:bCs/>
          <w:sz w:val="22"/>
          <w:szCs w:val="22"/>
        </w:rPr>
        <w:t>Activities</w:t>
      </w:r>
      <w:r w:rsidRPr="00026CD6">
        <w:rPr>
          <w:rFonts w:ascii="Calibri" w:hAnsi="Calibri"/>
          <w:b/>
          <w:bCs/>
          <w:sz w:val="22"/>
          <w:szCs w:val="22"/>
        </w:rPr>
        <w:t>”</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details for the </w:t>
      </w:r>
      <w:r>
        <w:rPr>
          <w:rFonts w:ascii="Calibri" w:hAnsi="Calibri"/>
          <w:sz w:val="22"/>
          <w:szCs w:val="22"/>
        </w:rPr>
        <w:t>Project</w:t>
      </w:r>
      <w:r w:rsidRPr="00054F98">
        <w:rPr>
          <w:rFonts w:ascii="Calibri" w:hAnsi="Calibri"/>
          <w:sz w:val="22"/>
          <w:szCs w:val="22"/>
        </w:rPr>
        <w:t xml:space="preserve"> specified in </w:t>
      </w:r>
      <w:r>
        <w:rPr>
          <w:rFonts w:ascii="Calibri" w:hAnsi="Calibri"/>
          <w:sz w:val="22"/>
          <w:szCs w:val="22"/>
        </w:rPr>
        <w:t>Item</w:t>
      </w:r>
      <w:r w:rsidRPr="00054F98">
        <w:rPr>
          <w:rFonts w:ascii="Calibri" w:hAnsi="Calibri"/>
          <w:sz w:val="22"/>
          <w:szCs w:val="22"/>
        </w:rPr>
        <w:t xml:space="preserve"> </w:t>
      </w:r>
      <w:r w:rsidRPr="1800AC80">
        <w:rPr>
          <w:rFonts w:ascii="Calibri" w:hAnsi="Calibri"/>
          <w:sz w:val="22"/>
          <w:szCs w:val="22"/>
        </w:rPr>
        <w:fldChar w:fldCharType="begin"/>
      </w:r>
      <w:r w:rsidRPr="1800AC80">
        <w:rPr>
          <w:rFonts w:ascii="Calibri" w:hAnsi="Calibri"/>
          <w:sz w:val="22"/>
          <w:szCs w:val="22"/>
        </w:rPr>
        <w:instrText xml:space="preserve"> REF _Ref126844178 \r \h </w:instrText>
      </w:r>
      <w:r w:rsidRPr="1800AC80">
        <w:rPr>
          <w:rFonts w:ascii="Calibri" w:hAnsi="Calibri"/>
          <w:sz w:val="22"/>
          <w:szCs w:val="22"/>
        </w:rPr>
      </w:r>
      <w:r w:rsidRPr="1800AC80">
        <w:rPr>
          <w:rFonts w:ascii="Calibri" w:hAnsi="Calibri"/>
          <w:sz w:val="22"/>
          <w:szCs w:val="22"/>
        </w:rPr>
        <w:fldChar w:fldCharType="separate"/>
      </w:r>
      <w:r w:rsidR="00E76795">
        <w:rPr>
          <w:rFonts w:ascii="Calibri" w:hAnsi="Calibri"/>
          <w:sz w:val="22"/>
          <w:szCs w:val="22"/>
        </w:rPr>
        <w:t>2</w:t>
      </w:r>
      <w:r w:rsidRPr="1800AC80">
        <w:rPr>
          <w:rFonts w:ascii="Calibri" w:hAnsi="Calibri"/>
          <w:sz w:val="22"/>
          <w:szCs w:val="22"/>
        </w:rPr>
        <w:fldChar w:fldCharType="end"/>
      </w:r>
    </w:p>
    <w:p w14:paraId="0A60C913" w14:textId="77777777" w:rsidR="00C82055" w:rsidRPr="00054F98" w:rsidRDefault="00C82055" w:rsidP="00C82055">
      <w:pPr>
        <w:ind w:left="2880" w:hanging="2880"/>
        <w:rPr>
          <w:rFonts w:ascii="Calibri" w:hAnsi="Calibri"/>
          <w:sz w:val="22"/>
          <w:szCs w:val="22"/>
        </w:rPr>
      </w:pPr>
      <w:r w:rsidRPr="00054F98">
        <w:rPr>
          <w:rFonts w:ascii="Calibri" w:hAnsi="Calibri"/>
          <w:b/>
          <w:sz w:val="22"/>
          <w:szCs w:val="22"/>
        </w:rPr>
        <w:t xml:space="preserve">“Asset” </w:t>
      </w:r>
      <w:r w:rsidRPr="00054F98">
        <w:rPr>
          <w:rFonts w:ascii="Calibri" w:hAnsi="Calibri"/>
          <w:sz w:val="22"/>
          <w:szCs w:val="22"/>
        </w:rPr>
        <w:tab/>
        <w:t>personal, real or incorporeal property which has a value over $5,000 created or purchased wholly or partly from the Grant, but not including Intellectual Property Rights or the Report</w:t>
      </w:r>
    </w:p>
    <w:p w14:paraId="3E0E8F35"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Auditor-General</w:t>
      </w:r>
      <w:r w:rsidRPr="00054F98">
        <w:rPr>
          <w:rFonts w:ascii="Calibri" w:hAnsi="Calibri"/>
          <w:sz w:val="22"/>
          <w:szCs w:val="22"/>
        </w:rPr>
        <w:t xml:space="preserve">” </w:t>
      </w:r>
      <w:r w:rsidRPr="00054F98">
        <w:rPr>
          <w:rFonts w:ascii="Calibri" w:hAnsi="Calibri"/>
          <w:sz w:val="22"/>
          <w:szCs w:val="22"/>
        </w:rPr>
        <w:tab/>
        <w:t xml:space="preserve">the office established under the </w:t>
      </w:r>
      <w:r w:rsidRPr="00054F98">
        <w:rPr>
          <w:rFonts w:ascii="Calibri" w:hAnsi="Calibri"/>
          <w:i/>
          <w:sz w:val="22"/>
          <w:szCs w:val="22"/>
        </w:rPr>
        <w:t xml:space="preserve">Auditor-General Act 1997 </w:t>
      </w:r>
      <w:r w:rsidRPr="00054F98">
        <w:rPr>
          <w:rFonts w:ascii="Calibri" w:hAnsi="Calibri"/>
          <w:sz w:val="22"/>
          <w:szCs w:val="22"/>
        </w:rPr>
        <w:t>and includes any other entity that may, from time to time, perform the functions of that office</w:t>
      </w:r>
    </w:p>
    <w:p w14:paraId="4F98ABA9" w14:textId="77777777" w:rsidR="00C82055" w:rsidRPr="00CA3ACB"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Available Material</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CA3ACB">
        <w:rPr>
          <w:rFonts w:ascii="Calibri" w:hAnsi="Calibri"/>
          <w:sz w:val="22"/>
          <w:szCs w:val="22"/>
        </w:rPr>
        <w:t>the Report and any Third-party Material</w:t>
      </w:r>
    </w:p>
    <w:p w14:paraId="2EFE5035" w14:textId="77777777" w:rsidR="00C82055" w:rsidRPr="00054F98" w:rsidRDefault="00C82055" w:rsidP="00C82055">
      <w:pPr>
        <w:rPr>
          <w:rFonts w:ascii="Calibri" w:hAnsi="Calibri"/>
          <w:sz w:val="22"/>
          <w:szCs w:val="22"/>
        </w:rPr>
      </w:pPr>
      <w:r w:rsidRPr="32268F87">
        <w:rPr>
          <w:rFonts w:ascii="Calibri" w:hAnsi="Calibri"/>
          <w:b/>
          <w:bCs/>
          <w:sz w:val="22"/>
          <w:szCs w:val="22"/>
        </w:rPr>
        <w:t>“Clause”</w:t>
      </w:r>
      <w:r>
        <w:tab/>
      </w:r>
      <w:r>
        <w:tab/>
      </w:r>
      <w:r>
        <w:tab/>
      </w:r>
      <w:r w:rsidRPr="32268F87">
        <w:rPr>
          <w:rFonts w:ascii="Calibri" w:hAnsi="Calibri"/>
          <w:sz w:val="22"/>
          <w:szCs w:val="22"/>
        </w:rPr>
        <w:t>when followed by any number “X”, means clause X of Part B</w:t>
      </w:r>
    </w:p>
    <w:p w14:paraId="6D57C49D" w14:textId="77777777" w:rsidR="00C82055" w:rsidRPr="00054F98" w:rsidRDefault="00C82055" w:rsidP="00C82055">
      <w:pPr>
        <w:rPr>
          <w:rFonts w:ascii="Calibri" w:hAnsi="Calibri"/>
          <w:b/>
          <w:sz w:val="22"/>
          <w:szCs w:val="22"/>
        </w:rPr>
      </w:pPr>
      <w:r w:rsidRPr="00054F98">
        <w:rPr>
          <w:rFonts w:ascii="Calibri" w:hAnsi="Calibri"/>
          <w:sz w:val="22"/>
          <w:szCs w:val="22"/>
        </w:rPr>
        <w:t>“</w:t>
      </w:r>
      <w:r w:rsidRPr="00054F98">
        <w:rPr>
          <w:rFonts w:ascii="Calibri" w:hAnsi="Calibri"/>
          <w:b/>
          <w:sz w:val="22"/>
          <w:szCs w:val="22"/>
        </w:rPr>
        <w:t>Conditions</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these conditions of grant as set out in Part B</w:t>
      </w:r>
      <w:r w:rsidRPr="00054F98">
        <w:rPr>
          <w:rFonts w:ascii="Calibri" w:hAnsi="Calibri"/>
          <w:b/>
          <w:sz w:val="22"/>
          <w:szCs w:val="22"/>
        </w:rPr>
        <w:t xml:space="preserve"> </w:t>
      </w:r>
    </w:p>
    <w:p w14:paraId="5B1EA030" w14:textId="77777777" w:rsidR="00C82055" w:rsidRPr="00054F98" w:rsidRDefault="00C82055" w:rsidP="00C82055">
      <w:pPr>
        <w:rPr>
          <w:rFonts w:ascii="Calibri" w:hAnsi="Calibri"/>
          <w:sz w:val="22"/>
          <w:szCs w:val="22"/>
        </w:rPr>
      </w:pPr>
      <w:r w:rsidRPr="32268F87">
        <w:rPr>
          <w:rFonts w:ascii="Calibri" w:hAnsi="Calibri"/>
          <w:b/>
          <w:bCs/>
          <w:sz w:val="22"/>
          <w:szCs w:val="22"/>
        </w:rPr>
        <w:t>“Conditions of Grant”</w:t>
      </w:r>
      <w:r>
        <w:tab/>
      </w:r>
      <w:r>
        <w:tab/>
      </w:r>
      <w:r w:rsidRPr="32268F87">
        <w:rPr>
          <w:rFonts w:ascii="Calibri" w:hAnsi="Calibri"/>
          <w:sz w:val="22"/>
          <w:szCs w:val="22"/>
        </w:rPr>
        <w:t>has the same meaning as Conditions</w:t>
      </w:r>
    </w:p>
    <w:p w14:paraId="40F433AB" w14:textId="77777777" w:rsidR="00C82055" w:rsidRDefault="00C82055" w:rsidP="00C82055">
      <w:pPr>
        <w:rPr>
          <w:rFonts w:ascii="Calibri" w:hAnsi="Calibri"/>
          <w:sz w:val="22"/>
          <w:szCs w:val="22"/>
        </w:rPr>
      </w:pPr>
      <w:r w:rsidRPr="32268F87">
        <w:rPr>
          <w:rFonts w:ascii="Calibri" w:hAnsi="Calibri"/>
          <w:b/>
          <w:bCs/>
          <w:sz w:val="22"/>
          <w:szCs w:val="22"/>
        </w:rPr>
        <w:t>“Conflict”</w:t>
      </w:r>
      <w:r>
        <w:tab/>
      </w:r>
      <w:r>
        <w:tab/>
      </w:r>
      <w:r>
        <w:tab/>
      </w:r>
      <w:r w:rsidRPr="32268F87">
        <w:rPr>
          <w:rFonts w:ascii="Calibri" w:hAnsi="Calibri"/>
          <w:sz w:val="22"/>
          <w:szCs w:val="22"/>
        </w:rPr>
        <w:t xml:space="preserve">refers to the Recipient engaging in any activity or obtaining </w:t>
      </w:r>
      <w:r>
        <w:tab/>
      </w:r>
      <w:r>
        <w:tab/>
      </w:r>
      <w:r>
        <w:tab/>
      </w:r>
      <w:r>
        <w:tab/>
      </w:r>
      <w:r w:rsidRPr="32268F87">
        <w:rPr>
          <w:rFonts w:ascii="Calibri" w:hAnsi="Calibri"/>
          <w:sz w:val="22"/>
          <w:szCs w:val="22"/>
        </w:rPr>
        <w:t xml:space="preserve">any interest that would interfere with or restrict it from </w:t>
      </w:r>
      <w:r>
        <w:tab/>
      </w:r>
      <w:r>
        <w:tab/>
      </w:r>
      <w:r>
        <w:tab/>
      </w:r>
      <w:r>
        <w:tab/>
      </w:r>
      <w:r>
        <w:tab/>
      </w:r>
      <w:r w:rsidRPr="32268F87">
        <w:rPr>
          <w:rFonts w:ascii="Calibri" w:hAnsi="Calibri"/>
          <w:sz w:val="22"/>
          <w:szCs w:val="22"/>
        </w:rPr>
        <w:t xml:space="preserve">carrying out its obligations under these Conditions fairly, </w:t>
      </w:r>
      <w:r>
        <w:tab/>
      </w:r>
      <w:r>
        <w:tab/>
      </w:r>
      <w:r>
        <w:tab/>
      </w:r>
      <w:r>
        <w:tab/>
      </w:r>
      <w:r w:rsidRPr="32268F87">
        <w:rPr>
          <w:rFonts w:ascii="Calibri" w:hAnsi="Calibri"/>
          <w:sz w:val="22"/>
          <w:szCs w:val="22"/>
        </w:rPr>
        <w:t xml:space="preserve">independently and otherwise in accordance with these </w:t>
      </w:r>
      <w:r>
        <w:tab/>
      </w:r>
      <w:r>
        <w:tab/>
      </w:r>
      <w:r>
        <w:tab/>
      </w:r>
      <w:r>
        <w:tab/>
      </w:r>
      <w:r>
        <w:tab/>
      </w:r>
      <w:r w:rsidRPr="32268F87">
        <w:rPr>
          <w:rFonts w:ascii="Calibri" w:hAnsi="Calibri"/>
          <w:sz w:val="22"/>
          <w:szCs w:val="22"/>
        </w:rPr>
        <w:t>Conditions of Grant</w:t>
      </w:r>
    </w:p>
    <w:p w14:paraId="736F05FA" w14:textId="77777777" w:rsidR="00C82055" w:rsidRPr="00054F98" w:rsidRDefault="00C82055" w:rsidP="00C82055">
      <w:pPr>
        <w:ind w:left="2880" w:hanging="2880"/>
        <w:rPr>
          <w:rFonts w:ascii="Calibri" w:hAnsi="Calibri"/>
          <w:sz w:val="22"/>
          <w:szCs w:val="22"/>
        </w:rPr>
      </w:pPr>
      <w:r w:rsidRPr="00AF77CE">
        <w:rPr>
          <w:rFonts w:ascii="Calibri" w:hAnsi="Calibri"/>
          <w:b/>
          <w:sz w:val="22"/>
          <w:szCs w:val="22"/>
        </w:rPr>
        <w:t>“Coursework”</w:t>
      </w:r>
      <w:r>
        <w:rPr>
          <w:rFonts w:ascii="Calibri" w:hAnsi="Calibri"/>
          <w:sz w:val="22"/>
          <w:szCs w:val="22"/>
        </w:rPr>
        <w:tab/>
        <w:t>method of teaching and learning that leads to the acquisition of skills and knowledge</w:t>
      </w:r>
    </w:p>
    <w:p w14:paraId="05454661"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Pr>
          <w:rFonts w:ascii="Calibri" w:hAnsi="Calibri"/>
          <w:b/>
          <w:sz w:val="22"/>
          <w:szCs w:val="22"/>
        </w:rPr>
        <w:t>Department</w:t>
      </w:r>
      <w:r w:rsidRPr="00054F98">
        <w:rPr>
          <w:rFonts w:ascii="Calibri" w:hAnsi="Calibri"/>
          <w:sz w:val="22"/>
          <w:szCs w:val="22"/>
        </w:rPr>
        <w:t xml:space="preserve">” </w:t>
      </w:r>
      <w:r w:rsidRPr="00054F98">
        <w:rPr>
          <w:rFonts w:ascii="Calibri" w:hAnsi="Calibri"/>
          <w:sz w:val="22"/>
          <w:szCs w:val="22"/>
        </w:rPr>
        <w:tab/>
      </w:r>
      <w:r>
        <w:rPr>
          <w:rFonts w:ascii="Calibri" w:hAnsi="Calibri"/>
          <w:sz w:val="22"/>
          <w:szCs w:val="22"/>
        </w:rPr>
        <w:t>has the meaning given in the Other Grants Guidelines</w:t>
      </w:r>
      <w:r w:rsidRPr="00054F98">
        <w:rPr>
          <w:rFonts w:ascii="Calibri" w:hAnsi="Calibri"/>
          <w:sz w:val="22"/>
          <w:szCs w:val="22"/>
        </w:rPr>
        <w:t xml:space="preserve"> </w:t>
      </w:r>
    </w:p>
    <w:p w14:paraId="4DA9A2C5" w14:textId="77777777" w:rsidR="00C82055" w:rsidRPr="00F71A01" w:rsidRDefault="00C82055" w:rsidP="00C82055">
      <w:pPr>
        <w:ind w:left="2880" w:hanging="2880"/>
        <w:rPr>
          <w:rFonts w:ascii="Calibri" w:hAnsi="Calibri"/>
          <w:b/>
          <w:bCs/>
          <w:sz w:val="22"/>
          <w:szCs w:val="22"/>
        </w:rPr>
      </w:pPr>
      <w:r w:rsidRPr="004377ED">
        <w:rPr>
          <w:rFonts w:ascii="Calibri" w:hAnsi="Calibri"/>
          <w:b/>
          <w:bCs/>
          <w:sz w:val="22"/>
          <w:szCs w:val="22"/>
        </w:rPr>
        <w:t>“Digital badge”</w:t>
      </w:r>
      <w:r>
        <w:rPr>
          <w:rFonts w:ascii="Calibri" w:hAnsi="Calibri"/>
          <w:b/>
          <w:bCs/>
          <w:sz w:val="22"/>
          <w:szCs w:val="22"/>
        </w:rPr>
        <w:tab/>
      </w:r>
      <w:r>
        <w:rPr>
          <w:rFonts w:ascii="Calibri" w:hAnsi="Calibri"/>
          <w:sz w:val="22"/>
          <w:szCs w:val="22"/>
        </w:rPr>
        <w:t>has the meaning given in the Other Grants Guidelines</w:t>
      </w:r>
    </w:p>
    <w:p w14:paraId="7FD64DDB" w14:textId="77777777" w:rsidR="00C82055" w:rsidRDefault="00C82055" w:rsidP="00C82055">
      <w:pPr>
        <w:ind w:left="2880" w:hanging="2880"/>
        <w:rPr>
          <w:rFonts w:ascii="Calibri" w:hAnsi="Calibri"/>
          <w:sz w:val="22"/>
          <w:szCs w:val="22"/>
        </w:rPr>
      </w:pPr>
      <w:r w:rsidRPr="00F71A01">
        <w:rPr>
          <w:rFonts w:ascii="Calibri" w:hAnsi="Calibri"/>
          <w:b/>
          <w:bCs/>
          <w:sz w:val="22"/>
          <w:szCs w:val="22"/>
        </w:rPr>
        <w:t>“E</w:t>
      </w:r>
      <w:r>
        <w:rPr>
          <w:rFonts w:ascii="Calibri" w:hAnsi="Calibri"/>
          <w:b/>
          <w:bCs/>
          <w:sz w:val="22"/>
          <w:szCs w:val="22"/>
        </w:rPr>
        <w:t>FTSL</w:t>
      </w:r>
      <w:r w:rsidRPr="00F71A01">
        <w:rPr>
          <w:rFonts w:ascii="Calibri" w:hAnsi="Calibri"/>
          <w:b/>
          <w:bCs/>
          <w:sz w:val="22"/>
          <w:szCs w:val="22"/>
        </w:rPr>
        <w:t>”</w:t>
      </w:r>
      <w:r w:rsidRPr="00F71A01">
        <w:rPr>
          <w:rFonts w:ascii="Calibri" w:hAnsi="Calibri"/>
          <w:b/>
          <w:bCs/>
          <w:sz w:val="22"/>
          <w:szCs w:val="22"/>
        </w:rPr>
        <w:tab/>
      </w:r>
      <w:r>
        <w:rPr>
          <w:rFonts w:ascii="Calibri" w:hAnsi="Calibri"/>
          <w:sz w:val="22"/>
          <w:szCs w:val="22"/>
        </w:rPr>
        <w:t>has the meaning given in the Act</w:t>
      </w:r>
    </w:p>
    <w:p w14:paraId="5B75D925" w14:textId="77777777" w:rsidR="00C82055" w:rsidRPr="009B7D28" w:rsidRDefault="00C82055" w:rsidP="00C82055">
      <w:pPr>
        <w:ind w:left="2880" w:hanging="2880"/>
        <w:rPr>
          <w:rFonts w:ascii="Calibri" w:hAnsi="Calibri"/>
          <w:sz w:val="22"/>
          <w:szCs w:val="22"/>
        </w:rPr>
      </w:pPr>
      <w:r w:rsidRPr="009B7D28">
        <w:rPr>
          <w:rFonts w:ascii="Calibri" w:hAnsi="Calibri"/>
          <w:b/>
          <w:sz w:val="22"/>
          <w:szCs w:val="22"/>
        </w:rPr>
        <w:t>“Existing Material”</w:t>
      </w:r>
      <w:r>
        <w:rPr>
          <w:rFonts w:ascii="Calibri" w:hAnsi="Calibri"/>
          <w:b/>
          <w:sz w:val="22"/>
          <w:szCs w:val="22"/>
        </w:rPr>
        <w:tab/>
      </w:r>
      <w:r>
        <w:rPr>
          <w:rFonts w:ascii="Calibri" w:hAnsi="Calibri"/>
          <w:sz w:val="22"/>
          <w:szCs w:val="22"/>
        </w:rPr>
        <w:t xml:space="preserve">means </w:t>
      </w:r>
      <w:r w:rsidRPr="009B7D28">
        <w:rPr>
          <w:rFonts w:ascii="Calibri" w:hAnsi="Calibri"/>
          <w:sz w:val="22"/>
          <w:szCs w:val="22"/>
        </w:rPr>
        <w:t xml:space="preserve">all Material owned by </w:t>
      </w:r>
      <w:r>
        <w:rPr>
          <w:rFonts w:ascii="Calibri" w:hAnsi="Calibri"/>
          <w:sz w:val="22"/>
          <w:szCs w:val="22"/>
        </w:rPr>
        <w:t>the Recipient</w:t>
      </w:r>
      <w:r w:rsidRPr="009B7D28">
        <w:rPr>
          <w:rFonts w:ascii="Calibri" w:hAnsi="Calibri"/>
          <w:sz w:val="22"/>
          <w:szCs w:val="22"/>
        </w:rPr>
        <w:t xml:space="preserve"> in existence prior to the commencement of these Conditions of Grant:</w:t>
      </w:r>
    </w:p>
    <w:p w14:paraId="531853C1"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i</w:t>
      </w:r>
      <w:r w:rsidRPr="009B7D28">
        <w:rPr>
          <w:rFonts w:ascii="Calibri" w:hAnsi="Calibri"/>
          <w:sz w:val="22"/>
          <w:szCs w:val="22"/>
        </w:rPr>
        <w:t>ncorporated in;</w:t>
      </w:r>
    </w:p>
    <w:p w14:paraId="675201DB"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s</w:t>
      </w:r>
      <w:r w:rsidRPr="009B7D28">
        <w:rPr>
          <w:rFonts w:ascii="Calibri" w:hAnsi="Calibri"/>
          <w:sz w:val="22"/>
          <w:szCs w:val="22"/>
        </w:rPr>
        <w:t>upplied with; or</w:t>
      </w:r>
    </w:p>
    <w:p w14:paraId="501E1A3B" w14:textId="77777777" w:rsidR="00C82055" w:rsidRPr="009B7D28" w:rsidRDefault="00C82055" w:rsidP="00C82055">
      <w:pPr>
        <w:pStyle w:val="ListParagraph"/>
        <w:numPr>
          <w:ilvl w:val="0"/>
          <w:numId w:val="66"/>
        </w:numPr>
        <w:spacing w:before="0" w:line="240" w:lineRule="auto"/>
        <w:rPr>
          <w:rFonts w:ascii="Calibri" w:hAnsi="Calibri"/>
          <w:sz w:val="22"/>
          <w:szCs w:val="22"/>
        </w:rPr>
      </w:pPr>
      <w:r>
        <w:rPr>
          <w:rFonts w:ascii="Calibri" w:hAnsi="Calibri"/>
          <w:sz w:val="22"/>
          <w:szCs w:val="22"/>
        </w:rPr>
        <w:t>r</w:t>
      </w:r>
      <w:r w:rsidRPr="009B7D28">
        <w:rPr>
          <w:rFonts w:ascii="Calibri" w:hAnsi="Calibri"/>
          <w:sz w:val="22"/>
          <w:szCs w:val="22"/>
        </w:rPr>
        <w:t>equired to be supplied with, or as part of,</w:t>
      </w:r>
    </w:p>
    <w:p w14:paraId="2DE123F3" w14:textId="77777777" w:rsidR="00C82055" w:rsidRPr="009B7D28" w:rsidRDefault="00C82055" w:rsidP="00C82055">
      <w:pPr>
        <w:ind w:left="2880"/>
        <w:rPr>
          <w:rFonts w:ascii="Calibri" w:hAnsi="Calibri"/>
          <w:sz w:val="22"/>
          <w:szCs w:val="22"/>
        </w:rPr>
      </w:pPr>
      <w:r w:rsidRPr="009B7D28">
        <w:rPr>
          <w:rFonts w:ascii="Calibri" w:hAnsi="Calibri"/>
          <w:sz w:val="22"/>
          <w:szCs w:val="22"/>
        </w:rPr>
        <w:t xml:space="preserve">the </w:t>
      </w:r>
      <w:r>
        <w:rPr>
          <w:rFonts w:ascii="Calibri" w:hAnsi="Calibri"/>
          <w:sz w:val="22"/>
          <w:szCs w:val="22"/>
        </w:rPr>
        <w:t>Project Material</w:t>
      </w:r>
    </w:p>
    <w:p w14:paraId="312CE4F0" w14:textId="77777777" w:rsidR="00C82055" w:rsidRPr="00054F98" w:rsidRDefault="00C82055" w:rsidP="00C82055">
      <w:pPr>
        <w:rPr>
          <w:rFonts w:ascii="Calibri" w:hAnsi="Calibri"/>
          <w:sz w:val="22"/>
          <w:szCs w:val="22"/>
        </w:rPr>
      </w:pPr>
      <w:r w:rsidRPr="32268F87">
        <w:rPr>
          <w:rFonts w:ascii="Calibri" w:hAnsi="Calibri"/>
          <w:sz w:val="22"/>
          <w:szCs w:val="22"/>
        </w:rPr>
        <w:t>“</w:t>
      </w:r>
      <w:r w:rsidRPr="32268F87">
        <w:rPr>
          <w:rFonts w:ascii="Calibri" w:hAnsi="Calibri"/>
          <w:b/>
          <w:bCs/>
          <w:sz w:val="22"/>
          <w:szCs w:val="22"/>
        </w:rPr>
        <w:t>Grant</w:t>
      </w:r>
      <w:r w:rsidRPr="32268F87">
        <w:rPr>
          <w:rFonts w:ascii="Calibri" w:hAnsi="Calibri"/>
          <w:sz w:val="22"/>
          <w:szCs w:val="22"/>
        </w:rPr>
        <w:t>”</w:t>
      </w:r>
      <w:r>
        <w:tab/>
      </w:r>
      <w:r>
        <w:tab/>
      </w:r>
      <w:r>
        <w:tab/>
      </w:r>
      <w:r>
        <w:tab/>
      </w:r>
      <w:r w:rsidRPr="32268F87">
        <w:rPr>
          <w:rFonts w:ascii="Calibri" w:hAnsi="Calibri"/>
          <w:sz w:val="22"/>
          <w:szCs w:val="22"/>
        </w:rPr>
        <w:t>the grant referred to in Part A</w:t>
      </w:r>
    </w:p>
    <w:p w14:paraId="2257A5DA" w14:textId="0E74749D"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Grant Amount</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t xml:space="preserve">the amount referred to </w:t>
      </w:r>
      <w:r w:rsidRPr="00CA3ACB">
        <w:rPr>
          <w:rFonts w:ascii="Calibri" w:hAnsi="Calibri"/>
          <w:sz w:val="22"/>
          <w:szCs w:val="22"/>
        </w:rPr>
        <w:t xml:space="preserve">in </w:t>
      </w:r>
      <w:r>
        <w:rPr>
          <w:rFonts w:ascii="Calibri" w:hAnsi="Calibri"/>
          <w:sz w:val="22"/>
          <w:szCs w:val="22"/>
        </w:rPr>
        <w:t>Item</w:t>
      </w:r>
      <w:r w:rsidRPr="00CA3ACB">
        <w:rPr>
          <w:rFonts w:ascii="Calibri" w:hAnsi="Calibri"/>
          <w:sz w:val="22"/>
          <w:szCs w:val="22"/>
        </w:rPr>
        <w:t xml:space="preserve"> </w:t>
      </w:r>
      <w:r w:rsidRPr="00CA3ACB">
        <w:rPr>
          <w:rFonts w:ascii="Calibri" w:hAnsi="Calibri"/>
          <w:sz w:val="22"/>
          <w:szCs w:val="22"/>
        </w:rPr>
        <w:fldChar w:fldCharType="begin"/>
      </w:r>
      <w:r w:rsidRPr="00CA3ACB">
        <w:rPr>
          <w:rFonts w:ascii="Calibri" w:hAnsi="Calibri"/>
          <w:sz w:val="22"/>
          <w:szCs w:val="22"/>
        </w:rPr>
        <w:instrText xml:space="preserve"> REF _Ref337024688 \r \h  \* MERGEFORMAT </w:instrText>
      </w:r>
      <w:r w:rsidRPr="00CA3ACB">
        <w:rPr>
          <w:rFonts w:ascii="Calibri" w:hAnsi="Calibri"/>
          <w:sz w:val="22"/>
          <w:szCs w:val="22"/>
        </w:rPr>
      </w:r>
      <w:r w:rsidRPr="00CA3ACB">
        <w:rPr>
          <w:rFonts w:ascii="Calibri" w:hAnsi="Calibri"/>
          <w:sz w:val="22"/>
          <w:szCs w:val="22"/>
        </w:rPr>
        <w:fldChar w:fldCharType="separate"/>
      </w:r>
      <w:r w:rsidR="00E76795">
        <w:rPr>
          <w:rFonts w:ascii="Calibri" w:hAnsi="Calibri"/>
          <w:sz w:val="22"/>
          <w:szCs w:val="22"/>
        </w:rPr>
        <w:t>5</w:t>
      </w:r>
      <w:r w:rsidRPr="00CA3ACB">
        <w:rPr>
          <w:rFonts w:ascii="Calibri" w:hAnsi="Calibri"/>
          <w:sz w:val="22"/>
          <w:szCs w:val="22"/>
        </w:rPr>
        <w:fldChar w:fldCharType="end"/>
      </w:r>
    </w:p>
    <w:p w14:paraId="17826DCC" w14:textId="77777777" w:rsidR="00C82055" w:rsidRPr="00054F98" w:rsidRDefault="00C82055" w:rsidP="00C82055">
      <w:pPr>
        <w:rPr>
          <w:rFonts w:ascii="Calibri" w:hAnsi="Calibri"/>
          <w:b/>
          <w:bCs/>
          <w:sz w:val="22"/>
          <w:szCs w:val="22"/>
        </w:rPr>
      </w:pPr>
      <w:r w:rsidRPr="32268F87">
        <w:rPr>
          <w:rFonts w:ascii="Calibri" w:hAnsi="Calibri"/>
          <w:b/>
          <w:bCs/>
          <w:sz w:val="22"/>
          <w:szCs w:val="22"/>
        </w:rPr>
        <w:t>“Grant funds”</w:t>
      </w:r>
      <w:r>
        <w:tab/>
      </w:r>
      <w:r>
        <w:tab/>
      </w:r>
      <w:r>
        <w:tab/>
      </w:r>
      <w:r w:rsidRPr="32268F87">
        <w:rPr>
          <w:rFonts w:ascii="Calibri" w:hAnsi="Calibri"/>
          <w:sz w:val="22"/>
          <w:szCs w:val="22"/>
        </w:rPr>
        <w:t>the funds making up the Grant Amount</w:t>
      </w:r>
      <w:r w:rsidRPr="32268F87">
        <w:rPr>
          <w:rFonts w:ascii="Calibri" w:hAnsi="Calibri"/>
          <w:b/>
          <w:bCs/>
          <w:sz w:val="22"/>
          <w:szCs w:val="22"/>
        </w:rPr>
        <w:t xml:space="preserve"> </w:t>
      </w:r>
    </w:p>
    <w:p w14:paraId="01BAD72C" w14:textId="77777777" w:rsidR="00C82055" w:rsidRDefault="00C82055" w:rsidP="00C82055">
      <w:pPr>
        <w:rPr>
          <w:rFonts w:ascii="Calibri" w:hAnsi="Calibri"/>
          <w:sz w:val="22"/>
          <w:szCs w:val="22"/>
        </w:rPr>
      </w:pPr>
      <w:r w:rsidRPr="32268F87">
        <w:rPr>
          <w:rFonts w:ascii="Calibri" w:hAnsi="Calibri"/>
          <w:b/>
          <w:bCs/>
          <w:sz w:val="22"/>
          <w:szCs w:val="22"/>
        </w:rPr>
        <w:lastRenderedPageBreak/>
        <w:t>“Grant Funding”</w:t>
      </w:r>
      <w:r>
        <w:tab/>
      </w:r>
      <w:r>
        <w:tab/>
      </w:r>
      <w:r w:rsidRPr="32268F87">
        <w:rPr>
          <w:rFonts w:ascii="Calibri" w:hAnsi="Calibri"/>
          <w:sz w:val="22"/>
          <w:szCs w:val="22"/>
        </w:rPr>
        <w:t>has the same meaning</w:t>
      </w:r>
      <w:r w:rsidRPr="32268F87">
        <w:rPr>
          <w:rFonts w:ascii="Calibri" w:hAnsi="Calibri"/>
          <w:b/>
          <w:bCs/>
          <w:sz w:val="22"/>
          <w:szCs w:val="22"/>
        </w:rPr>
        <w:t xml:space="preserve"> </w:t>
      </w:r>
      <w:r w:rsidRPr="32268F87">
        <w:rPr>
          <w:rFonts w:ascii="Calibri" w:hAnsi="Calibri"/>
          <w:sz w:val="22"/>
          <w:szCs w:val="22"/>
        </w:rPr>
        <w:t>as Grant funds</w:t>
      </w:r>
    </w:p>
    <w:p w14:paraId="77DD5EF7" w14:textId="77777777" w:rsidR="00C82055" w:rsidRPr="00CA3ACB" w:rsidRDefault="00C82055" w:rsidP="00C82055">
      <w:pPr>
        <w:ind w:left="2880" w:hanging="2880"/>
        <w:rPr>
          <w:rFonts w:ascii="Calibri" w:hAnsi="Calibri"/>
          <w:b/>
          <w:bCs/>
          <w:sz w:val="22"/>
          <w:szCs w:val="22"/>
        </w:rPr>
      </w:pPr>
      <w:r w:rsidRPr="00AF77CE">
        <w:rPr>
          <w:rFonts w:ascii="Calibri" w:hAnsi="Calibri"/>
          <w:b/>
          <w:bCs/>
          <w:sz w:val="22"/>
          <w:szCs w:val="22"/>
        </w:rPr>
        <w:t>“Industry Engagement”</w:t>
      </w:r>
      <w:r w:rsidRPr="00AF77CE">
        <w:rPr>
          <w:rFonts w:ascii="Calibri" w:hAnsi="Calibri"/>
          <w:b/>
          <w:bCs/>
          <w:sz w:val="22"/>
          <w:szCs w:val="22"/>
        </w:rPr>
        <w:tab/>
      </w:r>
      <w:r w:rsidRPr="00CB7AB8">
        <w:rPr>
          <w:rFonts w:ascii="Calibri" w:hAnsi="Calibri"/>
          <w:sz w:val="22"/>
          <w:szCs w:val="22"/>
        </w:rPr>
        <w:t>r</w:t>
      </w:r>
      <w:r w:rsidRPr="00AF77CE">
        <w:rPr>
          <w:rFonts w:ascii="Calibri" w:hAnsi="Calibri"/>
          <w:sz w:val="22"/>
          <w:szCs w:val="22"/>
        </w:rPr>
        <w:t xml:space="preserve">efers to partnerships between higher education providers and industry through teaching, learning and research, which provide for the mutually beneficial exchange of knowledge </w:t>
      </w:r>
      <w:r w:rsidRPr="00CA3ACB">
        <w:rPr>
          <w:rFonts w:ascii="Calibri" w:hAnsi="Calibri"/>
          <w:sz w:val="22"/>
          <w:szCs w:val="22"/>
        </w:rPr>
        <w:t>and resources.</w:t>
      </w:r>
    </w:p>
    <w:p w14:paraId="02911B7A" w14:textId="77777777" w:rsidR="00C82055" w:rsidRPr="00054F98" w:rsidRDefault="00C82055" w:rsidP="00C82055">
      <w:pPr>
        <w:ind w:left="2880" w:hanging="2880"/>
        <w:rPr>
          <w:rFonts w:ascii="Calibri" w:hAnsi="Calibri"/>
          <w:sz w:val="22"/>
          <w:szCs w:val="22"/>
        </w:rPr>
      </w:pPr>
      <w:r w:rsidRPr="00CA3ACB">
        <w:rPr>
          <w:rFonts w:ascii="Calibri" w:hAnsi="Calibri"/>
          <w:sz w:val="22"/>
          <w:szCs w:val="22"/>
        </w:rPr>
        <w:t xml:space="preserve"> “</w:t>
      </w:r>
      <w:r>
        <w:rPr>
          <w:rFonts w:ascii="Calibri" w:hAnsi="Calibri"/>
          <w:b/>
          <w:sz w:val="22"/>
          <w:szCs w:val="22"/>
        </w:rPr>
        <w:t>Item</w:t>
      </w:r>
      <w:r w:rsidRPr="00CA3ACB">
        <w:rPr>
          <w:rFonts w:ascii="Calibri" w:hAnsi="Calibri"/>
          <w:sz w:val="22"/>
          <w:szCs w:val="22"/>
        </w:rPr>
        <w:t>”</w:t>
      </w:r>
      <w:r w:rsidRPr="00CA3ACB">
        <w:rPr>
          <w:rFonts w:ascii="Calibri" w:hAnsi="Calibri"/>
          <w:sz w:val="22"/>
          <w:szCs w:val="22"/>
        </w:rPr>
        <w:tab/>
        <w:t xml:space="preserve">when followed by any number “X”, </w:t>
      </w:r>
      <w:r>
        <w:rPr>
          <w:rFonts w:ascii="Calibri" w:hAnsi="Calibri"/>
          <w:sz w:val="22"/>
          <w:szCs w:val="22"/>
        </w:rPr>
        <w:t>Item</w:t>
      </w:r>
      <w:r w:rsidRPr="00CA3ACB">
        <w:rPr>
          <w:rFonts w:ascii="Calibri" w:hAnsi="Calibri"/>
          <w:sz w:val="22"/>
          <w:szCs w:val="22"/>
        </w:rPr>
        <w:t xml:space="preserve"> X of Part A, unless otherwise specified</w:t>
      </w:r>
    </w:p>
    <w:p w14:paraId="13D7D789" w14:textId="77777777" w:rsidR="00C82055"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Material</w:t>
      </w:r>
      <w:r w:rsidRPr="00054F98">
        <w:rPr>
          <w:rFonts w:ascii="Calibri" w:hAnsi="Calibri"/>
          <w:sz w:val="22"/>
          <w:szCs w:val="22"/>
        </w:rPr>
        <w:t xml:space="preserve">” </w:t>
      </w:r>
      <w:r w:rsidRPr="00054F98">
        <w:rPr>
          <w:rFonts w:ascii="Calibri" w:hAnsi="Calibri"/>
          <w:sz w:val="22"/>
          <w:szCs w:val="22"/>
        </w:rPr>
        <w:tab/>
        <w:t>any document, equipment, software (including source code and object code), goods, information and data stored</w:t>
      </w:r>
      <w:r>
        <w:rPr>
          <w:rFonts w:ascii="Calibri" w:hAnsi="Calibri"/>
          <w:sz w:val="22"/>
          <w:szCs w:val="22"/>
        </w:rPr>
        <w:t xml:space="preserve">, </w:t>
      </w:r>
      <w:r w:rsidRPr="00054F98">
        <w:rPr>
          <w:rFonts w:ascii="Calibri" w:hAnsi="Calibri"/>
          <w:sz w:val="22"/>
          <w:szCs w:val="22"/>
        </w:rPr>
        <w:t>including all copies and extracts of the same</w:t>
      </w:r>
    </w:p>
    <w:p w14:paraId="5A746FCC" w14:textId="77777777" w:rsidR="00C82055" w:rsidRPr="00B92F07" w:rsidRDefault="00C82055" w:rsidP="00C82055">
      <w:pPr>
        <w:ind w:left="2880" w:hanging="2880"/>
        <w:rPr>
          <w:rFonts w:asciiTheme="minorHAnsi" w:hAnsiTheme="minorHAnsi"/>
          <w:sz w:val="22"/>
        </w:rPr>
      </w:pPr>
      <w:r w:rsidRPr="1800AC80">
        <w:rPr>
          <w:rFonts w:ascii="Calibri" w:hAnsi="Calibri"/>
          <w:b/>
          <w:bCs/>
          <w:sz w:val="22"/>
          <w:szCs w:val="22"/>
        </w:rPr>
        <w:t xml:space="preserve">“Microcredential” </w:t>
      </w:r>
      <w:r w:rsidRPr="00B92F07">
        <w:tab/>
      </w:r>
      <w:r w:rsidRPr="1800AC80">
        <w:rPr>
          <w:rFonts w:ascii="Calibri" w:hAnsi="Calibri"/>
          <w:sz w:val="22"/>
          <w:szCs w:val="22"/>
        </w:rPr>
        <w:t xml:space="preserve">means </w:t>
      </w:r>
      <w:r w:rsidRPr="1800AC80">
        <w:rPr>
          <w:rFonts w:asciiTheme="minorHAnsi" w:hAnsiTheme="minorHAnsi" w:cstheme="minorBidi"/>
          <w:sz w:val="22"/>
          <w:szCs w:val="22"/>
        </w:rPr>
        <w:t xml:space="preserve">a microcredential course as defined in the </w:t>
      </w:r>
      <w:r w:rsidRPr="1800AC80">
        <w:rPr>
          <w:rFonts w:asciiTheme="minorHAnsi" w:hAnsiTheme="minorHAnsi" w:cstheme="minorBidi"/>
          <w:i/>
          <w:iCs/>
          <w:sz w:val="22"/>
          <w:szCs w:val="22"/>
        </w:rPr>
        <w:t xml:space="preserve">Higher Education Support Act 2003 </w:t>
      </w:r>
    </w:p>
    <w:p w14:paraId="3FF1CB76"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Milestones</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the milestones set out in Schedule 1</w:t>
      </w:r>
    </w:p>
    <w:p w14:paraId="3A174C5A" w14:textId="77777777" w:rsidR="00C82055" w:rsidRDefault="00C82055" w:rsidP="00C82055">
      <w:pPr>
        <w:ind w:left="2880" w:hanging="2880"/>
        <w:rPr>
          <w:rFonts w:ascii="Calibri" w:hAnsi="Calibri"/>
          <w:sz w:val="22"/>
          <w:szCs w:val="22"/>
        </w:rPr>
      </w:pPr>
      <w:r w:rsidRPr="32268F87">
        <w:rPr>
          <w:rFonts w:ascii="Calibri" w:hAnsi="Calibri"/>
          <w:sz w:val="22"/>
          <w:szCs w:val="22"/>
        </w:rPr>
        <w:t>“</w:t>
      </w:r>
      <w:r w:rsidRPr="32268F87">
        <w:rPr>
          <w:rFonts w:ascii="Calibri" w:hAnsi="Calibri"/>
          <w:b/>
          <w:bCs/>
          <w:sz w:val="22"/>
          <w:szCs w:val="22"/>
        </w:rPr>
        <w:t>Minister</w:t>
      </w:r>
      <w:r w:rsidRPr="32268F87">
        <w:rPr>
          <w:rFonts w:ascii="Calibri" w:hAnsi="Calibri"/>
          <w:sz w:val="22"/>
          <w:szCs w:val="22"/>
        </w:rPr>
        <w:t>”</w:t>
      </w:r>
      <w:r>
        <w:tab/>
      </w:r>
      <w:r w:rsidRPr="32268F87">
        <w:rPr>
          <w:rFonts w:ascii="Calibri" w:hAnsi="Calibri"/>
          <w:sz w:val="22"/>
          <w:szCs w:val="22"/>
        </w:rPr>
        <w:t xml:space="preserve">the </w:t>
      </w:r>
      <w:bookmarkStart w:id="190" w:name="_Int_ma46xOUf"/>
      <w:r w:rsidRPr="32268F87">
        <w:rPr>
          <w:rFonts w:ascii="Calibri" w:hAnsi="Calibri"/>
          <w:sz w:val="22"/>
          <w:szCs w:val="22"/>
        </w:rPr>
        <w:t>Commonwealth Minister</w:t>
      </w:r>
      <w:bookmarkEnd w:id="190"/>
      <w:r w:rsidRPr="32268F87">
        <w:rPr>
          <w:rFonts w:ascii="Calibri" w:hAnsi="Calibri"/>
          <w:sz w:val="22"/>
          <w:szCs w:val="22"/>
        </w:rPr>
        <w:t xml:space="preserve"> responsible for administering Part 2-3 of the Act</w:t>
      </w:r>
    </w:p>
    <w:p w14:paraId="2AD8F469" w14:textId="77777777" w:rsidR="00C82055" w:rsidRPr="00054F98" w:rsidRDefault="00C82055" w:rsidP="00C82055">
      <w:pPr>
        <w:ind w:left="2880" w:hanging="2880"/>
        <w:rPr>
          <w:rFonts w:ascii="Calibri" w:hAnsi="Calibri"/>
          <w:sz w:val="22"/>
          <w:szCs w:val="22"/>
        </w:rPr>
      </w:pPr>
      <w:r w:rsidRPr="00FC36A9">
        <w:rPr>
          <w:rFonts w:ascii="Calibri" w:hAnsi="Calibri"/>
          <w:b/>
          <w:sz w:val="22"/>
          <w:szCs w:val="22"/>
        </w:rPr>
        <w:t>“Other Grants Guidelines”</w:t>
      </w:r>
      <w:r w:rsidRPr="00FC36A9">
        <w:rPr>
          <w:rFonts w:ascii="Calibri" w:hAnsi="Calibri"/>
          <w:sz w:val="22"/>
          <w:szCs w:val="22"/>
        </w:rPr>
        <w:tab/>
        <w:t xml:space="preserve">the </w:t>
      </w:r>
      <w:r w:rsidRPr="00FC36A9">
        <w:rPr>
          <w:rFonts w:ascii="Calibri" w:hAnsi="Calibri"/>
          <w:i/>
          <w:sz w:val="22"/>
          <w:szCs w:val="22"/>
        </w:rPr>
        <w:t xml:space="preserve">Higher Education Support </w:t>
      </w:r>
      <w:r>
        <w:rPr>
          <w:rFonts w:ascii="Calibri" w:hAnsi="Calibri"/>
          <w:i/>
          <w:sz w:val="22"/>
          <w:szCs w:val="22"/>
        </w:rPr>
        <w:t>(Other Grants) Guidelines 2022</w:t>
      </w:r>
      <w:r w:rsidRPr="00FC36A9">
        <w:rPr>
          <w:rFonts w:ascii="Calibri" w:hAnsi="Calibri"/>
          <w:sz w:val="22"/>
          <w:szCs w:val="22"/>
        </w:rPr>
        <w:t>,</w:t>
      </w:r>
      <w:r w:rsidRPr="00F71A01">
        <w:rPr>
          <w:rFonts w:ascii="Calibri" w:hAnsi="Calibri"/>
          <w:sz w:val="22"/>
          <w:szCs w:val="22"/>
        </w:rPr>
        <w:t xml:space="preserve"> as amended from time to time</w:t>
      </w:r>
    </w:p>
    <w:p w14:paraId="60252035" w14:textId="77777777" w:rsidR="00C82055" w:rsidRPr="00054F98" w:rsidRDefault="00C82055" w:rsidP="00C82055">
      <w:pPr>
        <w:rPr>
          <w:rFonts w:ascii="Calibri" w:hAnsi="Calibri"/>
          <w:sz w:val="22"/>
          <w:szCs w:val="22"/>
        </w:rPr>
      </w:pPr>
      <w:r w:rsidRPr="32268F87">
        <w:rPr>
          <w:rFonts w:ascii="Calibri" w:hAnsi="Calibri"/>
          <w:sz w:val="22"/>
          <w:szCs w:val="22"/>
        </w:rPr>
        <w:t>“</w:t>
      </w:r>
      <w:r w:rsidRPr="32268F87">
        <w:rPr>
          <w:rFonts w:ascii="Calibri" w:hAnsi="Calibri"/>
          <w:b/>
          <w:bCs/>
          <w:sz w:val="22"/>
          <w:szCs w:val="22"/>
        </w:rPr>
        <w:t>Part A</w:t>
      </w:r>
      <w:r w:rsidRPr="32268F87">
        <w:rPr>
          <w:rFonts w:ascii="Calibri" w:hAnsi="Calibri"/>
          <w:sz w:val="22"/>
          <w:szCs w:val="22"/>
        </w:rPr>
        <w:t>”</w:t>
      </w:r>
      <w:r>
        <w:tab/>
      </w:r>
      <w:r>
        <w:tab/>
      </w:r>
      <w:r>
        <w:tab/>
      </w:r>
      <w:r w:rsidRPr="32268F87">
        <w:rPr>
          <w:rFonts w:ascii="Calibri" w:hAnsi="Calibri"/>
          <w:sz w:val="22"/>
          <w:szCs w:val="22"/>
        </w:rPr>
        <w:t>Part A of this Annexure</w:t>
      </w:r>
    </w:p>
    <w:p w14:paraId="0B5176B6" w14:textId="77777777" w:rsidR="00C82055" w:rsidRPr="00054F98" w:rsidRDefault="00C82055" w:rsidP="00C82055">
      <w:pPr>
        <w:rPr>
          <w:rFonts w:ascii="Calibri" w:hAnsi="Calibri"/>
          <w:sz w:val="22"/>
          <w:szCs w:val="22"/>
        </w:rPr>
      </w:pPr>
      <w:r w:rsidRPr="32268F87">
        <w:rPr>
          <w:rFonts w:ascii="Calibri" w:hAnsi="Calibri"/>
          <w:sz w:val="22"/>
          <w:szCs w:val="22"/>
        </w:rPr>
        <w:t>“</w:t>
      </w:r>
      <w:r w:rsidRPr="32268F87">
        <w:rPr>
          <w:rFonts w:ascii="Calibri" w:hAnsi="Calibri"/>
          <w:b/>
          <w:bCs/>
          <w:sz w:val="22"/>
          <w:szCs w:val="22"/>
        </w:rPr>
        <w:t>Part B</w:t>
      </w:r>
      <w:r w:rsidRPr="32268F87">
        <w:rPr>
          <w:rFonts w:ascii="Calibri" w:hAnsi="Calibri"/>
          <w:sz w:val="22"/>
          <w:szCs w:val="22"/>
        </w:rPr>
        <w:t>”</w:t>
      </w:r>
      <w:r>
        <w:tab/>
      </w:r>
      <w:r>
        <w:tab/>
      </w:r>
      <w:r>
        <w:tab/>
      </w:r>
      <w:r w:rsidRPr="32268F87">
        <w:rPr>
          <w:rFonts w:ascii="Calibri" w:hAnsi="Calibri"/>
          <w:sz w:val="22"/>
          <w:szCs w:val="22"/>
        </w:rPr>
        <w:t xml:space="preserve">Part B of this Annexure </w:t>
      </w:r>
    </w:p>
    <w:p w14:paraId="4F43D558"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Personal information</w:t>
      </w:r>
      <w:r w:rsidRPr="00054F98">
        <w:rPr>
          <w:rFonts w:ascii="Calibri" w:hAnsi="Calibri"/>
          <w:sz w:val="22"/>
          <w:szCs w:val="22"/>
        </w:rPr>
        <w:t xml:space="preserve">” </w:t>
      </w:r>
      <w:r w:rsidRPr="00054F98">
        <w:rPr>
          <w:rFonts w:ascii="Calibri" w:hAnsi="Calibri"/>
          <w:sz w:val="22"/>
          <w:szCs w:val="22"/>
        </w:rPr>
        <w:tab/>
        <w:t>has the same meaning as it does in the Privacy Act</w:t>
      </w:r>
    </w:p>
    <w:p w14:paraId="785C77C4" w14:textId="77777777" w:rsidR="00C82055" w:rsidRPr="00054F98"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Privacy Act</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w:t>
      </w:r>
      <w:r w:rsidRPr="00054F98">
        <w:rPr>
          <w:rFonts w:ascii="Calibri" w:hAnsi="Calibri"/>
          <w:i/>
          <w:sz w:val="22"/>
          <w:szCs w:val="22"/>
        </w:rPr>
        <w:t xml:space="preserve">Privacy Act 1988 </w:t>
      </w:r>
      <w:r w:rsidRPr="00054F98">
        <w:rPr>
          <w:rFonts w:ascii="Calibri" w:hAnsi="Calibri"/>
          <w:sz w:val="22"/>
          <w:szCs w:val="22"/>
        </w:rPr>
        <w:t>as amended from time to time</w:t>
      </w:r>
    </w:p>
    <w:p w14:paraId="0E6BA280" w14:textId="77777777" w:rsidR="00C82055" w:rsidRPr="00CB7AB8" w:rsidRDefault="00C82055" w:rsidP="00C82055">
      <w:pPr>
        <w:ind w:left="2880" w:hanging="2880"/>
        <w:rPr>
          <w:rFonts w:ascii="Calibri" w:hAnsi="Calibri"/>
          <w:b/>
          <w:sz w:val="22"/>
          <w:szCs w:val="22"/>
        </w:rPr>
      </w:pPr>
      <w:r w:rsidRPr="00CB7AB8">
        <w:rPr>
          <w:rFonts w:ascii="Calibri" w:hAnsi="Calibri"/>
          <w:b/>
          <w:sz w:val="22"/>
          <w:szCs w:val="22"/>
        </w:rPr>
        <w:t>“</w:t>
      </w:r>
      <w:r w:rsidRPr="00054F98">
        <w:rPr>
          <w:rFonts w:ascii="Calibri" w:hAnsi="Calibri"/>
          <w:b/>
          <w:sz w:val="22"/>
          <w:szCs w:val="22"/>
        </w:rPr>
        <w:t>Program</w:t>
      </w:r>
      <w:r w:rsidRPr="00CB7AB8">
        <w:rPr>
          <w:rFonts w:ascii="Calibri" w:hAnsi="Calibri"/>
          <w:b/>
          <w:sz w:val="22"/>
          <w:szCs w:val="22"/>
        </w:rPr>
        <w:t>”</w:t>
      </w:r>
      <w:r w:rsidRPr="00CB7AB8">
        <w:rPr>
          <w:rFonts w:ascii="Calibri" w:hAnsi="Calibri"/>
          <w:b/>
          <w:sz w:val="22"/>
          <w:szCs w:val="22"/>
        </w:rPr>
        <w:tab/>
      </w:r>
      <w:r w:rsidRPr="00A24528">
        <w:rPr>
          <w:rFonts w:ascii="Calibri" w:hAnsi="Calibri"/>
          <w:bCs/>
          <w:sz w:val="22"/>
          <w:szCs w:val="22"/>
        </w:rPr>
        <w:t>the Microcredentials Pilot as set out in Part 12 of the Other Grants Guidelines</w:t>
      </w:r>
    </w:p>
    <w:p w14:paraId="5245CB8F" w14:textId="77777777" w:rsidR="00C82055" w:rsidRPr="00095384" w:rsidRDefault="00C82055" w:rsidP="00C82055">
      <w:pPr>
        <w:ind w:left="2880" w:hanging="2880"/>
        <w:rPr>
          <w:rFonts w:ascii="Calibri" w:hAnsi="Calibri"/>
          <w:sz w:val="22"/>
          <w:szCs w:val="22"/>
        </w:rPr>
      </w:pPr>
      <w:r w:rsidRPr="00054F98">
        <w:rPr>
          <w:rFonts w:ascii="Calibri" w:hAnsi="Calibri"/>
          <w:sz w:val="22"/>
          <w:szCs w:val="22"/>
        </w:rPr>
        <w:t>“</w:t>
      </w:r>
      <w:r w:rsidRPr="00054F98">
        <w:rPr>
          <w:rFonts w:ascii="Calibri" w:hAnsi="Calibri"/>
          <w:b/>
          <w:sz w:val="22"/>
          <w:szCs w:val="22"/>
        </w:rPr>
        <w:t>Program Objectives</w:t>
      </w:r>
      <w:r w:rsidRPr="00054F98">
        <w:rPr>
          <w:rFonts w:ascii="Calibri" w:hAnsi="Calibri"/>
          <w:sz w:val="22"/>
          <w:szCs w:val="22"/>
        </w:rPr>
        <w:t xml:space="preserve">” </w:t>
      </w:r>
      <w:r w:rsidRPr="00054F98">
        <w:rPr>
          <w:rFonts w:ascii="Calibri" w:hAnsi="Calibri"/>
          <w:sz w:val="22"/>
          <w:szCs w:val="22"/>
        </w:rPr>
        <w:tab/>
      </w:r>
      <w:r w:rsidRPr="00CA3ACB">
        <w:rPr>
          <w:rFonts w:ascii="Calibri" w:hAnsi="Calibri"/>
          <w:sz w:val="22"/>
          <w:szCs w:val="22"/>
        </w:rPr>
        <w:t xml:space="preserve">the objectives of the Program as specified in </w:t>
      </w:r>
      <w:r>
        <w:rPr>
          <w:rFonts w:asciiTheme="minorHAnsi" w:hAnsiTheme="minorHAnsi" w:cstheme="minorHAnsi"/>
          <w:sz w:val="22"/>
          <w:szCs w:val="22"/>
        </w:rPr>
        <w:t>the Other Grants Guidelines</w:t>
      </w:r>
    </w:p>
    <w:p w14:paraId="5A9F1C97" w14:textId="77777777" w:rsidR="00C82055" w:rsidRPr="00054F98" w:rsidRDefault="00C82055" w:rsidP="00C82055">
      <w:pPr>
        <w:ind w:left="2880" w:hanging="2880"/>
        <w:rPr>
          <w:rFonts w:ascii="Calibri" w:hAnsi="Calibri"/>
          <w:sz w:val="22"/>
          <w:szCs w:val="22"/>
        </w:rPr>
      </w:pPr>
      <w:r w:rsidRPr="00054F98">
        <w:rPr>
          <w:rFonts w:ascii="Calibri" w:hAnsi="Calibri"/>
          <w:sz w:val="22"/>
          <w:szCs w:val="22"/>
        </w:rPr>
        <w:t>“</w:t>
      </w:r>
      <w:r>
        <w:rPr>
          <w:rFonts w:ascii="Calibri" w:hAnsi="Calibri"/>
          <w:b/>
          <w:sz w:val="22"/>
          <w:szCs w:val="22"/>
        </w:rPr>
        <w:t>Project</w:t>
      </w:r>
      <w:r w:rsidRPr="00054F98">
        <w:rPr>
          <w:rFonts w:ascii="Calibri" w:hAnsi="Calibri"/>
          <w:sz w:val="22"/>
          <w:szCs w:val="22"/>
        </w:rPr>
        <w:t>”</w:t>
      </w:r>
      <w:r w:rsidRPr="00054F98">
        <w:rPr>
          <w:rFonts w:ascii="Calibri" w:hAnsi="Calibri"/>
          <w:sz w:val="22"/>
          <w:szCs w:val="22"/>
        </w:rPr>
        <w:tab/>
        <w:t xml:space="preserve">the </w:t>
      </w:r>
      <w:r>
        <w:rPr>
          <w:rFonts w:ascii="Calibri" w:hAnsi="Calibri"/>
          <w:sz w:val="22"/>
          <w:szCs w:val="22"/>
        </w:rPr>
        <w:t>Project</w:t>
      </w:r>
      <w:r w:rsidRPr="00054F98">
        <w:rPr>
          <w:rFonts w:ascii="Calibri" w:hAnsi="Calibri"/>
          <w:sz w:val="22"/>
          <w:szCs w:val="22"/>
        </w:rPr>
        <w:t xml:space="preserve"> undertaken by the Recipient as specified in </w:t>
      </w:r>
      <w:r>
        <w:rPr>
          <w:rFonts w:ascii="Calibri" w:hAnsi="Calibri"/>
          <w:sz w:val="22"/>
          <w:szCs w:val="22"/>
        </w:rPr>
        <w:t>Item</w:t>
      </w:r>
      <w:r w:rsidRPr="00054F98">
        <w:rPr>
          <w:rFonts w:ascii="Calibri" w:hAnsi="Calibri"/>
          <w:sz w:val="22"/>
          <w:szCs w:val="22"/>
        </w:rPr>
        <w:t xml:space="preserve"> 2</w:t>
      </w:r>
    </w:p>
    <w:p w14:paraId="2518BF6C" w14:textId="391AC0B1" w:rsidR="00C82055" w:rsidRPr="00CB3CDE" w:rsidRDefault="00C82055" w:rsidP="00C82055">
      <w:pPr>
        <w:rPr>
          <w:rFonts w:ascii="Calibri" w:hAnsi="Calibri"/>
          <w:sz w:val="22"/>
          <w:szCs w:val="22"/>
        </w:rPr>
      </w:pPr>
      <w:r w:rsidRPr="00054F98">
        <w:rPr>
          <w:rFonts w:ascii="Calibri" w:hAnsi="Calibri"/>
          <w:sz w:val="22"/>
          <w:szCs w:val="22"/>
        </w:rPr>
        <w:t>"</w:t>
      </w:r>
      <w:r>
        <w:rPr>
          <w:rFonts w:ascii="Calibri" w:hAnsi="Calibri"/>
          <w:b/>
          <w:sz w:val="22"/>
          <w:szCs w:val="22"/>
        </w:rPr>
        <w:t>Project</w:t>
      </w:r>
      <w:r w:rsidRPr="00054F98">
        <w:rPr>
          <w:rFonts w:ascii="Calibri" w:hAnsi="Calibri"/>
          <w:b/>
          <w:sz w:val="22"/>
          <w:szCs w:val="22"/>
        </w:rPr>
        <w:t xml:space="preserve"> Objectives</w:t>
      </w:r>
      <w:r w:rsidRPr="00054F98">
        <w:rPr>
          <w:rFonts w:ascii="Calibri" w:hAnsi="Calibri"/>
          <w:sz w:val="22"/>
          <w:szCs w:val="22"/>
        </w:rPr>
        <w:t>"</w:t>
      </w:r>
      <w:r w:rsidRPr="00054F98">
        <w:rPr>
          <w:rFonts w:ascii="Calibri" w:hAnsi="Calibri"/>
          <w:sz w:val="22"/>
          <w:szCs w:val="22"/>
        </w:rPr>
        <w:tab/>
      </w:r>
      <w:r w:rsidRPr="00054F98">
        <w:rPr>
          <w:rFonts w:ascii="Calibri" w:hAnsi="Calibri"/>
          <w:sz w:val="22"/>
          <w:szCs w:val="22"/>
        </w:rPr>
        <w:tab/>
      </w:r>
      <w:r w:rsidRPr="00CB3CDE">
        <w:rPr>
          <w:rFonts w:ascii="Calibri" w:hAnsi="Calibri"/>
          <w:sz w:val="22"/>
          <w:szCs w:val="22"/>
        </w:rPr>
        <w:t xml:space="preserve">the objectives of the </w:t>
      </w:r>
      <w:r>
        <w:rPr>
          <w:rFonts w:ascii="Calibri" w:hAnsi="Calibri"/>
          <w:sz w:val="22"/>
          <w:szCs w:val="22"/>
        </w:rPr>
        <w:t>Project</w:t>
      </w:r>
      <w:r w:rsidRPr="00CB3CDE">
        <w:rPr>
          <w:rFonts w:ascii="Calibri" w:hAnsi="Calibri"/>
          <w:sz w:val="22"/>
          <w:szCs w:val="22"/>
        </w:rPr>
        <w:t xml:space="preserve"> as specified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_Ref337024770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0</w:t>
      </w:r>
      <w:r w:rsidRPr="00CB3CDE">
        <w:rPr>
          <w:rFonts w:ascii="Calibri" w:hAnsi="Calibri"/>
          <w:sz w:val="22"/>
          <w:szCs w:val="22"/>
        </w:rPr>
        <w:fldChar w:fldCharType="end"/>
      </w:r>
      <w:r w:rsidRPr="00CB3CDE">
        <w:rPr>
          <w:rFonts w:ascii="Calibri" w:hAnsi="Calibri"/>
          <w:sz w:val="22"/>
          <w:szCs w:val="22"/>
        </w:rPr>
        <w:t xml:space="preserve"> of Part A</w:t>
      </w:r>
    </w:p>
    <w:p w14:paraId="417461A9" w14:textId="23F3F2B0" w:rsidR="00C82055" w:rsidRDefault="00C82055" w:rsidP="00C82055">
      <w:pPr>
        <w:ind w:left="2880" w:hanging="2880"/>
        <w:rPr>
          <w:rFonts w:ascii="Calibri" w:hAnsi="Calibri"/>
          <w:sz w:val="22"/>
          <w:szCs w:val="22"/>
        </w:rPr>
      </w:pPr>
      <w:r w:rsidRPr="00CB3CDE">
        <w:rPr>
          <w:rFonts w:ascii="Calibri" w:hAnsi="Calibri"/>
          <w:sz w:val="22"/>
          <w:szCs w:val="22"/>
        </w:rPr>
        <w:t>“</w:t>
      </w:r>
      <w:r>
        <w:rPr>
          <w:rFonts w:ascii="Calibri" w:hAnsi="Calibri"/>
          <w:b/>
          <w:sz w:val="22"/>
          <w:szCs w:val="22"/>
        </w:rPr>
        <w:t>Project</w:t>
      </w:r>
      <w:r w:rsidRPr="00CB3CDE">
        <w:rPr>
          <w:rFonts w:ascii="Calibri" w:hAnsi="Calibri"/>
          <w:b/>
          <w:sz w:val="22"/>
          <w:szCs w:val="22"/>
        </w:rPr>
        <w:t xml:space="preserve"> Delegate”</w:t>
      </w:r>
      <w:r w:rsidRPr="00CB3CDE">
        <w:rPr>
          <w:rFonts w:ascii="Calibri" w:hAnsi="Calibri"/>
          <w:sz w:val="22"/>
          <w:szCs w:val="22"/>
        </w:rPr>
        <w:tab/>
        <w:t xml:space="preserve">the Assistant Secretary, Tertiary Policy Branch, Higher Education Group in the </w:t>
      </w:r>
      <w:r>
        <w:rPr>
          <w:rFonts w:ascii="Calibri" w:hAnsi="Calibri"/>
          <w:sz w:val="22"/>
          <w:szCs w:val="22"/>
        </w:rPr>
        <w:t>Department</w:t>
      </w:r>
      <w:r w:rsidRPr="00CB3CDE">
        <w:rPr>
          <w:rFonts w:ascii="Calibri" w:hAnsi="Calibri"/>
          <w:sz w:val="22"/>
          <w:szCs w:val="22"/>
        </w:rPr>
        <w:t xml:space="preserve">, or any other Assistant Secretary within the </w:t>
      </w:r>
      <w:r>
        <w:rPr>
          <w:rFonts w:ascii="Calibri" w:hAnsi="Calibri"/>
          <w:sz w:val="22"/>
          <w:szCs w:val="22"/>
        </w:rPr>
        <w:t>Department</w:t>
      </w:r>
      <w:r w:rsidRPr="00CB3CDE">
        <w:rPr>
          <w:rFonts w:ascii="Calibri" w:hAnsi="Calibri"/>
          <w:sz w:val="22"/>
          <w:szCs w:val="22"/>
        </w:rPr>
        <w:t xml:space="preserve"> who may from time to time have </w:t>
      </w:r>
      <w:r>
        <w:rPr>
          <w:rFonts w:ascii="Calibri" w:hAnsi="Calibri"/>
          <w:sz w:val="22"/>
          <w:szCs w:val="22"/>
        </w:rPr>
        <w:t>Department</w:t>
      </w:r>
      <w:r w:rsidRPr="00CB3CDE">
        <w:rPr>
          <w:rFonts w:ascii="Calibri" w:hAnsi="Calibri"/>
          <w:sz w:val="22"/>
          <w:szCs w:val="22"/>
        </w:rPr>
        <w:t xml:space="preserve">al responsibility for the </w:t>
      </w:r>
      <w:r>
        <w:rPr>
          <w:rFonts w:ascii="Calibri" w:hAnsi="Calibri"/>
          <w:sz w:val="22"/>
          <w:szCs w:val="22"/>
        </w:rPr>
        <w:t>Project</w:t>
      </w:r>
      <w:r w:rsidRPr="00CB3CDE">
        <w:rPr>
          <w:rFonts w:ascii="Calibri" w:hAnsi="Calibri"/>
          <w:sz w:val="22"/>
          <w:szCs w:val="22"/>
        </w:rPr>
        <w:t xml:space="preserve">. The </w:t>
      </w:r>
      <w:r>
        <w:rPr>
          <w:rFonts w:ascii="Calibri" w:hAnsi="Calibri"/>
          <w:sz w:val="22"/>
          <w:szCs w:val="22"/>
        </w:rPr>
        <w:t>Project</w:t>
      </w:r>
      <w:r w:rsidRPr="00CB3CDE">
        <w:rPr>
          <w:rFonts w:ascii="Calibri" w:hAnsi="Calibri"/>
          <w:sz w:val="22"/>
          <w:szCs w:val="22"/>
        </w:rPr>
        <w:t xml:space="preserve"> Delegate’s contact details are set out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_Ref337024819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7</w:t>
      </w:r>
      <w:r w:rsidRPr="00CB3CDE">
        <w:rPr>
          <w:rFonts w:ascii="Calibri" w:hAnsi="Calibri"/>
          <w:sz w:val="22"/>
          <w:szCs w:val="22"/>
        </w:rPr>
        <w:fldChar w:fldCharType="end"/>
      </w:r>
      <w:r w:rsidRPr="00CB3CDE">
        <w:rPr>
          <w:rFonts w:ascii="Calibri" w:hAnsi="Calibri"/>
          <w:sz w:val="22"/>
          <w:szCs w:val="22"/>
        </w:rPr>
        <w:t xml:space="preserve"> of Part A</w:t>
      </w:r>
    </w:p>
    <w:p w14:paraId="28D3588D" w14:textId="77777777" w:rsidR="00C82055" w:rsidRDefault="00C82055" w:rsidP="00C82055">
      <w:pPr>
        <w:pStyle w:val="Interpretation"/>
        <w:ind w:left="0"/>
        <w:rPr>
          <w:rFonts w:ascii="Calibri" w:hAnsi="Calibri" w:cs="Calibri"/>
          <w:sz w:val="22"/>
          <w:szCs w:val="22"/>
        </w:rPr>
      </w:pPr>
      <w:r w:rsidRPr="32268F87">
        <w:rPr>
          <w:rFonts w:ascii="Calibri" w:hAnsi="Calibri" w:cs="Calibri"/>
          <w:sz w:val="22"/>
          <w:szCs w:val="22"/>
        </w:rPr>
        <w:t>“</w:t>
      </w:r>
      <w:r w:rsidRPr="32268F87">
        <w:rPr>
          <w:rStyle w:val="Bold"/>
          <w:rFonts w:ascii="Calibri" w:hAnsi="Calibri" w:cs="Calibri"/>
          <w:sz w:val="22"/>
          <w:szCs w:val="22"/>
        </w:rPr>
        <w:t>Project Material</w:t>
      </w:r>
      <w:r w:rsidRPr="32268F87">
        <w:rPr>
          <w:rFonts w:ascii="Calibri" w:hAnsi="Calibri" w:cs="Calibri"/>
          <w:sz w:val="22"/>
          <w:szCs w:val="22"/>
        </w:rPr>
        <w:t>”</w:t>
      </w:r>
      <w:r>
        <w:tab/>
      </w:r>
      <w:r>
        <w:tab/>
      </w:r>
      <w:r w:rsidRPr="32268F87">
        <w:rPr>
          <w:rFonts w:ascii="Calibri" w:hAnsi="Calibri" w:cs="Calibri"/>
          <w:sz w:val="22"/>
          <w:szCs w:val="22"/>
        </w:rPr>
        <w:t>all Material:</w:t>
      </w:r>
    </w:p>
    <w:p w14:paraId="4EF8EFFD"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t xml:space="preserve">brought into existence for the purpose of performing this </w:t>
      </w:r>
      <w:r>
        <w:rPr>
          <w:rFonts w:ascii="Calibri" w:hAnsi="Calibri" w:cs="Calibri"/>
          <w:sz w:val="22"/>
          <w:szCs w:val="22"/>
        </w:rPr>
        <w:t>Conditions of Grant</w:t>
      </w:r>
      <w:r w:rsidRPr="004C47C5">
        <w:rPr>
          <w:rFonts w:ascii="Calibri" w:hAnsi="Calibri" w:cs="Calibri"/>
          <w:sz w:val="22"/>
          <w:szCs w:val="22"/>
        </w:rPr>
        <w:t xml:space="preserve">, including the </w:t>
      </w:r>
      <w:r>
        <w:rPr>
          <w:rFonts w:ascii="Calibri" w:hAnsi="Calibri" w:cs="Calibri"/>
          <w:sz w:val="22"/>
          <w:szCs w:val="22"/>
        </w:rPr>
        <w:t>a</w:t>
      </w:r>
      <w:r w:rsidRPr="004C47C5">
        <w:rPr>
          <w:rFonts w:ascii="Calibri" w:hAnsi="Calibri" w:cs="Calibri"/>
          <w:sz w:val="22"/>
          <w:szCs w:val="22"/>
        </w:rPr>
        <w:t>pplication</w:t>
      </w:r>
      <w:r>
        <w:rPr>
          <w:rFonts w:ascii="Calibri" w:hAnsi="Calibri" w:cs="Calibri"/>
          <w:sz w:val="22"/>
          <w:szCs w:val="22"/>
        </w:rPr>
        <w:t xml:space="preserve"> form submitted by the Recipient</w:t>
      </w:r>
      <w:r w:rsidRPr="004C47C5">
        <w:rPr>
          <w:rFonts w:ascii="Calibri" w:hAnsi="Calibri" w:cs="Calibri"/>
          <w:sz w:val="22"/>
          <w:szCs w:val="22"/>
        </w:rPr>
        <w:t xml:space="preserve">, the </w:t>
      </w:r>
      <w:r>
        <w:rPr>
          <w:rFonts w:ascii="Calibri" w:hAnsi="Calibri" w:cs="Calibri"/>
          <w:sz w:val="22"/>
          <w:szCs w:val="22"/>
        </w:rPr>
        <w:t>Project</w:t>
      </w:r>
      <w:r w:rsidRPr="004C47C5">
        <w:rPr>
          <w:rFonts w:ascii="Calibri" w:hAnsi="Calibri" w:cs="Calibri"/>
          <w:sz w:val="22"/>
          <w:szCs w:val="22"/>
        </w:rPr>
        <w:t xml:space="preserve"> </w:t>
      </w:r>
      <w:r>
        <w:rPr>
          <w:rFonts w:ascii="Calibri" w:hAnsi="Calibri" w:cs="Calibri"/>
          <w:sz w:val="22"/>
          <w:szCs w:val="22"/>
        </w:rPr>
        <w:t>p</w:t>
      </w:r>
      <w:r w:rsidRPr="004C47C5">
        <w:rPr>
          <w:rFonts w:ascii="Calibri" w:hAnsi="Calibri" w:cs="Calibri"/>
          <w:sz w:val="22"/>
          <w:szCs w:val="22"/>
        </w:rPr>
        <w:t xml:space="preserve">lan </w:t>
      </w:r>
      <w:r>
        <w:rPr>
          <w:rFonts w:ascii="Calibri" w:hAnsi="Calibri" w:cs="Calibri"/>
          <w:sz w:val="22"/>
          <w:szCs w:val="22"/>
        </w:rPr>
        <w:t xml:space="preserve">(if any) </w:t>
      </w:r>
      <w:r w:rsidRPr="004C47C5">
        <w:rPr>
          <w:rFonts w:ascii="Calibri" w:hAnsi="Calibri" w:cs="Calibri"/>
          <w:sz w:val="22"/>
          <w:szCs w:val="22"/>
        </w:rPr>
        <w:t>and the Reports;</w:t>
      </w:r>
    </w:p>
    <w:p w14:paraId="3F1BA3C9"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t>incorporated in, supplied or required to be supplied along with the Material referred to in paragraph (a); or</w:t>
      </w:r>
    </w:p>
    <w:p w14:paraId="22673EEC" w14:textId="77777777" w:rsidR="00C82055" w:rsidRDefault="00C82055" w:rsidP="00C82055">
      <w:pPr>
        <w:numPr>
          <w:ilvl w:val="0"/>
          <w:numId w:val="42"/>
        </w:numPr>
        <w:tabs>
          <w:tab w:val="clear" w:pos="4590"/>
        </w:tabs>
        <w:spacing w:before="0" w:after="0" w:line="240" w:lineRule="auto"/>
        <w:ind w:left="3402" w:right="380" w:hanging="425"/>
        <w:rPr>
          <w:rFonts w:ascii="Calibri" w:hAnsi="Calibri" w:cs="Calibri"/>
          <w:sz w:val="22"/>
          <w:szCs w:val="22"/>
        </w:rPr>
      </w:pPr>
      <w:r w:rsidRPr="004C47C5">
        <w:rPr>
          <w:rFonts w:ascii="Calibri" w:hAnsi="Calibri" w:cs="Calibri"/>
          <w:sz w:val="22"/>
          <w:szCs w:val="22"/>
        </w:rPr>
        <w:lastRenderedPageBreak/>
        <w:t>copied or derived from Material referred to in paragraphs (a) or (b)</w:t>
      </w:r>
    </w:p>
    <w:p w14:paraId="6DE5A299" w14:textId="77777777" w:rsidR="00C82055" w:rsidRPr="00CB3CDE" w:rsidRDefault="00C82055" w:rsidP="00C82055">
      <w:pPr>
        <w:ind w:left="2880" w:hanging="2880"/>
        <w:rPr>
          <w:rFonts w:ascii="Calibri" w:hAnsi="Calibri"/>
          <w:sz w:val="22"/>
          <w:szCs w:val="22"/>
        </w:rPr>
      </w:pPr>
    </w:p>
    <w:p w14:paraId="1D9BB0A2" w14:textId="286D5082" w:rsidR="00C82055" w:rsidRPr="00CB3CDE" w:rsidRDefault="00C82055" w:rsidP="00C82055">
      <w:pPr>
        <w:spacing w:before="120"/>
        <w:ind w:left="2880" w:hanging="2880"/>
        <w:rPr>
          <w:rFonts w:ascii="Calibri" w:hAnsi="Calibri"/>
          <w:sz w:val="22"/>
          <w:szCs w:val="22"/>
        </w:rPr>
      </w:pPr>
      <w:r w:rsidRPr="00CB3CDE">
        <w:rPr>
          <w:rFonts w:ascii="Calibri" w:hAnsi="Calibri"/>
          <w:sz w:val="22"/>
          <w:szCs w:val="22"/>
        </w:rPr>
        <w:t>“</w:t>
      </w:r>
      <w:r>
        <w:rPr>
          <w:rFonts w:ascii="Calibri" w:hAnsi="Calibri"/>
          <w:b/>
          <w:sz w:val="22"/>
          <w:szCs w:val="22"/>
        </w:rPr>
        <w:t>Project</w:t>
      </w:r>
      <w:r w:rsidRPr="00CB3CDE">
        <w:rPr>
          <w:rFonts w:ascii="Calibri" w:hAnsi="Calibri"/>
          <w:b/>
          <w:sz w:val="22"/>
          <w:szCs w:val="22"/>
        </w:rPr>
        <w:t xml:space="preserve"> Period</w:t>
      </w:r>
      <w:r w:rsidRPr="00CB3CDE">
        <w:rPr>
          <w:rFonts w:ascii="Calibri" w:hAnsi="Calibri"/>
          <w:sz w:val="22"/>
          <w:szCs w:val="22"/>
        </w:rPr>
        <w:t xml:space="preserve">” </w:t>
      </w:r>
      <w:r w:rsidRPr="00CB3CDE">
        <w:rPr>
          <w:rFonts w:ascii="Calibri" w:hAnsi="Calibri"/>
          <w:sz w:val="22"/>
          <w:szCs w:val="22"/>
        </w:rPr>
        <w:tab/>
        <w:t xml:space="preserve">the period specified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_Ref337024856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4</w:t>
      </w:r>
      <w:r w:rsidRPr="00CB3CDE">
        <w:rPr>
          <w:rFonts w:ascii="Calibri" w:hAnsi="Calibri"/>
          <w:sz w:val="22"/>
          <w:szCs w:val="22"/>
        </w:rPr>
        <w:fldChar w:fldCharType="end"/>
      </w:r>
      <w:r w:rsidRPr="00CB3CDE">
        <w:rPr>
          <w:rFonts w:ascii="Calibri" w:hAnsi="Calibri"/>
          <w:sz w:val="22"/>
          <w:szCs w:val="22"/>
        </w:rPr>
        <w:t xml:space="preserve"> of Part A during which the </w:t>
      </w:r>
      <w:r>
        <w:rPr>
          <w:rFonts w:ascii="Calibri" w:hAnsi="Calibri"/>
          <w:sz w:val="22"/>
          <w:szCs w:val="22"/>
        </w:rPr>
        <w:t>Project</w:t>
      </w:r>
      <w:r w:rsidRPr="00CB3CDE">
        <w:rPr>
          <w:rFonts w:ascii="Calibri" w:hAnsi="Calibri"/>
          <w:sz w:val="22"/>
          <w:szCs w:val="22"/>
        </w:rPr>
        <w:t xml:space="preserve"> must be completed</w:t>
      </w:r>
    </w:p>
    <w:p w14:paraId="78D403CD" w14:textId="77777777" w:rsidR="00C82055" w:rsidRPr="00CB3CDE" w:rsidRDefault="00C82055" w:rsidP="00C82055">
      <w:pPr>
        <w:ind w:left="2880" w:hanging="2880"/>
        <w:rPr>
          <w:rFonts w:ascii="Calibri" w:hAnsi="Calibri"/>
          <w:sz w:val="22"/>
          <w:szCs w:val="22"/>
        </w:rPr>
      </w:pPr>
      <w:r w:rsidRPr="00CB3CDE">
        <w:rPr>
          <w:rFonts w:ascii="Calibri" w:hAnsi="Calibri"/>
          <w:sz w:val="22"/>
          <w:szCs w:val="22"/>
        </w:rPr>
        <w:t>“</w:t>
      </w:r>
      <w:r w:rsidRPr="00CB3CDE">
        <w:rPr>
          <w:rFonts w:ascii="Calibri" w:hAnsi="Calibri"/>
          <w:b/>
          <w:sz w:val="22"/>
          <w:szCs w:val="22"/>
        </w:rPr>
        <w:t>Recipient</w:t>
      </w:r>
      <w:r w:rsidRPr="00CB3CDE">
        <w:rPr>
          <w:rFonts w:ascii="Calibri" w:hAnsi="Calibri"/>
          <w:sz w:val="22"/>
          <w:szCs w:val="22"/>
        </w:rPr>
        <w:t>”</w:t>
      </w:r>
      <w:r w:rsidRPr="00CB3CDE">
        <w:rPr>
          <w:rFonts w:ascii="Calibri" w:hAnsi="Calibri"/>
          <w:sz w:val="22"/>
          <w:szCs w:val="22"/>
        </w:rPr>
        <w:tab/>
        <w:t xml:space="preserve">the body corporate which is responsible for the </w:t>
      </w:r>
      <w:r>
        <w:rPr>
          <w:rFonts w:ascii="Calibri" w:hAnsi="Calibri"/>
          <w:sz w:val="22"/>
          <w:szCs w:val="22"/>
        </w:rPr>
        <w:t>Project</w:t>
      </w:r>
      <w:r w:rsidRPr="00CB3CDE">
        <w:rPr>
          <w:rFonts w:ascii="Calibri" w:hAnsi="Calibri"/>
          <w:sz w:val="22"/>
          <w:szCs w:val="22"/>
        </w:rPr>
        <w:t xml:space="preserve"> as specified in </w:t>
      </w:r>
      <w:r>
        <w:rPr>
          <w:rFonts w:ascii="Calibri" w:hAnsi="Calibri"/>
          <w:sz w:val="22"/>
          <w:szCs w:val="22"/>
        </w:rPr>
        <w:t>Item</w:t>
      </w:r>
      <w:r w:rsidRPr="00CB3CDE">
        <w:rPr>
          <w:rFonts w:ascii="Calibri" w:hAnsi="Calibri"/>
          <w:sz w:val="22"/>
          <w:szCs w:val="22"/>
        </w:rPr>
        <w:t xml:space="preserve"> 1</w:t>
      </w:r>
      <w:r w:rsidRPr="00CB3CDE">
        <w:rPr>
          <w:rFonts w:ascii="Calibri" w:hAnsi="Calibri"/>
          <w:i/>
          <w:sz w:val="22"/>
          <w:szCs w:val="22"/>
        </w:rPr>
        <w:t xml:space="preserve"> </w:t>
      </w:r>
    </w:p>
    <w:p w14:paraId="78A2BE37" w14:textId="77777777" w:rsidR="00C82055" w:rsidRPr="00CB3CDE" w:rsidRDefault="00C82055" w:rsidP="00C82055">
      <w:pPr>
        <w:ind w:left="2880" w:hanging="2880"/>
        <w:rPr>
          <w:rFonts w:ascii="Calibri" w:hAnsi="Calibri"/>
          <w:sz w:val="22"/>
          <w:szCs w:val="22"/>
        </w:rPr>
      </w:pPr>
      <w:r w:rsidRPr="00CB3CDE">
        <w:rPr>
          <w:rFonts w:ascii="Calibri" w:hAnsi="Calibri"/>
          <w:b/>
          <w:sz w:val="22"/>
          <w:szCs w:val="22"/>
        </w:rPr>
        <w:t>“Records”</w:t>
      </w:r>
      <w:r w:rsidRPr="00CB3CDE">
        <w:rPr>
          <w:rFonts w:ascii="Calibri" w:hAnsi="Calibri"/>
          <w:b/>
          <w:sz w:val="22"/>
          <w:szCs w:val="22"/>
        </w:rPr>
        <w:tab/>
      </w:r>
      <w:r w:rsidRPr="00CB3CDE">
        <w:rPr>
          <w:rFonts w:ascii="Calibri" w:hAnsi="Calibri"/>
          <w:sz w:val="22"/>
          <w:szCs w:val="22"/>
        </w:rPr>
        <w:t>includes documents, information and data stored by any and all copies or extracts of the same</w:t>
      </w:r>
    </w:p>
    <w:p w14:paraId="16682FCE" w14:textId="776F04F7" w:rsidR="00C82055" w:rsidRPr="00054F98" w:rsidRDefault="00C82055" w:rsidP="00C82055">
      <w:pPr>
        <w:rPr>
          <w:rFonts w:ascii="Calibri" w:hAnsi="Calibri"/>
          <w:sz w:val="22"/>
          <w:szCs w:val="22"/>
        </w:rPr>
      </w:pPr>
      <w:r w:rsidRPr="00CB3CDE">
        <w:rPr>
          <w:rFonts w:ascii="Calibri" w:hAnsi="Calibri"/>
          <w:sz w:val="22"/>
          <w:szCs w:val="22"/>
        </w:rPr>
        <w:t>“</w:t>
      </w:r>
      <w:r w:rsidRPr="32268F87">
        <w:rPr>
          <w:rFonts w:ascii="Calibri" w:hAnsi="Calibri"/>
          <w:b/>
          <w:bCs/>
          <w:sz w:val="22"/>
          <w:szCs w:val="22"/>
        </w:rPr>
        <w:t>Report or Reports</w:t>
      </w:r>
      <w:r w:rsidRPr="00CB3CDE">
        <w:rPr>
          <w:rFonts w:ascii="Calibri" w:hAnsi="Calibri"/>
          <w:sz w:val="22"/>
          <w:szCs w:val="22"/>
        </w:rPr>
        <w:t>”</w:t>
      </w:r>
      <w:r w:rsidRPr="00CB3CDE">
        <w:rPr>
          <w:rFonts w:ascii="Calibri" w:hAnsi="Calibri"/>
          <w:sz w:val="22"/>
          <w:szCs w:val="22"/>
        </w:rPr>
        <w:tab/>
      </w:r>
      <w:r w:rsidRPr="00CB3CDE">
        <w:rPr>
          <w:rFonts w:ascii="Calibri" w:hAnsi="Calibri"/>
          <w:sz w:val="22"/>
          <w:szCs w:val="22"/>
        </w:rPr>
        <w:tab/>
        <w:t xml:space="preserve">the Report or Reports referred to in </w:t>
      </w:r>
      <w:r>
        <w:rPr>
          <w:rFonts w:ascii="Calibri" w:hAnsi="Calibri"/>
          <w:sz w:val="22"/>
          <w:szCs w:val="22"/>
        </w:rPr>
        <w:t>Item</w:t>
      </w:r>
      <w:r w:rsidRPr="00CB3CDE">
        <w:rPr>
          <w:rFonts w:ascii="Calibri" w:hAnsi="Calibri"/>
          <w:sz w:val="22"/>
          <w:szCs w:val="22"/>
        </w:rPr>
        <w:t xml:space="preserve"> </w:t>
      </w:r>
      <w:r w:rsidRPr="00CB3CDE">
        <w:rPr>
          <w:rFonts w:ascii="Calibri" w:hAnsi="Calibri"/>
          <w:sz w:val="22"/>
          <w:szCs w:val="22"/>
        </w:rPr>
        <w:fldChar w:fldCharType="begin"/>
      </w:r>
      <w:r w:rsidRPr="00CB3CDE">
        <w:rPr>
          <w:rFonts w:ascii="Calibri" w:hAnsi="Calibri"/>
          <w:sz w:val="22"/>
          <w:szCs w:val="22"/>
        </w:rPr>
        <w:instrText xml:space="preserve"> REF _Ref337024888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6</w:t>
      </w:r>
      <w:r w:rsidRPr="00CB3CDE">
        <w:rPr>
          <w:rFonts w:ascii="Calibri" w:hAnsi="Calibri"/>
          <w:sz w:val="22"/>
          <w:szCs w:val="22"/>
        </w:rPr>
        <w:fldChar w:fldCharType="end"/>
      </w:r>
      <w:r w:rsidRPr="00CB3CDE">
        <w:rPr>
          <w:rFonts w:ascii="Calibri" w:hAnsi="Calibri"/>
          <w:sz w:val="22"/>
          <w:szCs w:val="22"/>
        </w:rPr>
        <w:t xml:space="preserve"> and clause </w:t>
      </w:r>
      <w:r w:rsidRPr="00CB3CDE">
        <w:rPr>
          <w:rFonts w:ascii="Calibri" w:hAnsi="Calibri"/>
          <w:sz w:val="22"/>
          <w:szCs w:val="22"/>
        </w:rPr>
        <w:fldChar w:fldCharType="begin"/>
      </w:r>
      <w:r w:rsidRPr="00CB3CDE">
        <w:rPr>
          <w:rFonts w:ascii="Calibri" w:hAnsi="Calibri"/>
          <w:sz w:val="22"/>
          <w:szCs w:val="22"/>
        </w:rPr>
        <w:instrText xml:space="preserve"> REF _Ref337024530 \r \h  \* MERGEFORMAT </w:instrText>
      </w:r>
      <w:r w:rsidRPr="00CB3CDE">
        <w:rPr>
          <w:rFonts w:ascii="Calibri" w:hAnsi="Calibri"/>
          <w:sz w:val="22"/>
          <w:szCs w:val="22"/>
        </w:rPr>
      </w:r>
      <w:r w:rsidRPr="00CB3CDE">
        <w:rPr>
          <w:rFonts w:ascii="Calibri" w:hAnsi="Calibri"/>
          <w:sz w:val="22"/>
          <w:szCs w:val="22"/>
        </w:rPr>
        <w:fldChar w:fldCharType="separate"/>
      </w:r>
      <w:r w:rsidR="00E76795">
        <w:rPr>
          <w:rFonts w:ascii="Calibri" w:hAnsi="Calibri"/>
          <w:sz w:val="22"/>
          <w:szCs w:val="22"/>
        </w:rPr>
        <w:t>8</w:t>
      </w:r>
      <w:r w:rsidRPr="00CB3CDE">
        <w:rPr>
          <w:rFonts w:ascii="Calibri" w:hAnsi="Calibri"/>
          <w:sz w:val="22"/>
          <w:szCs w:val="22"/>
        </w:rPr>
        <w:fldChar w:fldCharType="end"/>
      </w:r>
    </w:p>
    <w:p w14:paraId="35FEB400" w14:textId="77777777" w:rsidR="00C82055" w:rsidRDefault="00C82055" w:rsidP="00C82055">
      <w:pPr>
        <w:rPr>
          <w:rFonts w:ascii="Calibri" w:hAnsi="Calibri"/>
          <w:sz w:val="22"/>
          <w:szCs w:val="22"/>
        </w:rPr>
      </w:pPr>
      <w:r w:rsidRPr="00054F98">
        <w:rPr>
          <w:rFonts w:ascii="Calibri" w:hAnsi="Calibri"/>
          <w:sz w:val="22"/>
          <w:szCs w:val="22"/>
        </w:rPr>
        <w:t>“</w:t>
      </w:r>
      <w:r w:rsidRPr="00054F98">
        <w:rPr>
          <w:rFonts w:ascii="Calibri" w:hAnsi="Calibri"/>
          <w:b/>
          <w:sz w:val="22"/>
          <w:szCs w:val="22"/>
        </w:rPr>
        <w:t>Secretary</w:t>
      </w:r>
      <w:r w:rsidRPr="00054F98">
        <w:rPr>
          <w:rFonts w:ascii="Calibri" w:hAnsi="Calibri"/>
          <w:sz w:val="22"/>
          <w:szCs w:val="22"/>
        </w:rPr>
        <w:t xml:space="preserve">” </w:t>
      </w:r>
      <w:r w:rsidRPr="00054F98">
        <w:rPr>
          <w:rFonts w:ascii="Calibri" w:hAnsi="Calibri"/>
          <w:sz w:val="22"/>
          <w:szCs w:val="22"/>
        </w:rPr>
        <w:tab/>
      </w:r>
      <w:r w:rsidRPr="00054F98">
        <w:rPr>
          <w:rFonts w:ascii="Calibri" w:hAnsi="Calibri"/>
          <w:sz w:val="22"/>
          <w:szCs w:val="22"/>
        </w:rPr>
        <w:tab/>
      </w:r>
      <w:r w:rsidRPr="00054F98">
        <w:rPr>
          <w:rFonts w:ascii="Calibri" w:hAnsi="Calibri"/>
          <w:sz w:val="22"/>
          <w:szCs w:val="22"/>
        </w:rPr>
        <w:tab/>
        <w:t xml:space="preserve">the Secretary of the </w:t>
      </w:r>
      <w:r>
        <w:rPr>
          <w:rFonts w:ascii="Calibri" w:hAnsi="Calibri"/>
          <w:sz w:val="22"/>
          <w:szCs w:val="22"/>
        </w:rPr>
        <w:t>Department</w:t>
      </w:r>
    </w:p>
    <w:p w14:paraId="074C2664" w14:textId="77777777" w:rsidR="00C82055" w:rsidRPr="00E66103" w:rsidRDefault="00C82055" w:rsidP="00C82055">
      <w:pPr>
        <w:rPr>
          <w:rFonts w:ascii="Calibri" w:hAnsi="Calibri"/>
          <w:sz w:val="22"/>
          <w:szCs w:val="22"/>
        </w:rPr>
      </w:pPr>
      <w:r w:rsidRPr="00E66103">
        <w:rPr>
          <w:rFonts w:ascii="Calibri" w:hAnsi="Calibri"/>
          <w:sz w:val="22"/>
          <w:szCs w:val="22"/>
        </w:rPr>
        <w:t>“</w:t>
      </w:r>
      <w:r w:rsidRPr="00E66103">
        <w:rPr>
          <w:rFonts w:ascii="Calibri" w:hAnsi="Calibri"/>
          <w:b/>
          <w:sz w:val="22"/>
          <w:szCs w:val="22"/>
        </w:rPr>
        <w:t>Third-party IPRs</w:t>
      </w:r>
      <w:r w:rsidRPr="00E66103">
        <w:rPr>
          <w:rFonts w:ascii="Calibri" w:hAnsi="Calibri"/>
          <w:sz w:val="22"/>
          <w:szCs w:val="22"/>
        </w:rPr>
        <w:t xml:space="preserve">” </w:t>
      </w:r>
      <w:r>
        <w:rPr>
          <w:rFonts w:ascii="Calibri" w:hAnsi="Calibri"/>
          <w:sz w:val="22"/>
          <w:szCs w:val="22"/>
        </w:rPr>
        <w:tab/>
      </w:r>
      <w:r>
        <w:rPr>
          <w:rFonts w:ascii="Calibri" w:hAnsi="Calibri"/>
          <w:sz w:val="22"/>
          <w:szCs w:val="22"/>
        </w:rPr>
        <w:tab/>
      </w:r>
      <w:r w:rsidRPr="00E66103">
        <w:rPr>
          <w:rFonts w:ascii="Calibri" w:hAnsi="Calibri"/>
          <w:sz w:val="22"/>
          <w:szCs w:val="22"/>
        </w:rPr>
        <w:t>the IPRs in any Third-party Material</w:t>
      </w:r>
    </w:p>
    <w:p w14:paraId="0F697B42" w14:textId="77777777" w:rsidR="00C82055" w:rsidRDefault="00C82055" w:rsidP="00C82055">
      <w:pPr>
        <w:ind w:left="2880" w:hanging="2880"/>
        <w:rPr>
          <w:rFonts w:ascii="Calibri" w:hAnsi="Calibri"/>
          <w:sz w:val="22"/>
          <w:szCs w:val="22"/>
        </w:rPr>
      </w:pPr>
      <w:r w:rsidRPr="00E66103">
        <w:rPr>
          <w:rFonts w:ascii="Calibri" w:hAnsi="Calibri"/>
          <w:sz w:val="22"/>
          <w:szCs w:val="22"/>
        </w:rPr>
        <w:t>“</w:t>
      </w:r>
      <w:r w:rsidRPr="00E66103">
        <w:rPr>
          <w:rFonts w:ascii="Calibri" w:hAnsi="Calibri"/>
          <w:b/>
          <w:sz w:val="22"/>
          <w:szCs w:val="22"/>
        </w:rPr>
        <w:t>Third-party Material</w:t>
      </w:r>
      <w:r w:rsidRPr="00E66103">
        <w:rPr>
          <w:rFonts w:ascii="Calibri" w:hAnsi="Calibri"/>
          <w:sz w:val="22"/>
          <w:szCs w:val="22"/>
        </w:rPr>
        <w:t xml:space="preserve">” </w:t>
      </w:r>
      <w:r>
        <w:rPr>
          <w:rFonts w:ascii="Calibri" w:hAnsi="Calibri"/>
          <w:sz w:val="22"/>
          <w:szCs w:val="22"/>
        </w:rPr>
        <w:tab/>
      </w:r>
      <w:r w:rsidRPr="00E66103">
        <w:rPr>
          <w:rFonts w:ascii="Calibri" w:hAnsi="Calibri"/>
          <w:sz w:val="22"/>
          <w:szCs w:val="22"/>
        </w:rPr>
        <w:t xml:space="preserve">any Material incorporated or supplied with the Report in which the IPRs are owned by a third party alone or jointly with any other party (including the Recipient) </w:t>
      </w:r>
    </w:p>
    <w:p w14:paraId="5CAA5DE7" w14:textId="77777777" w:rsidR="00C82055" w:rsidRDefault="00C82055" w:rsidP="00C82055">
      <w:pPr>
        <w:ind w:left="2880" w:hanging="2880"/>
        <w:rPr>
          <w:rFonts w:ascii="Calibri" w:hAnsi="Calibri"/>
          <w:sz w:val="22"/>
          <w:szCs w:val="22"/>
        </w:rPr>
      </w:pPr>
    </w:p>
    <w:p w14:paraId="0EE15956" w14:textId="77777777" w:rsidR="00C82055" w:rsidRPr="00054F98" w:rsidRDefault="00C82055" w:rsidP="0016798E">
      <w:pPr>
        <w:numPr>
          <w:ilvl w:val="0"/>
          <w:numId w:val="77"/>
        </w:numPr>
        <w:spacing w:before="0" w:line="240" w:lineRule="auto"/>
        <w:ind w:right="380"/>
        <w:rPr>
          <w:rFonts w:ascii="Calibri" w:hAnsi="Calibri"/>
          <w:b/>
          <w:sz w:val="22"/>
          <w:szCs w:val="22"/>
        </w:rPr>
      </w:pPr>
      <w:r w:rsidRPr="00054F98">
        <w:rPr>
          <w:rFonts w:ascii="Calibri" w:hAnsi="Calibri"/>
          <w:b/>
          <w:sz w:val="22"/>
          <w:szCs w:val="22"/>
        </w:rPr>
        <w:t>PREAMBLE</w:t>
      </w:r>
    </w:p>
    <w:p w14:paraId="762CF9BA" w14:textId="77777777" w:rsidR="00C82055" w:rsidRPr="00695C15"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Under Division 41 of the Act, the Commonwealth may make </w:t>
      </w:r>
      <w:r w:rsidRPr="00695C15">
        <w:rPr>
          <w:rFonts w:ascii="Calibri" w:hAnsi="Calibri"/>
          <w:sz w:val="22"/>
          <w:szCs w:val="22"/>
        </w:rPr>
        <w:t xml:space="preserve">grants to higher education providers </w:t>
      </w:r>
      <w:r>
        <w:rPr>
          <w:rFonts w:ascii="Calibri" w:hAnsi="Calibri"/>
          <w:sz w:val="22"/>
          <w:szCs w:val="22"/>
        </w:rPr>
        <w:t>and other eligible bodies for a variety of purposes.</w:t>
      </w:r>
      <w:r w:rsidRPr="0088365A">
        <w:rPr>
          <w:rFonts w:ascii="Calibri" w:hAnsi="Calibri"/>
          <w:sz w:val="22"/>
          <w:szCs w:val="22"/>
        </w:rPr>
        <w:t xml:space="preserve"> </w:t>
      </w:r>
      <w:r>
        <w:rPr>
          <w:rFonts w:ascii="Calibri" w:hAnsi="Calibri"/>
          <w:sz w:val="22"/>
          <w:szCs w:val="22"/>
        </w:rPr>
        <w:t>Grants for Stage 3 of this Program are made for the purposes of item 11(c) of the table in subsection 41-10(1) of the Act.</w:t>
      </w:r>
    </w:p>
    <w:p w14:paraId="36754B55" w14:textId="77777777" w:rsidR="00C82055" w:rsidRPr="00695C15" w:rsidRDefault="00C82055" w:rsidP="00C82055">
      <w:pPr>
        <w:ind w:left="851" w:right="380"/>
        <w:rPr>
          <w:rFonts w:ascii="Calibri" w:hAnsi="Calibri"/>
          <w:sz w:val="22"/>
          <w:szCs w:val="22"/>
        </w:rPr>
      </w:pPr>
    </w:p>
    <w:p w14:paraId="4CD7D1F9" w14:textId="77777777" w:rsidR="00C82055" w:rsidRPr="00695C15" w:rsidRDefault="00C82055" w:rsidP="0016798E">
      <w:pPr>
        <w:numPr>
          <w:ilvl w:val="1"/>
          <w:numId w:val="77"/>
        </w:numPr>
        <w:spacing w:before="0" w:after="0" w:line="240" w:lineRule="auto"/>
        <w:ind w:right="380"/>
        <w:rPr>
          <w:rFonts w:ascii="Calibri" w:hAnsi="Calibri"/>
          <w:sz w:val="22"/>
          <w:szCs w:val="22"/>
        </w:rPr>
      </w:pPr>
      <w:r>
        <w:rPr>
          <w:rFonts w:ascii="Calibri" w:hAnsi="Calibri"/>
          <w:sz w:val="22"/>
          <w:szCs w:val="22"/>
        </w:rPr>
        <w:t xml:space="preserve">Subsection </w:t>
      </w:r>
      <w:r w:rsidRPr="00695C15">
        <w:rPr>
          <w:rFonts w:ascii="Calibri" w:hAnsi="Calibri"/>
          <w:sz w:val="22"/>
          <w:szCs w:val="22"/>
        </w:rPr>
        <w:t>41-25(</w:t>
      </w:r>
      <w:r>
        <w:rPr>
          <w:rFonts w:ascii="Calibri" w:hAnsi="Calibri"/>
          <w:sz w:val="22"/>
          <w:szCs w:val="22"/>
        </w:rPr>
        <w:t>2</w:t>
      </w:r>
      <w:r w:rsidRPr="00695C15">
        <w:rPr>
          <w:rFonts w:ascii="Calibri" w:hAnsi="Calibri"/>
          <w:sz w:val="22"/>
          <w:szCs w:val="22"/>
        </w:rPr>
        <w:t>) of the Act</w:t>
      </w:r>
      <w:r>
        <w:rPr>
          <w:rFonts w:ascii="Calibri" w:hAnsi="Calibri"/>
          <w:sz w:val="22"/>
          <w:szCs w:val="22"/>
        </w:rPr>
        <w:t xml:space="preserve"> provides that</w:t>
      </w:r>
      <w:r w:rsidRPr="00695C15">
        <w:rPr>
          <w:rFonts w:ascii="Calibri" w:hAnsi="Calibri"/>
          <w:sz w:val="22"/>
          <w:szCs w:val="22"/>
        </w:rPr>
        <w:t xml:space="preserve"> the Minister</w:t>
      </w:r>
      <w:r>
        <w:rPr>
          <w:rFonts w:ascii="Calibri" w:hAnsi="Calibri"/>
          <w:sz w:val="22"/>
          <w:szCs w:val="22"/>
        </w:rPr>
        <w:t>, may,</w:t>
      </w:r>
      <w:r w:rsidRPr="00695C15">
        <w:rPr>
          <w:rFonts w:ascii="Calibri" w:hAnsi="Calibri"/>
          <w:sz w:val="22"/>
          <w:szCs w:val="22"/>
        </w:rPr>
        <w:t xml:space="preserve"> in writing </w:t>
      </w:r>
      <w:r>
        <w:rPr>
          <w:rFonts w:ascii="Calibri" w:hAnsi="Calibri"/>
          <w:sz w:val="22"/>
          <w:szCs w:val="22"/>
        </w:rPr>
        <w:t xml:space="preserve">determine conditions in relation to grants made under Division 41 of the Act. </w:t>
      </w:r>
    </w:p>
    <w:p w14:paraId="0E9F0BFC" w14:textId="77777777" w:rsidR="00C82055" w:rsidRPr="00695C15" w:rsidRDefault="00C82055" w:rsidP="00C82055">
      <w:pPr>
        <w:ind w:left="851" w:right="380"/>
        <w:rPr>
          <w:rFonts w:ascii="Calibri" w:hAnsi="Calibri"/>
          <w:sz w:val="22"/>
          <w:szCs w:val="22"/>
        </w:rPr>
      </w:pPr>
    </w:p>
    <w:p w14:paraId="069B83D0" w14:textId="77777777" w:rsidR="00C82055" w:rsidRPr="00695C15" w:rsidRDefault="00C82055" w:rsidP="0016798E">
      <w:pPr>
        <w:numPr>
          <w:ilvl w:val="1"/>
          <w:numId w:val="77"/>
        </w:numPr>
        <w:spacing w:before="0" w:after="0" w:line="240" w:lineRule="auto"/>
        <w:ind w:right="380"/>
        <w:rPr>
          <w:rFonts w:ascii="Calibri" w:hAnsi="Calibri"/>
          <w:sz w:val="22"/>
          <w:szCs w:val="22"/>
        </w:rPr>
      </w:pPr>
      <w:r w:rsidRPr="00695C15">
        <w:rPr>
          <w:rFonts w:ascii="Calibri" w:hAnsi="Calibri"/>
          <w:sz w:val="22"/>
          <w:szCs w:val="22"/>
        </w:rPr>
        <w:t xml:space="preserve">The Minister’s delegate has approved the Grant in respect of a </w:t>
      </w:r>
      <w:r>
        <w:rPr>
          <w:rFonts w:ascii="Calibri" w:hAnsi="Calibri"/>
          <w:sz w:val="22"/>
          <w:szCs w:val="22"/>
        </w:rPr>
        <w:t>Project</w:t>
      </w:r>
      <w:r w:rsidRPr="00695C15">
        <w:rPr>
          <w:rFonts w:ascii="Calibri" w:hAnsi="Calibri"/>
          <w:sz w:val="22"/>
          <w:szCs w:val="22"/>
        </w:rPr>
        <w:t>. The Recipient agrees to accept the Grant on the terms and conditions set out in these Conditions of Grant</w:t>
      </w:r>
      <w:r>
        <w:rPr>
          <w:rFonts w:ascii="Calibri" w:hAnsi="Calibri"/>
          <w:sz w:val="22"/>
          <w:szCs w:val="22"/>
        </w:rPr>
        <w:t xml:space="preserve"> and the Other Grants Guidelines</w:t>
      </w:r>
      <w:r w:rsidRPr="00695C15">
        <w:rPr>
          <w:rFonts w:ascii="Calibri" w:hAnsi="Calibri"/>
          <w:sz w:val="22"/>
          <w:szCs w:val="22"/>
        </w:rPr>
        <w:t>.</w:t>
      </w:r>
    </w:p>
    <w:p w14:paraId="171C7E0F" w14:textId="77777777" w:rsidR="00C82055" w:rsidRPr="00054F98" w:rsidRDefault="00C82055" w:rsidP="00C82055">
      <w:pPr>
        <w:ind w:right="380"/>
        <w:rPr>
          <w:rFonts w:ascii="Calibri" w:hAnsi="Calibri"/>
          <w:b/>
          <w:sz w:val="22"/>
          <w:szCs w:val="22"/>
        </w:rPr>
      </w:pPr>
    </w:p>
    <w:p w14:paraId="3B1CC178" w14:textId="77777777" w:rsidR="00C82055" w:rsidRPr="00CB7AB8" w:rsidRDefault="00C82055" w:rsidP="0016798E">
      <w:pPr>
        <w:numPr>
          <w:ilvl w:val="1"/>
          <w:numId w:val="77"/>
        </w:numPr>
        <w:spacing w:before="0" w:after="0" w:line="240" w:lineRule="auto"/>
        <w:ind w:right="380"/>
        <w:rPr>
          <w:rFonts w:ascii="Calibri" w:hAnsi="Calibri"/>
          <w:sz w:val="22"/>
          <w:szCs w:val="22"/>
        </w:rPr>
      </w:pPr>
      <w:r w:rsidRPr="00E47705">
        <w:rPr>
          <w:rFonts w:ascii="Calibri" w:hAnsi="Calibri"/>
          <w:sz w:val="22"/>
          <w:szCs w:val="22"/>
        </w:rPr>
        <w:t xml:space="preserve">The Program is </w:t>
      </w:r>
      <w:r>
        <w:rPr>
          <w:rFonts w:ascii="Calibri" w:hAnsi="Calibri"/>
          <w:sz w:val="22"/>
          <w:szCs w:val="22"/>
        </w:rPr>
        <w:t>also subject to conditions set out in</w:t>
      </w:r>
      <w:r w:rsidRPr="00E47705">
        <w:rPr>
          <w:rFonts w:ascii="Calibri" w:hAnsi="Calibri"/>
          <w:sz w:val="22"/>
          <w:szCs w:val="22"/>
        </w:rPr>
        <w:t xml:space="preserve"> </w:t>
      </w:r>
      <w:r>
        <w:rPr>
          <w:rFonts w:ascii="Calibri" w:hAnsi="Calibri"/>
          <w:sz w:val="22"/>
          <w:szCs w:val="22"/>
        </w:rPr>
        <w:t>Part</w:t>
      </w:r>
      <w:r w:rsidRPr="00CB7AB8">
        <w:rPr>
          <w:rFonts w:ascii="Calibri" w:hAnsi="Calibri"/>
          <w:sz w:val="22"/>
          <w:szCs w:val="22"/>
        </w:rPr>
        <w:t xml:space="preserve"> </w:t>
      </w:r>
      <w:r>
        <w:rPr>
          <w:rFonts w:ascii="Calibri" w:hAnsi="Calibri"/>
          <w:sz w:val="22"/>
          <w:szCs w:val="22"/>
        </w:rPr>
        <w:t>1</w:t>
      </w:r>
      <w:r w:rsidRPr="00CB7AB8">
        <w:rPr>
          <w:rFonts w:ascii="Calibri" w:hAnsi="Calibri"/>
          <w:sz w:val="22"/>
          <w:szCs w:val="22"/>
        </w:rPr>
        <w:t>2</w:t>
      </w:r>
      <w:r w:rsidRPr="00CB7AB8">
        <w:rPr>
          <w:rFonts w:ascii="Calibri" w:hAnsi="Calibri"/>
          <w:b/>
          <w:sz w:val="22"/>
          <w:szCs w:val="22"/>
        </w:rPr>
        <w:t xml:space="preserve"> </w:t>
      </w:r>
      <w:r w:rsidRPr="00E47705">
        <w:rPr>
          <w:rFonts w:ascii="Calibri" w:hAnsi="Calibri"/>
          <w:sz w:val="22"/>
          <w:szCs w:val="22"/>
        </w:rPr>
        <w:t>of the Other Grants Guidelines.</w:t>
      </w:r>
    </w:p>
    <w:p w14:paraId="5936DF06" w14:textId="77777777" w:rsidR="00C82055" w:rsidRPr="00054F98" w:rsidRDefault="00C82055" w:rsidP="00C82055">
      <w:pPr>
        <w:ind w:right="380"/>
        <w:rPr>
          <w:rFonts w:ascii="Calibri" w:hAnsi="Calibri"/>
          <w:sz w:val="22"/>
          <w:szCs w:val="22"/>
        </w:rPr>
      </w:pPr>
    </w:p>
    <w:p w14:paraId="2916DF7E" w14:textId="77777777" w:rsidR="00C82055" w:rsidRPr="00054F98" w:rsidRDefault="00C82055" w:rsidP="00C82055">
      <w:pPr>
        <w:keepNext/>
        <w:ind w:left="500" w:right="378" w:hanging="500"/>
        <w:rPr>
          <w:rFonts w:ascii="Calibri" w:hAnsi="Calibri"/>
          <w:b/>
          <w:sz w:val="24"/>
          <w:szCs w:val="24"/>
        </w:rPr>
      </w:pPr>
      <w:r w:rsidRPr="00054F98">
        <w:rPr>
          <w:rFonts w:ascii="Calibri" w:hAnsi="Calibri"/>
          <w:b/>
          <w:sz w:val="24"/>
          <w:szCs w:val="24"/>
        </w:rPr>
        <w:t>CONDITIONS OF GRANT</w:t>
      </w:r>
    </w:p>
    <w:p w14:paraId="30EE8B41" w14:textId="77777777" w:rsidR="00C82055" w:rsidRPr="00054F98" w:rsidRDefault="00C82055" w:rsidP="0016798E">
      <w:pPr>
        <w:numPr>
          <w:ilvl w:val="0"/>
          <w:numId w:val="77"/>
        </w:numPr>
        <w:spacing w:before="0" w:line="240" w:lineRule="auto"/>
        <w:ind w:right="380"/>
        <w:rPr>
          <w:rFonts w:ascii="Calibri" w:hAnsi="Calibri"/>
          <w:b/>
          <w:sz w:val="22"/>
          <w:szCs w:val="22"/>
        </w:rPr>
      </w:pPr>
      <w:r w:rsidRPr="00054F98">
        <w:rPr>
          <w:rFonts w:ascii="Calibri" w:hAnsi="Calibri"/>
          <w:b/>
          <w:sz w:val="24"/>
          <w:szCs w:val="24"/>
        </w:rPr>
        <w:t>THE GRANT</w:t>
      </w:r>
    </w:p>
    <w:p w14:paraId="4A60FFD3" w14:textId="77777777" w:rsidR="00C82055"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The Grant is for</w:t>
      </w:r>
      <w:r>
        <w:rPr>
          <w:rFonts w:ascii="Calibri" w:hAnsi="Calibri"/>
          <w:sz w:val="22"/>
          <w:szCs w:val="22"/>
        </w:rPr>
        <w:t xml:space="preserve"> </w:t>
      </w:r>
      <w:r w:rsidRPr="00690985">
        <w:rPr>
          <w:rFonts w:ascii="Calibri" w:hAnsi="Calibri"/>
          <w:sz w:val="22"/>
          <w:szCs w:val="22"/>
        </w:rPr>
        <w:t>the Activities and must only be spent on the Activities</w:t>
      </w:r>
      <w:r>
        <w:rPr>
          <w:rFonts w:ascii="Calibri" w:hAnsi="Calibri"/>
          <w:sz w:val="22"/>
          <w:szCs w:val="22"/>
        </w:rPr>
        <w:t>.</w:t>
      </w:r>
    </w:p>
    <w:p w14:paraId="064318DF" w14:textId="20BDDFA4" w:rsidR="00C82055" w:rsidRPr="000F28A3" w:rsidRDefault="00C82055" w:rsidP="0016798E">
      <w:pPr>
        <w:numPr>
          <w:ilvl w:val="1"/>
          <w:numId w:val="77"/>
        </w:numPr>
        <w:spacing w:before="0" w:after="0" w:line="240" w:lineRule="auto"/>
        <w:ind w:right="380"/>
        <w:rPr>
          <w:rFonts w:ascii="Calibri" w:hAnsi="Calibri"/>
          <w:sz w:val="22"/>
          <w:szCs w:val="22"/>
        </w:rPr>
      </w:pPr>
      <w:r>
        <w:rPr>
          <w:rFonts w:ascii="Calibri" w:hAnsi="Calibri"/>
          <w:sz w:val="22"/>
          <w:szCs w:val="22"/>
        </w:rPr>
        <w:t xml:space="preserve">The Grant is </w:t>
      </w:r>
      <w:r w:rsidRPr="00D84873">
        <w:rPr>
          <w:rFonts w:ascii="Calibri" w:hAnsi="Calibri"/>
          <w:sz w:val="22"/>
          <w:szCs w:val="22"/>
        </w:rPr>
        <w:t xml:space="preserve">the amount in respect of the Project as set out in Item </w:t>
      </w:r>
      <w:r w:rsidRPr="000F28A3">
        <w:rPr>
          <w:rFonts w:ascii="Calibri" w:hAnsi="Calibri"/>
          <w:sz w:val="22"/>
          <w:szCs w:val="22"/>
        </w:rPr>
        <w:fldChar w:fldCharType="begin"/>
      </w:r>
      <w:r w:rsidRPr="00D84873">
        <w:rPr>
          <w:rFonts w:ascii="Calibri" w:hAnsi="Calibri"/>
          <w:sz w:val="22"/>
          <w:szCs w:val="22"/>
        </w:rPr>
        <w:instrText xml:space="preserve"> REF _Ref337024688 \r \h  \* MERGEFORMAT </w:instrText>
      </w:r>
      <w:r w:rsidRPr="000F28A3">
        <w:rPr>
          <w:rFonts w:ascii="Calibri" w:hAnsi="Calibri"/>
          <w:sz w:val="22"/>
          <w:szCs w:val="22"/>
        </w:rPr>
      </w:r>
      <w:r w:rsidRPr="000F28A3">
        <w:rPr>
          <w:rFonts w:ascii="Calibri" w:hAnsi="Calibri"/>
          <w:sz w:val="22"/>
          <w:szCs w:val="22"/>
        </w:rPr>
        <w:fldChar w:fldCharType="separate"/>
      </w:r>
      <w:r w:rsidR="00E76795">
        <w:rPr>
          <w:rFonts w:ascii="Calibri" w:hAnsi="Calibri"/>
          <w:sz w:val="22"/>
          <w:szCs w:val="22"/>
        </w:rPr>
        <w:t>5</w:t>
      </w:r>
      <w:r w:rsidRPr="000F28A3">
        <w:rPr>
          <w:rFonts w:ascii="Calibri" w:hAnsi="Calibri"/>
          <w:sz w:val="22"/>
          <w:szCs w:val="22"/>
        </w:rPr>
        <w:fldChar w:fldCharType="end"/>
      </w:r>
      <w:r w:rsidRPr="00690985">
        <w:rPr>
          <w:rFonts w:ascii="Calibri" w:hAnsi="Calibri"/>
          <w:sz w:val="22"/>
          <w:szCs w:val="22"/>
        </w:rPr>
        <w:t>.1 of Part A</w:t>
      </w:r>
      <w:r>
        <w:rPr>
          <w:rFonts w:ascii="Calibri" w:hAnsi="Calibri"/>
          <w:sz w:val="22"/>
          <w:szCs w:val="22"/>
        </w:rPr>
        <w:t xml:space="preserve"> or the calculated in accordance with the method specified in subsection 77(2) of the Other Grants Guidelines</w:t>
      </w:r>
      <w:r w:rsidRPr="00690985">
        <w:rPr>
          <w:rFonts w:ascii="Calibri" w:hAnsi="Calibri"/>
          <w:sz w:val="22"/>
          <w:szCs w:val="22"/>
        </w:rPr>
        <w:t>.</w:t>
      </w:r>
    </w:p>
    <w:p w14:paraId="3132AEA2" w14:textId="77777777" w:rsidR="00C82055" w:rsidRPr="00446EA2" w:rsidRDefault="00C82055" w:rsidP="0016798E">
      <w:pPr>
        <w:numPr>
          <w:ilvl w:val="0"/>
          <w:numId w:val="77"/>
        </w:numPr>
        <w:spacing w:before="240" w:line="240" w:lineRule="auto"/>
        <w:ind w:right="380"/>
        <w:rPr>
          <w:rFonts w:ascii="Calibri" w:hAnsi="Calibri"/>
          <w:b/>
          <w:sz w:val="22"/>
          <w:szCs w:val="22"/>
        </w:rPr>
      </w:pPr>
      <w:r w:rsidRPr="00446EA2">
        <w:rPr>
          <w:rFonts w:ascii="Calibri" w:hAnsi="Calibri"/>
          <w:b/>
          <w:sz w:val="24"/>
          <w:szCs w:val="24"/>
        </w:rPr>
        <w:t xml:space="preserve">THE </w:t>
      </w:r>
      <w:r>
        <w:rPr>
          <w:rFonts w:ascii="Calibri" w:hAnsi="Calibri"/>
          <w:b/>
          <w:sz w:val="24"/>
          <w:szCs w:val="24"/>
        </w:rPr>
        <w:t>PROJECT</w:t>
      </w:r>
    </w:p>
    <w:p w14:paraId="00623DF8" w14:textId="77777777" w:rsidR="00C82055" w:rsidRPr="00446EA2" w:rsidRDefault="00C82055" w:rsidP="0016798E">
      <w:pPr>
        <w:numPr>
          <w:ilvl w:val="1"/>
          <w:numId w:val="77"/>
        </w:numPr>
        <w:spacing w:before="0" w:after="0" w:line="240" w:lineRule="auto"/>
        <w:ind w:right="380"/>
        <w:rPr>
          <w:rFonts w:ascii="Calibri" w:hAnsi="Calibri"/>
          <w:sz w:val="22"/>
          <w:szCs w:val="22"/>
        </w:rPr>
      </w:pPr>
      <w:r w:rsidRPr="00446EA2">
        <w:rPr>
          <w:rFonts w:ascii="Calibri" w:hAnsi="Calibri"/>
          <w:sz w:val="22"/>
          <w:szCs w:val="22"/>
        </w:rPr>
        <w:t>The Recipient must carry out the Activities:</w:t>
      </w:r>
    </w:p>
    <w:p w14:paraId="53F000A6" w14:textId="77777777" w:rsidR="00C82055" w:rsidRPr="00446EA2"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lastRenderedPageBreak/>
        <w:t xml:space="preserve">in accordance with the </w:t>
      </w:r>
      <w:r>
        <w:rPr>
          <w:rFonts w:ascii="Calibri" w:hAnsi="Calibri"/>
          <w:sz w:val="22"/>
          <w:szCs w:val="22"/>
        </w:rPr>
        <w:t>Project</w:t>
      </w:r>
      <w:r w:rsidRPr="00446EA2">
        <w:rPr>
          <w:rFonts w:ascii="Calibri" w:hAnsi="Calibri"/>
          <w:sz w:val="22"/>
          <w:szCs w:val="22"/>
        </w:rPr>
        <w:t xml:space="preserve"> Objectives</w:t>
      </w:r>
      <w:r>
        <w:rPr>
          <w:rFonts w:ascii="Calibri" w:hAnsi="Calibri"/>
          <w:sz w:val="22"/>
          <w:szCs w:val="22"/>
        </w:rPr>
        <w:t xml:space="preserve"> set out in Item 3, </w:t>
      </w:r>
      <w:r w:rsidRPr="00446EA2">
        <w:rPr>
          <w:rFonts w:ascii="Calibri" w:hAnsi="Calibri"/>
          <w:sz w:val="22"/>
          <w:szCs w:val="22"/>
        </w:rPr>
        <w:t>the</w:t>
      </w:r>
      <w:r>
        <w:rPr>
          <w:rFonts w:ascii="Calibri" w:hAnsi="Calibri"/>
          <w:sz w:val="22"/>
          <w:szCs w:val="22"/>
        </w:rPr>
        <w:t>se</w:t>
      </w:r>
      <w:r w:rsidRPr="00446EA2">
        <w:rPr>
          <w:rFonts w:ascii="Calibri" w:hAnsi="Calibri"/>
          <w:sz w:val="22"/>
          <w:szCs w:val="22"/>
        </w:rPr>
        <w:t xml:space="preserve"> Conditions</w:t>
      </w:r>
      <w:r>
        <w:rPr>
          <w:rFonts w:ascii="Calibri" w:hAnsi="Calibri"/>
          <w:sz w:val="22"/>
          <w:szCs w:val="22"/>
        </w:rPr>
        <w:t xml:space="preserve"> of Grant and the Other Grants Guidelines</w:t>
      </w:r>
      <w:r w:rsidRPr="00446EA2">
        <w:rPr>
          <w:rFonts w:ascii="Calibri" w:hAnsi="Calibri"/>
          <w:sz w:val="22"/>
          <w:szCs w:val="22"/>
        </w:rPr>
        <w:t>;</w:t>
      </w:r>
    </w:p>
    <w:p w14:paraId="3955CAEE" w14:textId="22250664" w:rsidR="00C82055" w:rsidRPr="00446EA2"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t xml:space="preserve">at the times and in the manner specified in </w:t>
      </w:r>
      <w:r>
        <w:rPr>
          <w:rFonts w:ascii="Calibri" w:hAnsi="Calibri"/>
          <w:sz w:val="22"/>
          <w:szCs w:val="22"/>
        </w:rPr>
        <w:t>Item</w:t>
      </w:r>
      <w:r w:rsidRPr="00446EA2">
        <w:rPr>
          <w:rFonts w:ascii="Calibri" w:hAnsi="Calibri"/>
          <w:sz w:val="22"/>
          <w:szCs w:val="22"/>
        </w:rPr>
        <w:t xml:space="preserve"> </w:t>
      </w:r>
      <w:r w:rsidRPr="1800AC80">
        <w:rPr>
          <w:rFonts w:ascii="Calibri" w:hAnsi="Calibri"/>
          <w:sz w:val="22"/>
          <w:szCs w:val="22"/>
        </w:rPr>
        <w:fldChar w:fldCharType="begin"/>
      </w:r>
      <w:r w:rsidRPr="1800AC80">
        <w:rPr>
          <w:rFonts w:ascii="Calibri" w:hAnsi="Calibri"/>
          <w:sz w:val="22"/>
          <w:szCs w:val="22"/>
        </w:rPr>
        <w:instrText xml:space="preserve"> REF _Ref126844178 \r \h </w:instrText>
      </w:r>
      <w:r w:rsidRPr="1800AC80">
        <w:rPr>
          <w:rFonts w:ascii="Calibri" w:hAnsi="Calibri"/>
          <w:sz w:val="22"/>
          <w:szCs w:val="22"/>
        </w:rPr>
      </w:r>
      <w:r w:rsidRPr="1800AC80">
        <w:rPr>
          <w:rFonts w:ascii="Calibri" w:hAnsi="Calibri"/>
          <w:sz w:val="22"/>
          <w:szCs w:val="22"/>
        </w:rPr>
        <w:fldChar w:fldCharType="separate"/>
      </w:r>
      <w:r w:rsidR="00E76795">
        <w:rPr>
          <w:rFonts w:ascii="Calibri" w:hAnsi="Calibri"/>
          <w:sz w:val="22"/>
          <w:szCs w:val="22"/>
        </w:rPr>
        <w:t>2</w:t>
      </w:r>
      <w:r w:rsidRPr="1800AC80">
        <w:rPr>
          <w:rFonts w:ascii="Calibri" w:hAnsi="Calibri"/>
          <w:sz w:val="22"/>
          <w:szCs w:val="22"/>
        </w:rPr>
        <w:fldChar w:fldCharType="end"/>
      </w:r>
      <w:r w:rsidRPr="00446EA2">
        <w:rPr>
          <w:rFonts w:ascii="Calibri" w:hAnsi="Calibri"/>
          <w:sz w:val="22"/>
          <w:szCs w:val="22"/>
        </w:rPr>
        <w:t xml:space="preserve"> of Part A and Schedule </w:t>
      </w:r>
      <w:r w:rsidRPr="00446EA2">
        <w:rPr>
          <w:rFonts w:ascii="Calibri" w:hAnsi="Calibri"/>
          <w:sz w:val="22"/>
          <w:szCs w:val="22"/>
        </w:rPr>
        <w:fldChar w:fldCharType="begin"/>
      </w:r>
      <w:r w:rsidRPr="00446EA2">
        <w:rPr>
          <w:rFonts w:ascii="Calibri" w:hAnsi="Calibri"/>
          <w:sz w:val="22"/>
          <w:szCs w:val="22"/>
        </w:rPr>
        <w:instrText xml:space="preserve"> REF _Ref337025263 \r \h  \* MERGEFORMAT </w:instrText>
      </w:r>
      <w:r w:rsidRPr="00446EA2">
        <w:rPr>
          <w:rFonts w:ascii="Calibri" w:hAnsi="Calibri"/>
          <w:sz w:val="22"/>
          <w:szCs w:val="22"/>
        </w:rPr>
        <w:fldChar w:fldCharType="separate"/>
      </w:r>
      <w:r w:rsidR="00E76795">
        <w:rPr>
          <w:rFonts w:ascii="Calibri" w:hAnsi="Calibri"/>
          <w:b/>
          <w:bCs/>
          <w:sz w:val="22"/>
          <w:szCs w:val="22"/>
          <w:lang w:val="en-US"/>
        </w:rPr>
        <w:t>Error! Reference source not found.</w:t>
      </w:r>
      <w:r w:rsidRPr="00446EA2">
        <w:rPr>
          <w:rFonts w:ascii="Calibri" w:hAnsi="Calibri"/>
          <w:sz w:val="22"/>
          <w:szCs w:val="22"/>
        </w:rPr>
        <w:fldChar w:fldCharType="end"/>
      </w:r>
      <w:r w:rsidRPr="00446EA2">
        <w:rPr>
          <w:rFonts w:ascii="Calibri" w:hAnsi="Calibri"/>
          <w:sz w:val="22"/>
          <w:szCs w:val="22"/>
        </w:rPr>
        <w:t>;</w:t>
      </w:r>
    </w:p>
    <w:p w14:paraId="2B56E088"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446EA2">
        <w:rPr>
          <w:rFonts w:ascii="Calibri" w:hAnsi="Calibri"/>
          <w:sz w:val="22"/>
          <w:szCs w:val="22"/>
        </w:rPr>
        <w:t>in accordance</w:t>
      </w:r>
      <w:r w:rsidRPr="00054F98">
        <w:rPr>
          <w:rFonts w:ascii="Calibri" w:hAnsi="Calibri"/>
          <w:sz w:val="22"/>
          <w:szCs w:val="22"/>
        </w:rPr>
        <w:t xml:space="preserve"> with the </w:t>
      </w:r>
      <w:r>
        <w:rPr>
          <w:rFonts w:ascii="Calibri" w:hAnsi="Calibri"/>
          <w:sz w:val="22"/>
          <w:szCs w:val="22"/>
        </w:rPr>
        <w:t>Project</w:t>
      </w:r>
      <w:r w:rsidRPr="00054F98">
        <w:rPr>
          <w:rFonts w:ascii="Calibri" w:hAnsi="Calibri"/>
          <w:sz w:val="22"/>
          <w:szCs w:val="22"/>
        </w:rPr>
        <w:t xml:space="preserve"> Plan (if any) and the Budget (if any);</w:t>
      </w:r>
    </w:p>
    <w:p w14:paraId="3EF0939A"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054F98">
        <w:rPr>
          <w:rFonts w:ascii="Calibri" w:hAnsi="Calibri"/>
          <w:sz w:val="22"/>
          <w:szCs w:val="22"/>
        </w:rPr>
        <w:t xml:space="preserve">within the </w:t>
      </w:r>
      <w:r>
        <w:rPr>
          <w:rFonts w:ascii="Calibri" w:hAnsi="Calibri"/>
          <w:sz w:val="22"/>
          <w:szCs w:val="22"/>
        </w:rPr>
        <w:t>Project</w:t>
      </w:r>
      <w:r w:rsidRPr="00054F98">
        <w:rPr>
          <w:rFonts w:ascii="Calibri" w:hAnsi="Calibri"/>
          <w:sz w:val="22"/>
          <w:szCs w:val="22"/>
        </w:rPr>
        <w:t xml:space="preserve"> Period; and</w:t>
      </w:r>
    </w:p>
    <w:p w14:paraId="2E5B5EC0" w14:textId="77777777" w:rsidR="00C82055" w:rsidRPr="00054F98" w:rsidRDefault="00C82055" w:rsidP="00C82055">
      <w:pPr>
        <w:numPr>
          <w:ilvl w:val="0"/>
          <w:numId w:val="43"/>
        </w:numPr>
        <w:spacing w:before="0" w:after="0" w:line="240" w:lineRule="auto"/>
        <w:ind w:right="378"/>
        <w:rPr>
          <w:rFonts w:ascii="Calibri" w:hAnsi="Calibri"/>
          <w:sz w:val="22"/>
          <w:szCs w:val="22"/>
        </w:rPr>
      </w:pPr>
      <w:r w:rsidRPr="00054F98">
        <w:rPr>
          <w:rFonts w:ascii="Calibri" w:hAnsi="Calibri"/>
          <w:sz w:val="22"/>
          <w:szCs w:val="22"/>
        </w:rPr>
        <w:t>diligently, effectively and to a high standard.</w:t>
      </w:r>
    </w:p>
    <w:p w14:paraId="024EC37F" w14:textId="77777777" w:rsidR="00C82055" w:rsidRPr="00054F98" w:rsidRDefault="00C82055" w:rsidP="00C82055">
      <w:pPr>
        <w:ind w:left="851" w:right="378"/>
        <w:rPr>
          <w:rFonts w:ascii="Calibri" w:hAnsi="Calibri"/>
          <w:sz w:val="22"/>
          <w:szCs w:val="22"/>
        </w:rPr>
      </w:pPr>
    </w:p>
    <w:p w14:paraId="22AE8727" w14:textId="77777777" w:rsidR="00C82055" w:rsidRPr="00054F98" w:rsidRDefault="00C82055" w:rsidP="0016798E">
      <w:pPr>
        <w:numPr>
          <w:ilvl w:val="0"/>
          <w:numId w:val="77"/>
        </w:numPr>
        <w:spacing w:before="0" w:line="240" w:lineRule="auto"/>
        <w:ind w:right="380"/>
        <w:rPr>
          <w:rFonts w:ascii="Calibri" w:hAnsi="Calibri"/>
          <w:b/>
          <w:sz w:val="24"/>
          <w:szCs w:val="24"/>
        </w:rPr>
      </w:pPr>
      <w:r w:rsidRPr="00054F98">
        <w:rPr>
          <w:rFonts w:ascii="Calibri" w:hAnsi="Calibri"/>
          <w:b/>
          <w:sz w:val="24"/>
          <w:szCs w:val="24"/>
        </w:rPr>
        <w:t>PAYMENT</w:t>
      </w:r>
    </w:p>
    <w:p w14:paraId="1C839680" w14:textId="77777777" w:rsidR="00C82055" w:rsidRPr="00CA7BF4" w:rsidRDefault="00C82055" w:rsidP="0016798E">
      <w:pPr>
        <w:numPr>
          <w:ilvl w:val="1"/>
          <w:numId w:val="77"/>
        </w:numPr>
        <w:spacing w:before="0" w:after="0" w:line="240" w:lineRule="auto"/>
        <w:ind w:right="380"/>
        <w:rPr>
          <w:rFonts w:ascii="Calibri" w:hAnsi="Calibri"/>
          <w:sz w:val="22"/>
          <w:szCs w:val="22"/>
        </w:rPr>
      </w:pPr>
      <w:r w:rsidRPr="00CA7BF4">
        <w:rPr>
          <w:rFonts w:ascii="Calibri" w:hAnsi="Calibri"/>
          <w:bCs/>
          <w:sz w:val="22"/>
          <w:szCs w:val="22"/>
        </w:rPr>
        <w:t xml:space="preserve">Subject to compliance by the Recipient with the terms of these Conditions, the </w:t>
      </w:r>
      <w:r>
        <w:rPr>
          <w:rFonts w:ascii="Calibri" w:hAnsi="Calibri"/>
          <w:bCs/>
          <w:sz w:val="22"/>
          <w:szCs w:val="22"/>
        </w:rPr>
        <w:t>Grant</w:t>
      </w:r>
      <w:r w:rsidRPr="00CA7BF4">
        <w:rPr>
          <w:rFonts w:ascii="Calibri" w:hAnsi="Calibri"/>
          <w:sz w:val="22"/>
          <w:szCs w:val="22"/>
        </w:rPr>
        <w:t xml:space="preserve"> </w:t>
      </w:r>
      <w:r w:rsidRPr="00CA7BF4">
        <w:rPr>
          <w:rFonts w:ascii="Calibri" w:hAnsi="Calibri"/>
          <w:bCs/>
          <w:sz w:val="22"/>
          <w:szCs w:val="22"/>
        </w:rPr>
        <w:t xml:space="preserve">will be </w:t>
      </w:r>
      <w:r>
        <w:rPr>
          <w:rFonts w:ascii="Calibri" w:hAnsi="Calibri"/>
          <w:bCs/>
          <w:sz w:val="22"/>
          <w:szCs w:val="22"/>
        </w:rPr>
        <w:t>paid i</w:t>
      </w:r>
      <w:r w:rsidRPr="00CA7BF4">
        <w:rPr>
          <w:rFonts w:ascii="Calibri" w:hAnsi="Calibri"/>
          <w:bCs/>
          <w:sz w:val="22"/>
          <w:szCs w:val="22"/>
        </w:rPr>
        <w:t>n accordance with Schedule 2.</w:t>
      </w:r>
    </w:p>
    <w:p w14:paraId="245E49F1" w14:textId="77777777"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bCs/>
          <w:sz w:val="22"/>
          <w:szCs w:val="22"/>
        </w:rPr>
        <w:t xml:space="preserve">Without limiting the Commonwealth’s rights, the </w:t>
      </w:r>
      <w:r>
        <w:rPr>
          <w:rFonts w:ascii="Calibri" w:hAnsi="Calibri"/>
          <w:bCs/>
          <w:sz w:val="22"/>
          <w:szCs w:val="22"/>
        </w:rPr>
        <w:t>Project</w:t>
      </w:r>
      <w:r w:rsidRPr="00054F98">
        <w:rPr>
          <w:rFonts w:ascii="Calibri" w:hAnsi="Calibri"/>
          <w:bCs/>
          <w:sz w:val="22"/>
          <w:szCs w:val="22"/>
        </w:rPr>
        <w:t xml:space="preserve"> Delegate may withhold or suspend any payment </w:t>
      </w:r>
      <w:r>
        <w:rPr>
          <w:rFonts w:ascii="Calibri" w:hAnsi="Calibri"/>
          <w:bCs/>
          <w:sz w:val="22"/>
          <w:szCs w:val="22"/>
        </w:rPr>
        <w:t>consistent with the Act.</w:t>
      </w:r>
    </w:p>
    <w:p w14:paraId="50477100" w14:textId="77777777" w:rsidR="00C82055" w:rsidRPr="00054F98" w:rsidRDefault="00C82055" w:rsidP="00C82055">
      <w:pPr>
        <w:ind w:left="993" w:right="380" w:hanging="22"/>
        <w:rPr>
          <w:rFonts w:ascii="Calibri" w:hAnsi="Calibri"/>
          <w:sz w:val="22"/>
          <w:szCs w:val="22"/>
        </w:rPr>
      </w:pPr>
      <w:r w:rsidRPr="00CB7AB8">
        <w:rPr>
          <w:rFonts w:ascii="Calibri" w:hAnsi="Calibri"/>
          <w:bCs/>
        </w:rPr>
        <w:t>Note:</w:t>
      </w:r>
      <w:r>
        <w:rPr>
          <w:rFonts w:ascii="Calibri" w:hAnsi="Calibri"/>
          <w:bCs/>
        </w:rPr>
        <w:t xml:space="preserve"> Section 164-15 and Part 2-5 of the Act allows the Commonwealth to reduce or recover grant payments in certain circumstances.</w:t>
      </w:r>
    </w:p>
    <w:p w14:paraId="6D982C02" w14:textId="77777777" w:rsidR="00C82055" w:rsidRPr="00CA7BF4" w:rsidRDefault="00C82055" w:rsidP="0016798E">
      <w:pPr>
        <w:numPr>
          <w:ilvl w:val="1"/>
          <w:numId w:val="77"/>
        </w:numPr>
        <w:spacing w:before="0" w:after="0" w:line="240" w:lineRule="auto"/>
        <w:ind w:right="380"/>
        <w:rPr>
          <w:rFonts w:ascii="Calibri" w:hAnsi="Calibri"/>
          <w:sz w:val="22"/>
          <w:szCs w:val="22"/>
        </w:rPr>
      </w:pPr>
      <w:r>
        <w:rPr>
          <w:rFonts w:ascii="Calibri" w:hAnsi="Calibri"/>
          <w:sz w:val="22"/>
          <w:szCs w:val="22"/>
        </w:rPr>
        <w:t>If required by t</w:t>
      </w:r>
      <w:r w:rsidRPr="00CA7BF4">
        <w:rPr>
          <w:rFonts w:ascii="Calibri" w:hAnsi="Calibri"/>
          <w:sz w:val="22"/>
          <w:szCs w:val="22"/>
        </w:rPr>
        <w:t xml:space="preserve">he </w:t>
      </w:r>
      <w:r>
        <w:rPr>
          <w:rFonts w:ascii="Calibri" w:hAnsi="Calibri"/>
          <w:sz w:val="22"/>
          <w:szCs w:val="22"/>
        </w:rPr>
        <w:t>Department</w:t>
      </w:r>
      <w:r w:rsidRPr="00CA7BF4">
        <w:rPr>
          <w:rFonts w:ascii="Calibri" w:hAnsi="Calibri"/>
          <w:sz w:val="22"/>
          <w:szCs w:val="22"/>
        </w:rPr>
        <w:t xml:space="preserve">, at any time, the Recipient </w:t>
      </w:r>
      <w:r>
        <w:rPr>
          <w:rFonts w:ascii="Calibri" w:hAnsi="Calibri"/>
          <w:sz w:val="22"/>
          <w:szCs w:val="22"/>
        </w:rPr>
        <w:t>must</w:t>
      </w:r>
      <w:r w:rsidRPr="00CA7BF4">
        <w:rPr>
          <w:rFonts w:ascii="Calibri" w:hAnsi="Calibri"/>
          <w:sz w:val="22"/>
          <w:szCs w:val="22"/>
        </w:rPr>
        <w:t xml:space="preserve"> provide an audited report which complies with the requirements in </w:t>
      </w:r>
      <w:r>
        <w:rPr>
          <w:rFonts w:ascii="Calibri" w:hAnsi="Calibri"/>
          <w:sz w:val="22"/>
          <w:szCs w:val="22"/>
        </w:rPr>
        <w:t>Item</w:t>
      </w:r>
      <w:r w:rsidRPr="00CA7BF4">
        <w:rPr>
          <w:rFonts w:ascii="Calibri" w:hAnsi="Calibri"/>
          <w:sz w:val="22"/>
          <w:szCs w:val="22"/>
        </w:rPr>
        <w:t xml:space="preserve"> 6.7 of Part A regarding the expenditure of the Grant under these Conditions up to the date specified by the </w:t>
      </w:r>
      <w:r>
        <w:rPr>
          <w:rFonts w:ascii="Calibri" w:hAnsi="Calibri"/>
          <w:sz w:val="22"/>
          <w:szCs w:val="22"/>
        </w:rPr>
        <w:t>Department</w:t>
      </w:r>
      <w:r w:rsidRPr="00CA7BF4">
        <w:rPr>
          <w:rFonts w:ascii="Calibri" w:hAnsi="Calibri"/>
          <w:sz w:val="22"/>
          <w:szCs w:val="22"/>
        </w:rPr>
        <w:t xml:space="preserve">. </w:t>
      </w:r>
    </w:p>
    <w:p w14:paraId="1CBD3841" w14:textId="4DE5868A" w:rsidR="00C82055" w:rsidRPr="00CA7BF4" w:rsidRDefault="00C82055" w:rsidP="0016798E">
      <w:pPr>
        <w:pStyle w:val="Clause"/>
        <w:numPr>
          <w:ilvl w:val="1"/>
          <w:numId w:val="77"/>
        </w:numPr>
        <w:spacing w:before="0" w:after="0" w:line="240" w:lineRule="auto"/>
        <w:rPr>
          <w:rFonts w:ascii="Calibri" w:hAnsi="Calibri"/>
          <w:color w:val="auto"/>
          <w:sz w:val="22"/>
          <w:szCs w:val="22"/>
          <w:lang w:eastAsia="en-US"/>
        </w:rPr>
      </w:pPr>
      <w:r w:rsidRPr="00CA7BF4">
        <w:rPr>
          <w:rFonts w:ascii="Calibri" w:hAnsi="Calibri"/>
          <w:color w:val="auto"/>
          <w:sz w:val="22"/>
          <w:szCs w:val="22"/>
          <w:lang w:eastAsia="en-US"/>
        </w:rPr>
        <w:t xml:space="preserve">If the </w:t>
      </w:r>
      <w:r>
        <w:rPr>
          <w:rFonts w:ascii="Calibri" w:hAnsi="Calibri"/>
          <w:color w:val="auto"/>
          <w:sz w:val="22"/>
          <w:szCs w:val="22"/>
          <w:lang w:eastAsia="en-US"/>
        </w:rPr>
        <w:t>Department</w:t>
      </w:r>
      <w:r w:rsidRPr="00CA7BF4">
        <w:rPr>
          <w:rFonts w:ascii="Calibri" w:hAnsi="Calibri"/>
          <w:color w:val="auto"/>
          <w:sz w:val="22"/>
          <w:szCs w:val="22"/>
          <w:lang w:eastAsia="en-US"/>
        </w:rPr>
        <w:t xml:space="preserve"> exercises its rights under clause </w:t>
      </w:r>
      <w:r w:rsidRPr="00CA7BF4">
        <w:rPr>
          <w:rFonts w:ascii="Calibri" w:hAnsi="Calibri"/>
          <w:color w:val="auto"/>
          <w:sz w:val="22"/>
          <w:szCs w:val="22"/>
          <w:lang w:eastAsia="en-US"/>
        </w:rPr>
        <w:fldChar w:fldCharType="begin"/>
      </w:r>
      <w:r w:rsidRPr="00CA7BF4">
        <w:rPr>
          <w:rFonts w:ascii="Calibri" w:hAnsi="Calibri"/>
          <w:color w:val="auto"/>
          <w:sz w:val="22"/>
          <w:szCs w:val="22"/>
          <w:lang w:eastAsia="en-US"/>
        </w:rPr>
        <w:instrText xml:space="preserve"> REF _Ref337026189 \r \h  \* MERGEFORMAT </w:instrText>
      </w:r>
      <w:r w:rsidRPr="00CA7BF4">
        <w:rPr>
          <w:rFonts w:ascii="Calibri" w:hAnsi="Calibri"/>
          <w:color w:val="auto"/>
          <w:sz w:val="22"/>
          <w:szCs w:val="22"/>
          <w:lang w:eastAsia="en-US"/>
        </w:rPr>
      </w:r>
      <w:r w:rsidRPr="00CA7BF4">
        <w:rPr>
          <w:rFonts w:ascii="Calibri" w:hAnsi="Calibri"/>
          <w:color w:val="auto"/>
          <w:sz w:val="22"/>
          <w:szCs w:val="22"/>
          <w:lang w:eastAsia="en-US"/>
        </w:rPr>
        <w:fldChar w:fldCharType="separate"/>
      </w:r>
      <w:r w:rsidR="00E76795">
        <w:rPr>
          <w:rFonts w:ascii="Calibri" w:hAnsi="Calibri"/>
          <w:color w:val="auto"/>
          <w:sz w:val="22"/>
          <w:szCs w:val="22"/>
          <w:lang w:eastAsia="en-US"/>
        </w:rPr>
        <w:t>5.2</w:t>
      </w:r>
      <w:r w:rsidRPr="00CA7BF4">
        <w:rPr>
          <w:rFonts w:ascii="Calibri" w:hAnsi="Calibri"/>
          <w:color w:val="auto"/>
          <w:sz w:val="22"/>
          <w:szCs w:val="22"/>
          <w:lang w:eastAsia="en-US"/>
        </w:rPr>
        <w:fldChar w:fldCharType="end"/>
      </w:r>
      <w:r w:rsidRPr="00CA7BF4">
        <w:rPr>
          <w:rFonts w:ascii="Calibri" w:hAnsi="Calibri"/>
          <w:color w:val="auto"/>
          <w:sz w:val="22"/>
          <w:szCs w:val="22"/>
          <w:lang w:eastAsia="en-US"/>
        </w:rPr>
        <w:t xml:space="preserve"> or</w:t>
      </w:r>
      <w:r>
        <w:rPr>
          <w:rFonts w:ascii="Calibri" w:hAnsi="Calibri"/>
          <w:color w:val="auto"/>
          <w:sz w:val="22"/>
          <w:szCs w:val="22"/>
          <w:lang w:eastAsia="en-US"/>
        </w:rPr>
        <w:t xml:space="preserve"> </w:t>
      </w:r>
      <w:r>
        <w:rPr>
          <w:rFonts w:ascii="Calibri" w:hAnsi="Calibri"/>
          <w:color w:val="auto"/>
          <w:sz w:val="22"/>
          <w:szCs w:val="22"/>
          <w:lang w:eastAsia="en-US"/>
        </w:rPr>
        <w:fldChar w:fldCharType="begin"/>
      </w:r>
      <w:r>
        <w:rPr>
          <w:rFonts w:ascii="Calibri" w:hAnsi="Calibri"/>
          <w:color w:val="auto"/>
          <w:sz w:val="22"/>
          <w:szCs w:val="22"/>
          <w:lang w:eastAsia="en-US"/>
        </w:rPr>
        <w:instrText xml:space="preserve"> REF _Ref121225696 \r \h </w:instrText>
      </w:r>
      <w:r>
        <w:rPr>
          <w:rFonts w:ascii="Calibri" w:hAnsi="Calibri"/>
          <w:color w:val="auto"/>
          <w:sz w:val="22"/>
          <w:szCs w:val="22"/>
          <w:lang w:eastAsia="en-US"/>
        </w:rPr>
      </w:r>
      <w:r>
        <w:rPr>
          <w:rFonts w:ascii="Calibri" w:hAnsi="Calibri"/>
          <w:color w:val="auto"/>
          <w:sz w:val="22"/>
          <w:szCs w:val="22"/>
          <w:lang w:eastAsia="en-US"/>
        </w:rPr>
        <w:fldChar w:fldCharType="separate"/>
      </w:r>
      <w:r w:rsidR="00E76795">
        <w:rPr>
          <w:rFonts w:ascii="Calibri" w:hAnsi="Calibri"/>
          <w:color w:val="auto"/>
          <w:sz w:val="22"/>
          <w:szCs w:val="22"/>
          <w:lang w:eastAsia="en-US"/>
        </w:rPr>
        <w:t>5.3</w:t>
      </w:r>
      <w:r>
        <w:rPr>
          <w:rFonts w:ascii="Calibri" w:hAnsi="Calibri"/>
          <w:color w:val="auto"/>
          <w:sz w:val="22"/>
          <w:szCs w:val="22"/>
          <w:lang w:eastAsia="en-US"/>
        </w:rPr>
        <w:fldChar w:fldCharType="end"/>
      </w:r>
      <w:r w:rsidRPr="00CA7BF4">
        <w:rPr>
          <w:rFonts w:ascii="Calibri" w:hAnsi="Calibri"/>
          <w:color w:val="auto"/>
          <w:sz w:val="22"/>
          <w:szCs w:val="22"/>
          <w:lang w:eastAsia="en-US"/>
        </w:rPr>
        <w:t xml:space="preserve">, the Recipient must continue to perform all of its obligations under these Conditions, unless the </w:t>
      </w:r>
      <w:r>
        <w:rPr>
          <w:rFonts w:ascii="Calibri" w:hAnsi="Calibri"/>
          <w:color w:val="auto"/>
          <w:sz w:val="22"/>
          <w:szCs w:val="22"/>
          <w:lang w:eastAsia="en-US"/>
        </w:rPr>
        <w:t>Project</w:t>
      </w:r>
      <w:r w:rsidRPr="00CA7BF4">
        <w:rPr>
          <w:rFonts w:ascii="Calibri" w:hAnsi="Calibri"/>
          <w:color w:val="auto"/>
          <w:sz w:val="22"/>
          <w:szCs w:val="22"/>
          <w:lang w:eastAsia="en-US"/>
        </w:rPr>
        <w:t xml:space="preserve"> Delegate agrees otherwise in writing.</w:t>
      </w:r>
    </w:p>
    <w:p w14:paraId="53816D89" w14:textId="77777777" w:rsidR="00C82055" w:rsidRPr="00054F98" w:rsidRDefault="00C82055" w:rsidP="0016798E">
      <w:pPr>
        <w:numPr>
          <w:ilvl w:val="1"/>
          <w:numId w:val="77"/>
        </w:numPr>
        <w:spacing w:before="0" w:after="0" w:line="240" w:lineRule="auto"/>
        <w:ind w:right="380"/>
        <w:rPr>
          <w:rFonts w:ascii="Calibri" w:hAnsi="Calibri"/>
          <w:bCs/>
          <w:sz w:val="22"/>
          <w:szCs w:val="22"/>
        </w:rPr>
      </w:pPr>
      <w:r w:rsidRPr="00054F98">
        <w:rPr>
          <w:rFonts w:ascii="Calibri" w:hAnsi="Calibri"/>
          <w:bCs/>
          <w:sz w:val="22"/>
          <w:szCs w:val="22"/>
        </w:rPr>
        <w:t xml:space="preserve">The </w:t>
      </w:r>
      <w:r>
        <w:rPr>
          <w:rFonts w:ascii="Calibri" w:hAnsi="Calibri"/>
          <w:bCs/>
          <w:sz w:val="22"/>
          <w:szCs w:val="22"/>
        </w:rPr>
        <w:t>Department</w:t>
      </w:r>
      <w:r w:rsidRPr="00054F98">
        <w:rPr>
          <w:rFonts w:ascii="Calibri" w:hAnsi="Calibri"/>
          <w:bCs/>
          <w:sz w:val="22"/>
          <w:szCs w:val="22"/>
        </w:rPr>
        <w:t xml:space="preserve"> is not responsible for the provision of additional funds to meet any expenditure in excess of the Grant Amount.</w:t>
      </w:r>
    </w:p>
    <w:p w14:paraId="5E00EA7A" w14:textId="096E6D89" w:rsidR="00C82055" w:rsidRPr="00CA7BF4" w:rsidRDefault="00C82055" w:rsidP="0016798E">
      <w:pPr>
        <w:numPr>
          <w:ilvl w:val="1"/>
          <w:numId w:val="77"/>
        </w:numPr>
        <w:spacing w:before="0" w:after="0" w:line="240" w:lineRule="auto"/>
        <w:ind w:right="380"/>
        <w:rPr>
          <w:rFonts w:ascii="Calibri" w:hAnsi="Calibri"/>
          <w:sz w:val="22"/>
          <w:szCs w:val="22"/>
        </w:rPr>
      </w:pPr>
      <w:r w:rsidRPr="00CA7BF4">
        <w:rPr>
          <w:rFonts w:ascii="Calibri" w:hAnsi="Calibri"/>
          <w:sz w:val="22"/>
          <w:szCs w:val="22"/>
        </w:rPr>
        <w:t xml:space="preserve">If the Recipient wishes to make any change to the Activities or to the timing or manner of payment of the Grant, these changes must first be approved by the Minister (or the Minister’s delegate) in writing. To obtain any such approval, the Recipient must first send the </w:t>
      </w:r>
      <w:r>
        <w:rPr>
          <w:rFonts w:ascii="Calibri" w:hAnsi="Calibri"/>
          <w:sz w:val="22"/>
          <w:szCs w:val="22"/>
        </w:rPr>
        <w:t>Project</w:t>
      </w:r>
      <w:r w:rsidRPr="00CA7BF4">
        <w:rPr>
          <w:rFonts w:ascii="Calibri" w:hAnsi="Calibri"/>
          <w:sz w:val="22"/>
          <w:szCs w:val="22"/>
        </w:rPr>
        <w:t xml:space="preserve"> Delegate a written request for the approval in accordance with clause </w:t>
      </w:r>
      <w:r w:rsidRPr="00CA7BF4">
        <w:rPr>
          <w:rFonts w:ascii="Calibri" w:hAnsi="Calibri"/>
          <w:sz w:val="22"/>
          <w:szCs w:val="22"/>
        </w:rPr>
        <w:fldChar w:fldCharType="begin"/>
      </w:r>
      <w:r w:rsidRPr="00CA7BF4">
        <w:rPr>
          <w:rFonts w:ascii="Calibri" w:hAnsi="Calibri"/>
          <w:sz w:val="22"/>
          <w:szCs w:val="22"/>
        </w:rPr>
        <w:instrText xml:space="preserve"> REF _Ref337026231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9.1</w:t>
      </w:r>
      <w:r w:rsidRPr="00CA7BF4">
        <w:rPr>
          <w:rFonts w:ascii="Calibri" w:hAnsi="Calibri"/>
          <w:sz w:val="22"/>
          <w:szCs w:val="22"/>
        </w:rPr>
        <w:fldChar w:fldCharType="end"/>
      </w:r>
      <w:r w:rsidRPr="00CA7BF4">
        <w:rPr>
          <w:rFonts w:ascii="Calibri" w:hAnsi="Calibri"/>
          <w:sz w:val="22"/>
          <w:szCs w:val="22"/>
        </w:rPr>
        <w:t xml:space="preserve"> </w:t>
      </w:r>
      <w:r>
        <w:rPr>
          <w:rFonts w:ascii="Calibri" w:hAnsi="Calibri"/>
          <w:sz w:val="22"/>
          <w:szCs w:val="22"/>
        </w:rPr>
        <w:t>and include</w:t>
      </w:r>
      <w:r w:rsidRPr="00CA7BF4">
        <w:rPr>
          <w:rFonts w:ascii="Calibri" w:hAnsi="Calibri"/>
          <w:sz w:val="22"/>
          <w:szCs w:val="22"/>
        </w:rPr>
        <w:t xml:space="preserve"> detailed reasons for the request.</w:t>
      </w:r>
    </w:p>
    <w:p w14:paraId="6430377D" w14:textId="77777777" w:rsidR="00C82055" w:rsidRPr="00054F98" w:rsidRDefault="00C82055" w:rsidP="00C82055">
      <w:pPr>
        <w:ind w:left="851" w:right="380"/>
        <w:rPr>
          <w:rFonts w:ascii="Calibri" w:hAnsi="Calibri"/>
          <w:sz w:val="22"/>
          <w:szCs w:val="22"/>
        </w:rPr>
      </w:pPr>
    </w:p>
    <w:p w14:paraId="28CDA934" w14:textId="77777777" w:rsidR="00C82055" w:rsidRPr="00054F98" w:rsidRDefault="00C82055" w:rsidP="0016798E">
      <w:pPr>
        <w:numPr>
          <w:ilvl w:val="0"/>
          <w:numId w:val="77"/>
        </w:numPr>
        <w:spacing w:before="0" w:line="240" w:lineRule="auto"/>
        <w:ind w:right="380"/>
        <w:rPr>
          <w:rFonts w:ascii="Calibri" w:hAnsi="Calibri"/>
          <w:b/>
          <w:sz w:val="24"/>
          <w:szCs w:val="24"/>
        </w:rPr>
      </w:pPr>
      <w:r w:rsidRPr="00054F98">
        <w:rPr>
          <w:rFonts w:ascii="Calibri" w:hAnsi="Calibri"/>
          <w:b/>
          <w:sz w:val="24"/>
          <w:szCs w:val="24"/>
        </w:rPr>
        <w:t>MANAGEMENT OF GRANT FUNDING</w:t>
      </w:r>
    </w:p>
    <w:p w14:paraId="74E0EDDA" w14:textId="77777777" w:rsidR="00C82055" w:rsidRPr="00054F98" w:rsidRDefault="00C82055" w:rsidP="0016798E">
      <w:pPr>
        <w:numPr>
          <w:ilvl w:val="1"/>
          <w:numId w:val="77"/>
        </w:numPr>
        <w:spacing w:before="0" w:line="240" w:lineRule="auto"/>
        <w:ind w:right="380"/>
        <w:rPr>
          <w:rFonts w:ascii="Calibri" w:hAnsi="Calibri"/>
          <w:bCs/>
          <w:sz w:val="22"/>
          <w:szCs w:val="22"/>
        </w:rPr>
      </w:pPr>
      <w:r w:rsidRPr="00054F98">
        <w:rPr>
          <w:rFonts w:ascii="Calibri" w:hAnsi="Calibri"/>
          <w:sz w:val="22"/>
          <w:szCs w:val="22"/>
        </w:rPr>
        <w:t>The Recipient must:</w:t>
      </w:r>
    </w:p>
    <w:p w14:paraId="7411CCB6" w14:textId="26620333" w:rsidR="00C82055" w:rsidRPr="00CA7BF4" w:rsidRDefault="00C82055" w:rsidP="00C82055">
      <w:pPr>
        <w:numPr>
          <w:ilvl w:val="0"/>
          <w:numId w:val="44"/>
        </w:numPr>
        <w:spacing w:before="0" w:after="0" w:line="240" w:lineRule="auto"/>
        <w:ind w:right="378"/>
        <w:rPr>
          <w:rFonts w:ascii="Calibri" w:hAnsi="Calibri"/>
          <w:bCs/>
          <w:sz w:val="22"/>
          <w:szCs w:val="22"/>
        </w:rPr>
      </w:pPr>
      <w:r w:rsidRPr="00CA7BF4">
        <w:rPr>
          <w:rFonts w:ascii="Calibri" w:hAnsi="Calibri"/>
          <w:sz w:val="22"/>
          <w:szCs w:val="22"/>
        </w:rPr>
        <w:t xml:space="preserve">manage the Grant Funds in accordance with </w:t>
      </w:r>
      <w:r>
        <w:rPr>
          <w:rFonts w:ascii="Calibri" w:hAnsi="Calibri"/>
          <w:sz w:val="22"/>
          <w:szCs w:val="22"/>
        </w:rPr>
        <w:t>Item</w:t>
      </w:r>
      <w:r w:rsidRPr="00CA7BF4">
        <w:rPr>
          <w:rFonts w:ascii="Calibri" w:hAnsi="Calibri"/>
          <w:sz w:val="22"/>
          <w:szCs w:val="22"/>
        </w:rPr>
        <w:t xml:space="preserve"> 5 of Part A and this clause </w:t>
      </w:r>
      <w:r w:rsidRPr="00CA7BF4">
        <w:rPr>
          <w:rFonts w:ascii="Calibri" w:hAnsi="Calibri"/>
          <w:sz w:val="22"/>
          <w:szCs w:val="22"/>
        </w:rPr>
        <w:fldChar w:fldCharType="begin"/>
      </w:r>
      <w:r w:rsidRPr="00CA7BF4">
        <w:rPr>
          <w:rFonts w:ascii="Calibri" w:hAnsi="Calibri"/>
          <w:sz w:val="22"/>
          <w:szCs w:val="22"/>
        </w:rPr>
        <w:instrText xml:space="preserve"> REF _Ref337026322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6</w:t>
      </w:r>
      <w:r w:rsidRPr="00CA7BF4">
        <w:rPr>
          <w:rFonts w:ascii="Calibri" w:hAnsi="Calibri"/>
          <w:sz w:val="22"/>
          <w:szCs w:val="22"/>
        </w:rPr>
        <w:fldChar w:fldCharType="end"/>
      </w:r>
      <w:r w:rsidRPr="00CA7BF4">
        <w:rPr>
          <w:rFonts w:ascii="Calibri" w:hAnsi="Calibri"/>
          <w:bCs/>
          <w:sz w:val="22"/>
          <w:szCs w:val="22"/>
        </w:rPr>
        <w:t>;</w:t>
      </w:r>
    </w:p>
    <w:p w14:paraId="69E76085" w14:textId="77777777" w:rsidR="00C82055" w:rsidRPr="00054F98" w:rsidRDefault="00C82055" w:rsidP="00C82055">
      <w:pPr>
        <w:numPr>
          <w:ilvl w:val="0"/>
          <w:numId w:val="44"/>
        </w:numPr>
        <w:spacing w:before="0" w:after="0" w:line="240" w:lineRule="auto"/>
        <w:ind w:right="378"/>
        <w:rPr>
          <w:rFonts w:ascii="Calibri" w:hAnsi="Calibri"/>
          <w:sz w:val="22"/>
          <w:szCs w:val="22"/>
        </w:rPr>
      </w:pPr>
      <w:r w:rsidRPr="32268F87">
        <w:rPr>
          <w:rFonts w:ascii="Calibri" w:hAnsi="Calibri"/>
          <w:sz w:val="22"/>
          <w:szCs w:val="22"/>
        </w:rPr>
        <w:t xml:space="preserve">place the Grant Funds in a high </w:t>
      </w:r>
      <w:bookmarkStart w:id="191" w:name="_Int_GWo22qzy"/>
      <w:r w:rsidRPr="32268F87">
        <w:rPr>
          <w:rFonts w:ascii="Calibri" w:hAnsi="Calibri"/>
          <w:sz w:val="22"/>
          <w:szCs w:val="22"/>
        </w:rPr>
        <w:t>interest bearing</w:t>
      </w:r>
      <w:bookmarkEnd w:id="191"/>
      <w:r w:rsidRPr="32268F87">
        <w:rPr>
          <w:rFonts w:ascii="Calibri" w:hAnsi="Calibri"/>
          <w:sz w:val="22"/>
          <w:szCs w:val="22"/>
        </w:rPr>
        <w:t xml:space="preserve"> account and interest earned on the Grant Funds must be:</w:t>
      </w:r>
    </w:p>
    <w:p w14:paraId="6C6EB8A3" w14:textId="77777777" w:rsidR="00C82055" w:rsidRPr="00054F98" w:rsidRDefault="00C82055" w:rsidP="00C82055">
      <w:pPr>
        <w:numPr>
          <w:ilvl w:val="2"/>
          <w:numId w:val="44"/>
        </w:numPr>
        <w:spacing w:before="0" w:after="0" w:line="240" w:lineRule="auto"/>
        <w:ind w:right="378"/>
        <w:rPr>
          <w:rFonts w:ascii="Calibri" w:hAnsi="Calibri"/>
          <w:bCs/>
          <w:sz w:val="22"/>
          <w:szCs w:val="22"/>
        </w:rPr>
      </w:pPr>
      <w:r w:rsidRPr="00054F98">
        <w:rPr>
          <w:rFonts w:ascii="Calibri" w:hAnsi="Calibri"/>
          <w:bCs/>
          <w:sz w:val="22"/>
          <w:szCs w:val="22"/>
        </w:rPr>
        <w:t xml:space="preserve">expended on the </w:t>
      </w:r>
      <w:r>
        <w:rPr>
          <w:rFonts w:ascii="Calibri" w:hAnsi="Calibri"/>
          <w:bCs/>
          <w:sz w:val="22"/>
          <w:szCs w:val="22"/>
        </w:rPr>
        <w:t>Project</w:t>
      </w:r>
      <w:r w:rsidRPr="00054F98">
        <w:rPr>
          <w:rFonts w:ascii="Calibri" w:hAnsi="Calibri"/>
          <w:bCs/>
          <w:sz w:val="22"/>
          <w:szCs w:val="22"/>
        </w:rPr>
        <w:t>; and</w:t>
      </w:r>
    </w:p>
    <w:p w14:paraId="6EAE3BC0" w14:textId="77777777" w:rsidR="00C82055" w:rsidRPr="00054F98" w:rsidRDefault="00C82055" w:rsidP="00C82055">
      <w:pPr>
        <w:numPr>
          <w:ilvl w:val="2"/>
          <w:numId w:val="44"/>
        </w:numPr>
        <w:spacing w:before="0" w:after="0" w:line="240" w:lineRule="auto"/>
        <w:ind w:right="378"/>
        <w:rPr>
          <w:rFonts w:ascii="Calibri" w:hAnsi="Calibri"/>
          <w:bCs/>
          <w:sz w:val="22"/>
          <w:szCs w:val="22"/>
        </w:rPr>
      </w:pPr>
      <w:r w:rsidRPr="00054F98">
        <w:rPr>
          <w:rFonts w:ascii="Calibri" w:hAnsi="Calibri"/>
          <w:bCs/>
          <w:sz w:val="22"/>
          <w:szCs w:val="22"/>
        </w:rPr>
        <w:t xml:space="preserve">reported to the </w:t>
      </w:r>
      <w:r>
        <w:rPr>
          <w:rFonts w:ascii="Calibri" w:hAnsi="Calibri"/>
          <w:bCs/>
          <w:sz w:val="22"/>
          <w:szCs w:val="22"/>
        </w:rPr>
        <w:t>Department</w:t>
      </w:r>
      <w:r w:rsidRPr="00054F98">
        <w:rPr>
          <w:rFonts w:ascii="Calibri" w:hAnsi="Calibri"/>
          <w:bCs/>
          <w:sz w:val="22"/>
          <w:szCs w:val="22"/>
        </w:rPr>
        <w:t>,</w:t>
      </w:r>
    </w:p>
    <w:p w14:paraId="2D371C61" w14:textId="77777777" w:rsidR="00C82055" w:rsidRPr="00054F98" w:rsidRDefault="00C82055" w:rsidP="00C82055">
      <w:pPr>
        <w:numPr>
          <w:ilvl w:val="0"/>
          <w:numId w:val="44"/>
        </w:numPr>
        <w:spacing w:before="0" w:after="0" w:line="240" w:lineRule="auto"/>
        <w:ind w:right="378"/>
        <w:rPr>
          <w:rFonts w:ascii="Calibri" w:hAnsi="Calibri"/>
          <w:bCs/>
          <w:sz w:val="22"/>
          <w:szCs w:val="22"/>
        </w:rPr>
      </w:pPr>
      <w:r w:rsidRPr="00054F98">
        <w:rPr>
          <w:rFonts w:ascii="Calibri" w:hAnsi="Calibri"/>
          <w:bCs/>
          <w:sz w:val="22"/>
          <w:szCs w:val="22"/>
        </w:rPr>
        <w:t>identify the receipt and expenditure of the Grant Funds separately within the Recipient’s accounting Records so that at all times Grant Funds are identifiable and ascertainable</w:t>
      </w:r>
      <w:r>
        <w:rPr>
          <w:rFonts w:ascii="Calibri" w:hAnsi="Calibri"/>
          <w:bCs/>
          <w:sz w:val="22"/>
          <w:szCs w:val="22"/>
        </w:rPr>
        <w:t>.</w:t>
      </w:r>
    </w:p>
    <w:p w14:paraId="141C7830" w14:textId="77777777"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 xml:space="preserve">The Recipient must keep financial Records relating to the </w:t>
      </w:r>
      <w:r>
        <w:rPr>
          <w:rFonts w:ascii="Calibri" w:hAnsi="Calibri"/>
          <w:sz w:val="22"/>
          <w:szCs w:val="22"/>
        </w:rPr>
        <w:t>Project</w:t>
      </w:r>
      <w:r w:rsidRPr="00054F98">
        <w:rPr>
          <w:rFonts w:ascii="Calibri" w:hAnsi="Calibri"/>
          <w:sz w:val="22"/>
          <w:szCs w:val="22"/>
        </w:rPr>
        <w:t xml:space="preserve"> to enable:</w:t>
      </w:r>
    </w:p>
    <w:p w14:paraId="233B8BC0" w14:textId="77777777" w:rsidR="00C82055" w:rsidRPr="00054F98" w:rsidRDefault="00C82055" w:rsidP="00C82055">
      <w:pPr>
        <w:numPr>
          <w:ilvl w:val="0"/>
          <w:numId w:val="45"/>
        </w:numPr>
        <w:spacing w:before="0" w:after="0" w:line="240" w:lineRule="auto"/>
        <w:ind w:right="378"/>
        <w:rPr>
          <w:rFonts w:ascii="Calibri" w:hAnsi="Calibri"/>
          <w:bCs/>
          <w:sz w:val="22"/>
          <w:szCs w:val="22"/>
        </w:rPr>
      </w:pPr>
      <w:r w:rsidRPr="00054F98">
        <w:rPr>
          <w:rFonts w:ascii="Calibri" w:hAnsi="Calibri"/>
          <w:bCs/>
          <w:sz w:val="22"/>
          <w:szCs w:val="22"/>
        </w:rPr>
        <w:t xml:space="preserve">all expenditure related to the </w:t>
      </w:r>
      <w:r>
        <w:rPr>
          <w:rFonts w:ascii="Calibri" w:hAnsi="Calibri"/>
          <w:bCs/>
          <w:sz w:val="22"/>
          <w:szCs w:val="22"/>
        </w:rPr>
        <w:t>Project</w:t>
      </w:r>
      <w:r w:rsidRPr="00054F98">
        <w:rPr>
          <w:rFonts w:ascii="Calibri" w:hAnsi="Calibri"/>
          <w:bCs/>
          <w:sz w:val="22"/>
          <w:szCs w:val="22"/>
        </w:rPr>
        <w:t xml:space="preserve"> to be identified in the Recipient’s accounts;</w:t>
      </w:r>
    </w:p>
    <w:p w14:paraId="3E6D1513" w14:textId="77777777" w:rsidR="00C82055" w:rsidRPr="00054F98" w:rsidRDefault="00C82055" w:rsidP="00C82055">
      <w:pPr>
        <w:numPr>
          <w:ilvl w:val="0"/>
          <w:numId w:val="45"/>
        </w:numPr>
        <w:spacing w:before="0" w:after="0" w:line="240" w:lineRule="auto"/>
        <w:ind w:right="378"/>
        <w:rPr>
          <w:rFonts w:ascii="Calibri" w:hAnsi="Calibri"/>
          <w:bCs/>
          <w:sz w:val="22"/>
          <w:szCs w:val="22"/>
        </w:rPr>
      </w:pPr>
      <w:r w:rsidRPr="00054F98">
        <w:rPr>
          <w:rFonts w:ascii="Calibri" w:hAnsi="Calibri"/>
          <w:bCs/>
          <w:sz w:val="22"/>
          <w:szCs w:val="22"/>
        </w:rPr>
        <w:t xml:space="preserve">the preparation of financial statements in accordance with Australian Accounting Standards; </w:t>
      </w:r>
      <w:r>
        <w:rPr>
          <w:rFonts w:ascii="Calibri" w:hAnsi="Calibri"/>
          <w:bCs/>
          <w:sz w:val="22"/>
          <w:szCs w:val="22"/>
        </w:rPr>
        <w:t xml:space="preserve">and </w:t>
      </w:r>
    </w:p>
    <w:p w14:paraId="79CE48F3" w14:textId="77777777" w:rsidR="00C82055" w:rsidRPr="0096766D" w:rsidRDefault="00C82055" w:rsidP="00C82055">
      <w:pPr>
        <w:numPr>
          <w:ilvl w:val="0"/>
          <w:numId w:val="45"/>
        </w:numPr>
        <w:spacing w:before="0" w:after="0" w:line="240" w:lineRule="auto"/>
        <w:ind w:right="378"/>
        <w:rPr>
          <w:rFonts w:ascii="Calibri" w:hAnsi="Calibri"/>
          <w:bCs/>
          <w:sz w:val="22"/>
          <w:szCs w:val="22"/>
        </w:rPr>
      </w:pPr>
      <w:r w:rsidRPr="0096766D">
        <w:rPr>
          <w:rFonts w:ascii="Calibri" w:hAnsi="Calibri"/>
          <w:bCs/>
          <w:sz w:val="22"/>
          <w:szCs w:val="22"/>
        </w:rPr>
        <w:lastRenderedPageBreak/>
        <w:t>the audit of those financial Records in accordance with Australian Auditing Standards.</w:t>
      </w:r>
    </w:p>
    <w:p w14:paraId="75CE02F2" w14:textId="33CBBE1B" w:rsidR="00C82055" w:rsidRPr="00CA7BF4" w:rsidRDefault="00C82055" w:rsidP="0016798E">
      <w:pPr>
        <w:numPr>
          <w:ilvl w:val="1"/>
          <w:numId w:val="77"/>
        </w:numPr>
        <w:spacing w:before="0" w:line="240" w:lineRule="auto"/>
        <w:ind w:right="380"/>
        <w:rPr>
          <w:rFonts w:ascii="Calibri" w:hAnsi="Calibri"/>
          <w:sz w:val="22"/>
          <w:szCs w:val="22"/>
        </w:rPr>
      </w:pPr>
      <w:r w:rsidRPr="00CA7BF4">
        <w:rPr>
          <w:rFonts w:ascii="Calibri" w:hAnsi="Calibri"/>
          <w:sz w:val="22"/>
          <w:szCs w:val="22"/>
        </w:rPr>
        <w:t xml:space="preserve">Unless otherwise specified by the </w:t>
      </w:r>
      <w:r>
        <w:rPr>
          <w:rFonts w:ascii="Calibri" w:hAnsi="Calibri"/>
          <w:sz w:val="22"/>
          <w:szCs w:val="22"/>
        </w:rPr>
        <w:t>Department</w:t>
      </w:r>
      <w:r w:rsidRPr="00CA7BF4">
        <w:rPr>
          <w:rFonts w:ascii="Calibri" w:hAnsi="Calibri"/>
          <w:sz w:val="22"/>
          <w:szCs w:val="22"/>
        </w:rPr>
        <w:t xml:space="preserve"> in </w:t>
      </w:r>
      <w:r>
        <w:rPr>
          <w:rFonts w:ascii="Calibri" w:hAnsi="Calibri"/>
          <w:sz w:val="22"/>
          <w:szCs w:val="22"/>
        </w:rPr>
        <w:t>Item</w:t>
      </w:r>
      <w:r w:rsidRPr="00CA7BF4">
        <w:rPr>
          <w:rFonts w:ascii="Calibri" w:hAnsi="Calibri"/>
          <w:sz w:val="22"/>
          <w:szCs w:val="22"/>
        </w:rPr>
        <w:t xml:space="preserve"> </w:t>
      </w:r>
      <w:r w:rsidRPr="00CA7BF4">
        <w:rPr>
          <w:rFonts w:ascii="Calibri" w:hAnsi="Calibri"/>
          <w:sz w:val="22"/>
          <w:szCs w:val="22"/>
        </w:rPr>
        <w:fldChar w:fldCharType="begin"/>
      </w:r>
      <w:r w:rsidRPr="00CA7BF4">
        <w:rPr>
          <w:rFonts w:ascii="Calibri" w:hAnsi="Calibri"/>
          <w:sz w:val="22"/>
          <w:szCs w:val="22"/>
        </w:rPr>
        <w:instrText xml:space="preserve"> REF _Ref337026633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3</w:t>
      </w:r>
      <w:r w:rsidRPr="00CA7BF4">
        <w:rPr>
          <w:rFonts w:ascii="Calibri" w:hAnsi="Calibri"/>
          <w:sz w:val="22"/>
          <w:szCs w:val="22"/>
        </w:rPr>
        <w:fldChar w:fldCharType="end"/>
      </w:r>
      <w:r w:rsidRPr="00CA7BF4">
        <w:rPr>
          <w:rFonts w:ascii="Calibri" w:hAnsi="Calibri"/>
          <w:sz w:val="22"/>
          <w:szCs w:val="22"/>
        </w:rPr>
        <w:t xml:space="preserve"> of Part A, the Recipient must not use the Grant:</w:t>
      </w:r>
    </w:p>
    <w:p w14:paraId="7B53F0ED"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to fund any capital works, construction or building activities, including the refitting or upgrade of any existing building; </w:t>
      </w:r>
    </w:p>
    <w:p w14:paraId="5E4EAD68"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B878DC">
        <w:rPr>
          <w:rFonts w:ascii="Calibri" w:hAnsi="Calibri"/>
          <w:bCs/>
          <w:sz w:val="22"/>
          <w:szCs w:val="22"/>
        </w:rPr>
        <w:t xml:space="preserve">on expert advice that has already been provided or is available through government businesses or a government </w:t>
      </w:r>
      <w:r>
        <w:rPr>
          <w:rFonts w:ascii="Calibri" w:hAnsi="Calibri"/>
          <w:bCs/>
          <w:sz w:val="22"/>
          <w:szCs w:val="22"/>
        </w:rPr>
        <w:t>Project</w:t>
      </w:r>
      <w:r w:rsidRPr="00B878DC">
        <w:rPr>
          <w:rFonts w:ascii="Calibri" w:hAnsi="Calibri"/>
          <w:bCs/>
          <w:sz w:val="22"/>
          <w:szCs w:val="22"/>
        </w:rPr>
        <w:t>;</w:t>
      </w:r>
    </w:p>
    <w:p w14:paraId="0B5F4B9F" w14:textId="77777777" w:rsidR="00C82055" w:rsidRPr="00B878DC" w:rsidRDefault="00C82055" w:rsidP="00C82055">
      <w:pPr>
        <w:numPr>
          <w:ilvl w:val="0"/>
          <w:numId w:val="46"/>
        </w:numPr>
        <w:spacing w:before="0" w:after="0" w:line="240" w:lineRule="auto"/>
        <w:ind w:right="378"/>
        <w:rPr>
          <w:rFonts w:ascii="Calibri" w:hAnsi="Calibri"/>
          <w:bCs/>
          <w:sz w:val="22"/>
          <w:szCs w:val="22"/>
        </w:rPr>
      </w:pPr>
      <w:r w:rsidRPr="00B878DC">
        <w:rPr>
          <w:rFonts w:ascii="Calibri" w:hAnsi="Calibri"/>
          <w:bCs/>
          <w:sz w:val="22"/>
          <w:szCs w:val="22"/>
        </w:rPr>
        <w:t>for marketing in relation to the Recipient or any other higher education provider;</w:t>
      </w:r>
    </w:p>
    <w:p w14:paraId="61E4C842"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for travel, unless such travel is approved by the </w:t>
      </w:r>
      <w:r>
        <w:rPr>
          <w:rFonts w:ascii="Calibri" w:hAnsi="Calibri"/>
          <w:bCs/>
          <w:sz w:val="22"/>
          <w:szCs w:val="22"/>
        </w:rPr>
        <w:t>Department</w:t>
      </w:r>
      <w:r w:rsidRPr="00054F98">
        <w:rPr>
          <w:rFonts w:ascii="Calibri" w:hAnsi="Calibri"/>
          <w:bCs/>
          <w:sz w:val="22"/>
          <w:szCs w:val="22"/>
        </w:rPr>
        <w:t>;</w:t>
      </w:r>
    </w:p>
    <w:p w14:paraId="20E38058"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to provide gifts or bonuses for the Recipient’s officers, employees, subcontractors or agents;</w:t>
      </w:r>
    </w:p>
    <w:p w14:paraId="52BF66D1"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as security to obtain, or comply with, any form of loan, credit, payment or other interest; </w:t>
      </w:r>
    </w:p>
    <w:p w14:paraId="13D83845" w14:textId="77777777" w:rsidR="00C82055" w:rsidRPr="00054F98"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 xml:space="preserve">for the preparation of, or in the course of, any litigation; </w:t>
      </w:r>
      <w:r>
        <w:rPr>
          <w:rFonts w:ascii="Calibri" w:hAnsi="Calibri"/>
          <w:bCs/>
          <w:sz w:val="22"/>
          <w:szCs w:val="22"/>
        </w:rPr>
        <w:t>and</w:t>
      </w:r>
    </w:p>
    <w:p w14:paraId="68F36876" w14:textId="77777777" w:rsidR="00C82055" w:rsidRDefault="00C82055" w:rsidP="00C82055">
      <w:pPr>
        <w:numPr>
          <w:ilvl w:val="0"/>
          <w:numId w:val="46"/>
        </w:numPr>
        <w:spacing w:before="0" w:after="0" w:line="240" w:lineRule="auto"/>
        <w:ind w:right="378"/>
        <w:rPr>
          <w:rFonts w:ascii="Calibri" w:hAnsi="Calibri"/>
          <w:bCs/>
          <w:sz w:val="22"/>
          <w:szCs w:val="22"/>
        </w:rPr>
      </w:pPr>
      <w:r w:rsidRPr="00054F98">
        <w:rPr>
          <w:rFonts w:ascii="Calibri" w:hAnsi="Calibri"/>
          <w:bCs/>
          <w:sz w:val="22"/>
          <w:szCs w:val="22"/>
        </w:rPr>
        <w:t>for any purchase or other activity for which the Recipient is being provided with other Commonwealth, State or Territory funding</w:t>
      </w:r>
      <w:r>
        <w:rPr>
          <w:rFonts w:ascii="Calibri" w:hAnsi="Calibri"/>
          <w:bCs/>
          <w:sz w:val="22"/>
          <w:szCs w:val="22"/>
        </w:rPr>
        <w:t>.</w:t>
      </w:r>
    </w:p>
    <w:p w14:paraId="311D3860" w14:textId="77777777"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The Recipient must only spend the Grant:</w:t>
      </w:r>
    </w:p>
    <w:p w14:paraId="49088055" w14:textId="77777777" w:rsidR="00C82055" w:rsidRPr="00054F98" w:rsidRDefault="00C82055" w:rsidP="00C82055">
      <w:pPr>
        <w:numPr>
          <w:ilvl w:val="0"/>
          <w:numId w:val="47"/>
        </w:numPr>
        <w:spacing w:before="0" w:after="0" w:line="240" w:lineRule="auto"/>
        <w:ind w:right="378"/>
        <w:rPr>
          <w:rFonts w:ascii="Calibri" w:hAnsi="Calibri"/>
          <w:bCs/>
          <w:sz w:val="22"/>
          <w:szCs w:val="22"/>
        </w:rPr>
      </w:pPr>
      <w:r w:rsidRPr="00054F98">
        <w:rPr>
          <w:rFonts w:ascii="Calibri" w:hAnsi="Calibri"/>
          <w:bCs/>
          <w:sz w:val="22"/>
          <w:szCs w:val="22"/>
        </w:rPr>
        <w:t xml:space="preserve">for the purposes of the </w:t>
      </w:r>
      <w:r>
        <w:rPr>
          <w:rFonts w:ascii="Calibri" w:hAnsi="Calibri"/>
          <w:bCs/>
          <w:sz w:val="22"/>
          <w:szCs w:val="22"/>
        </w:rPr>
        <w:t>Project</w:t>
      </w:r>
      <w:r w:rsidRPr="00054F98">
        <w:rPr>
          <w:rFonts w:ascii="Calibri" w:hAnsi="Calibri"/>
          <w:bCs/>
          <w:sz w:val="22"/>
          <w:szCs w:val="22"/>
        </w:rPr>
        <w:t>; and</w:t>
      </w:r>
    </w:p>
    <w:p w14:paraId="66302554" w14:textId="77777777" w:rsidR="00C82055" w:rsidRPr="00054F98" w:rsidRDefault="00C82055" w:rsidP="00C82055">
      <w:pPr>
        <w:numPr>
          <w:ilvl w:val="0"/>
          <w:numId w:val="47"/>
        </w:numPr>
        <w:spacing w:before="0" w:after="0" w:line="240" w:lineRule="auto"/>
        <w:ind w:right="378"/>
        <w:rPr>
          <w:rFonts w:ascii="Calibri" w:hAnsi="Calibri"/>
          <w:bCs/>
          <w:sz w:val="22"/>
          <w:szCs w:val="22"/>
        </w:rPr>
      </w:pPr>
      <w:r w:rsidRPr="00054F98">
        <w:rPr>
          <w:rFonts w:ascii="Calibri" w:hAnsi="Calibri"/>
          <w:bCs/>
          <w:sz w:val="22"/>
          <w:szCs w:val="22"/>
        </w:rPr>
        <w:t>in accordance with these Conditions and the Other Grants Guidelines.</w:t>
      </w:r>
    </w:p>
    <w:p w14:paraId="1D46E406" w14:textId="77777777"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 xml:space="preserve">The Recipient must do all things necessary to ensure that all payments from the Grant Funding that the Recipient makes to third parties are correctly made and properly authorised and that the Recipient maintains proper and diligent control over the incurring of all liabilities. </w:t>
      </w:r>
    </w:p>
    <w:p w14:paraId="43A684BC" w14:textId="77777777" w:rsidR="00C82055" w:rsidRPr="00054F98" w:rsidRDefault="00C82055" w:rsidP="00C82055">
      <w:pPr>
        <w:ind w:left="851" w:right="380"/>
        <w:rPr>
          <w:rFonts w:ascii="Calibri" w:hAnsi="Calibri"/>
          <w:sz w:val="22"/>
          <w:szCs w:val="22"/>
        </w:rPr>
      </w:pPr>
    </w:p>
    <w:p w14:paraId="663EEFDE" w14:textId="77777777" w:rsidR="00C82055" w:rsidRPr="00054F98" w:rsidRDefault="00C82055" w:rsidP="0016798E">
      <w:pPr>
        <w:numPr>
          <w:ilvl w:val="0"/>
          <w:numId w:val="77"/>
        </w:numPr>
        <w:spacing w:before="0" w:after="0" w:line="240" w:lineRule="auto"/>
        <w:ind w:right="380"/>
        <w:rPr>
          <w:rFonts w:ascii="Calibri" w:hAnsi="Calibri"/>
          <w:b/>
          <w:sz w:val="22"/>
          <w:szCs w:val="22"/>
        </w:rPr>
      </w:pPr>
      <w:r w:rsidRPr="00054F98">
        <w:rPr>
          <w:rFonts w:ascii="Calibri" w:hAnsi="Calibri"/>
          <w:b/>
          <w:sz w:val="22"/>
          <w:szCs w:val="22"/>
        </w:rPr>
        <w:t>OVERPAYMENT AND REPAYMENT</w:t>
      </w:r>
    </w:p>
    <w:p w14:paraId="1785141B" w14:textId="77777777" w:rsidR="00C82055" w:rsidRPr="00054F98" w:rsidRDefault="00C82055" w:rsidP="0016798E">
      <w:pPr>
        <w:keepNext/>
        <w:numPr>
          <w:ilvl w:val="1"/>
          <w:numId w:val="77"/>
        </w:numPr>
        <w:spacing w:before="120" w:line="240" w:lineRule="auto"/>
        <w:ind w:right="380"/>
        <w:rPr>
          <w:rFonts w:ascii="Calibri" w:hAnsi="Calibri"/>
          <w:bCs/>
          <w:sz w:val="22"/>
          <w:szCs w:val="22"/>
        </w:rPr>
      </w:pPr>
      <w:r w:rsidRPr="00054F98">
        <w:rPr>
          <w:rFonts w:ascii="Calibri" w:hAnsi="Calibri"/>
          <w:bCs/>
          <w:sz w:val="22"/>
          <w:szCs w:val="22"/>
        </w:rPr>
        <w:t xml:space="preserve">If at any time, an overpayment occurs, including where an invoice is found to have been incorrectly rendered after payment </w:t>
      </w:r>
      <w:r w:rsidRPr="00054F98">
        <w:rPr>
          <w:rFonts w:ascii="Calibri" w:hAnsi="Calibri"/>
          <w:sz w:val="22"/>
          <w:szCs w:val="22"/>
        </w:rPr>
        <w:t xml:space="preserve">then </w:t>
      </w:r>
      <w:r>
        <w:rPr>
          <w:rFonts w:ascii="Calibri" w:hAnsi="Calibri"/>
          <w:sz w:val="22"/>
          <w:szCs w:val="22"/>
        </w:rPr>
        <w:t>the provider must repay this amount</w:t>
      </w:r>
      <w:r w:rsidRPr="00054F98">
        <w:rPr>
          <w:rFonts w:ascii="Calibri" w:hAnsi="Calibri"/>
          <w:sz w:val="22"/>
          <w:szCs w:val="22"/>
        </w:rPr>
        <w:t xml:space="preserve"> to the </w:t>
      </w:r>
      <w:r>
        <w:rPr>
          <w:rFonts w:ascii="Calibri" w:hAnsi="Calibri"/>
          <w:sz w:val="22"/>
          <w:szCs w:val="22"/>
        </w:rPr>
        <w:t>Department</w:t>
      </w:r>
      <w:r w:rsidRPr="00054F98">
        <w:rPr>
          <w:rFonts w:ascii="Calibri" w:hAnsi="Calibri"/>
          <w:sz w:val="22"/>
          <w:szCs w:val="22"/>
        </w:rPr>
        <w:t xml:space="preserve"> within 20 business days of a written notice from the </w:t>
      </w:r>
      <w:r>
        <w:rPr>
          <w:rFonts w:ascii="Calibri" w:hAnsi="Calibri"/>
          <w:sz w:val="22"/>
          <w:szCs w:val="22"/>
        </w:rPr>
        <w:t>Department</w:t>
      </w:r>
      <w:r w:rsidRPr="00054F98">
        <w:rPr>
          <w:rFonts w:ascii="Calibri" w:hAnsi="Calibri"/>
          <w:sz w:val="22"/>
          <w:szCs w:val="22"/>
        </w:rPr>
        <w:t xml:space="preserve">, or dealt with as directed in writing by the </w:t>
      </w:r>
      <w:r>
        <w:rPr>
          <w:rFonts w:ascii="Calibri" w:hAnsi="Calibri"/>
          <w:sz w:val="22"/>
          <w:szCs w:val="22"/>
        </w:rPr>
        <w:t>Department</w:t>
      </w:r>
      <w:r>
        <w:rPr>
          <w:rFonts w:ascii="Calibri" w:hAnsi="Calibri"/>
          <w:bCs/>
          <w:sz w:val="22"/>
          <w:szCs w:val="22"/>
        </w:rPr>
        <w:t>.</w:t>
      </w:r>
    </w:p>
    <w:p w14:paraId="67611E55" w14:textId="77777777" w:rsidR="00C82055" w:rsidRPr="00054F98" w:rsidRDefault="00C82055" w:rsidP="0016798E">
      <w:pPr>
        <w:numPr>
          <w:ilvl w:val="1"/>
          <w:numId w:val="77"/>
        </w:numPr>
        <w:spacing w:before="120" w:line="240" w:lineRule="auto"/>
        <w:ind w:right="380"/>
        <w:rPr>
          <w:rFonts w:ascii="Calibri" w:hAnsi="Calibri"/>
          <w:sz w:val="22"/>
          <w:szCs w:val="22"/>
        </w:rPr>
      </w:pPr>
      <w:r w:rsidRPr="00054F98">
        <w:rPr>
          <w:rFonts w:ascii="Calibri" w:hAnsi="Calibri"/>
          <w:sz w:val="22"/>
          <w:szCs w:val="22"/>
        </w:rPr>
        <w:t>An overpayment may be recovered from the Recipient, including by offsetting that overpayment against any amount subsequently due to the Recipient under these Conditions or</w:t>
      </w:r>
      <w:r>
        <w:rPr>
          <w:rFonts w:ascii="Calibri" w:hAnsi="Calibri"/>
          <w:sz w:val="22"/>
          <w:szCs w:val="22"/>
        </w:rPr>
        <w:t xml:space="preserve"> in accordance with section 164-15 of the Act.</w:t>
      </w:r>
    </w:p>
    <w:p w14:paraId="13D58A82" w14:textId="77777777" w:rsidR="00C82055" w:rsidRPr="00054F98" w:rsidRDefault="00C82055" w:rsidP="0016798E">
      <w:pPr>
        <w:numPr>
          <w:ilvl w:val="1"/>
          <w:numId w:val="77"/>
        </w:numPr>
        <w:spacing w:before="120" w:line="240" w:lineRule="auto"/>
        <w:ind w:right="380"/>
        <w:rPr>
          <w:rFonts w:ascii="Calibri" w:hAnsi="Calibri"/>
          <w:bCs/>
          <w:sz w:val="22"/>
          <w:szCs w:val="22"/>
        </w:rPr>
      </w:pPr>
      <w:r w:rsidRPr="00054F98">
        <w:rPr>
          <w:rFonts w:ascii="Calibri" w:hAnsi="Calibri"/>
          <w:bCs/>
          <w:sz w:val="22"/>
          <w:szCs w:val="22"/>
        </w:rPr>
        <w:t xml:space="preserve">If, during or at the completion of the </w:t>
      </w:r>
      <w:r>
        <w:rPr>
          <w:rFonts w:ascii="Calibri" w:hAnsi="Calibri"/>
          <w:bCs/>
          <w:sz w:val="22"/>
          <w:szCs w:val="22"/>
        </w:rPr>
        <w:t>Project</w:t>
      </w:r>
      <w:r w:rsidRPr="00054F98">
        <w:rPr>
          <w:rFonts w:ascii="Calibri" w:hAnsi="Calibri"/>
          <w:bCs/>
          <w:sz w:val="22"/>
          <w:szCs w:val="22"/>
        </w:rPr>
        <w:t xml:space="preserve"> Period some or all of the Grant Funding has not been:</w:t>
      </w:r>
    </w:p>
    <w:p w14:paraId="022F58B9" w14:textId="77777777" w:rsidR="00C82055" w:rsidRPr="00054F98" w:rsidRDefault="00C82055" w:rsidP="00C82055">
      <w:pPr>
        <w:pStyle w:val="Clause"/>
        <w:numPr>
          <w:ilvl w:val="0"/>
          <w:numId w:val="63"/>
        </w:numPr>
        <w:spacing w:before="0" w:after="0" w:line="240" w:lineRule="auto"/>
        <w:rPr>
          <w:rFonts w:ascii="Calibri" w:hAnsi="Calibri"/>
          <w:color w:val="auto"/>
          <w:sz w:val="22"/>
        </w:rPr>
      </w:pPr>
      <w:r w:rsidRPr="00054F98">
        <w:rPr>
          <w:rFonts w:ascii="Calibri" w:hAnsi="Calibri"/>
          <w:color w:val="auto"/>
          <w:sz w:val="22"/>
        </w:rPr>
        <w:t>spent in accordance with these Conditions or the Other Grants Guidelines; or</w:t>
      </w:r>
    </w:p>
    <w:p w14:paraId="6D6B6D39" w14:textId="77777777" w:rsidR="00C82055" w:rsidRPr="00054F98" w:rsidRDefault="00C82055" w:rsidP="00C82055">
      <w:pPr>
        <w:pStyle w:val="Clause"/>
        <w:numPr>
          <w:ilvl w:val="0"/>
          <w:numId w:val="63"/>
        </w:numPr>
        <w:spacing w:before="0" w:after="0" w:line="240" w:lineRule="auto"/>
        <w:rPr>
          <w:rFonts w:ascii="Calibri" w:hAnsi="Calibri"/>
          <w:color w:val="auto"/>
          <w:sz w:val="22"/>
        </w:rPr>
      </w:pPr>
      <w:r w:rsidRPr="00054F98">
        <w:rPr>
          <w:rFonts w:ascii="Calibri" w:hAnsi="Calibri"/>
          <w:color w:val="auto"/>
          <w:sz w:val="22"/>
        </w:rPr>
        <w:t xml:space="preserve">acquitted to the </w:t>
      </w:r>
      <w:r>
        <w:rPr>
          <w:rFonts w:ascii="Calibri" w:hAnsi="Calibri"/>
          <w:color w:val="auto"/>
          <w:sz w:val="22"/>
        </w:rPr>
        <w:t>Department</w:t>
      </w:r>
      <w:r w:rsidRPr="00054F98">
        <w:rPr>
          <w:rFonts w:ascii="Calibri" w:hAnsi="Calibri"/>
          <w:color w:val="auto"/>
          <w:sz w:val="22"/>
        </w:rPr>
        <w:t>’s satisfaction,</w:t>
      </w:r>
    </w:p>
    <w:p w14:paraId="4D4A1081" w14:textId="77777777" w:rsidR="00C82055" w:rsidRPr="00054F98" w:rsidRDefault="00C82055" w:rsidP="00C82055">
      <w:pPr>
        <w:spacing w:before="120"/>
        <w:ind w:left="851" w:right="380" w:hanging="11"/>
        <w:rPr>
          <w:rFonts w:ascii="Calibri" w:hAnsi="Calibri"/>
          <w:sz w:val="22"/>
          <w:szCs w:val="22"/>
        </w:rPr>
      </w:pPr>
      <w:r w:rsidRPr="00054F98">
        <w:rPr>
          <w:rFonts w:ascii="Calibri" w:hAnsi="Calibri"/>
          <w:sz w:val="22"/>
          <w:szCs w:val="22"/>
        </w:rPr>
        <w:t xml:space="preserve">then this amount may be required to be repaid to the </w:t>
      </w:r>
      <w:r>
        <w:rPr>
          <w:rFonts w:ascii="Calibri" w:hAnsi="Calibri"/>
          <w:sz w:val="22"/>
          <w:szCs w:val="22"/>
        </w:rPr>
        <w:t>Commonwealth</w:t>
      </w:r>
      <w:r w:rsidRPr="00054F98">
        <w:rPr>
          <w:rFonts w:ascii="Calibri" w:hAnsi="Calibri"/>
          <w:sz w:val="22"/>
          <w:szCs w:val="22"/>
        </w:rPr>
        <w:t xml:space="preserve"> in accordance with the Act.</w:t>
      </w:r>
    </w:p>
    <w:p w14:paraId="2D680BE4" w14:textId="77777777" w:rsidR="00C82055" w:rsidRPr="00054F98" w:rsidRDefault="00C82055" w:rsidP="0016798E">
      <w:pPr>
        <w:numPr>
          <w:ilvl w:val="1"/>
          <w:numId w:val="77"/>
        </w:numPr>
        <w:spacing w:before="120" w:line="240" w:lineRule="auto"/>
        <w:ind w:right="380"/>
        <w:rPr>
          <w:rFonts w:ascii="Calibri" w:hAnsi="Calibri"/>
          <w:sz w:val="22"/>
          <w:szCs w:val="22"/>
        </w:rPr>
      </w:pPr>
      <w:r w:rsidRPr="00054F98">
        <w:rPr>
          <w:rFonts w:ascii="Calibri" w:hAnsi="Calibri"/>
          <w:sz w:val="22"/>
          <w:szCs w:val="22"/>
        </w:rPr>
        <w:t xml:space="preserve">If by the completion of the </w:t>
      </w:r>
      <w:r>
        <w:rPr>
          <w:rFonts w:ascii="Calibri" w:hAnsi="Calibri"/>
          <w:sz w:val="22"/>
          <w:szCs w:val="22"/>
        </w:rPr>
        <w:t>Project</w:t>
      </w:r>
      <w:r w:rsidRPr="00054F98">
        <w:rPr>
          <w:rFonts w:ascii="Calibri" w:hAnsi="Calibri"/>
          <w:sz w:val="22"/>
          <w:szCs w:val="22"/>
        </w:rPr>
        <w:t xml:space="preserve"> Period the Recipient has not spent the entirety of the Grant Amount, the </w:t>
      </w:r>
      <w:r>
        <w:rPr>
          <w:rFonts w:ascii="Calibri" w:hAnsi="Calibri"/>
          <w:sz w:val="22"/>
          <w:szCs w:val="22"/>
        </w:rPr>
        <w:t>Minister</w:t>
      </w:r>
      <w:r w:rsidRPr="00054F98">
        <w:rPr>
          <w:rFonts w:ascii="Calibri" w:hAnsi="Calibri"/>
          <w:sz w:val="22"/>
          <w:szCs w:val="22"/>
        </w:rPr>
        <w:t xml:space="preserve"> may require the Recipient to return the remainder of the Grant Amount to the </w:t>
      </w:r>
      <w:r>
        <w:rPr>
          <w:rFonts w:ascii="Calibri" w:hAnsi="Calibri"/>
          <w:sz w:val="22"/>
          <w:szCs w:val="22"/>
        </w:rPr>
        <w:t>Commonwealth</w:t>
      </w:r>
      <w:r w:rsidRPr="00054F98">
        <w:rPr>
          <w:rFonts w:ascii="Calibri" w:hAnsi="Calibri"/>
          <w:sz w:val="22"/>
          <w:szCs w:val="22"/>
        </w:rPr>
        <w:t xml:space="preserve"> within 30</w:t>
      </w:r>
      <w:r>
        <w:rPr>
          <w:rFonts w:ascii="Calibri" w:hAnsi="Calibri"/>
          <w:sz w:val="22"/>
          <w:szCs w:val="22"/>
        </w:rPr>
        <w:t> </w:t>
      </w:r>
      <w:r w:rsidRPr="00054F98">
        <w:rPr>
          <w:rFonts w:ascii="Calibri" w:hAnsi="Calibri"/>
          <w:sz w:val="22"/>
          <w:szCs w:val="22"/>
        </w:rPr>
        <w:t xml:space="preserve">business days of receipt of the </w:t>
      </w:r>
      <w:r>
        <w:rPr>
          <w:rFonts w:ascii="Calibri" w:hAnsi="Calibri"/>
          <w:sz w:val="22"/>
          <w:szCs w:val="22"/>
        </w:rPr>
        <w:t>Progress</w:t>
      </w:r>
      <w:r w:rsidRPr="00054F98">
        <w:rPr>
          <w:rFonts w:ascii="Calibri" w:hAnsi="Calibri"/>
          <w:sz w:val="22"/>
          <w:szCs w:val="22"/>
        </w:rPr>
        <w:t xml:space="preserve"> Report</w:t>
      </w:r>
      <w:r>
        <w:rPr>
          <w:rFonts w:ascii="Calibri" w:hAnsi="Calibri"/>
          <w:sz w:val="22"/>
          <w:szCs w:val="22"/>
        </w:rPr>
        <w:t xml:space="preserve"> (Delivery) 2</w:t>
      </w:r>
      <w:r w:rsidRPr="00054F98">
        <w:rPr>
          <w:rFonts w:ascii="Calibri" w:hAnsi="Calibri"/>
          <w:sz w:val="22"/>
          <w:szCs w:val="22"/>
        </w:rPr>
        <w:t>.</w:t>
      </w:r>
    </w:p>
    <w:p w14:paraId="0B9CFA4E" w14:textId="77777777" w:rsidR="00C82055"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lastRenderedPageBreak/>
        <w:t xml:space="preserve">Any amount owed to the Commonwealth under </w:t>
      </w:r>
      <w:r>
        <w:rPr>
          <w:rFonts w:ascii="Calibri" w:hAnsi="Calibri"/>
          <w:sz w:val="22"/>
          <w:szCs w:val="22"/>
        </w:rPr>
        <w:t>the Act</w:t>
      </w:r>
      <w:r w:rsidRPr="00054F98">
        <w:rPr>
          <w:rFonts w:ascii="Calibri" w:hAnsi="Calibri"/>
          <w:sz w:val="22"/>
          <w:szCs w:val="22"/>
        </w:rPr>
        <w:t xml:space="preserve">, is recoverable by the </w:t>
      </w:r>
      <w:r>
        <w:rPr>
          <w:rFonts w:ascii="Calibri" w:hAnsi="Calibri"/>
          <w:sz w:val="22"/>
          <w:szCs w:val="22"/>
        </w:rPr>
        <w:t>Department</w:t>
      </w:r>
      <w:r w:rsidRPr="00054F98">
        <w:rPr>
          <w:rFonts w:ascii="Calibri" w:hAnsi="Calibri"/>
          <w:sz w:val="22"/>
          <w:szCs w:val="22"/>
        </w:rPr>
        <w:t xml:space="preserve"> as a debt due to the Commonwealth by the Recipient without further proof of the debt by the </w:t>
      </w:r>
      <w:r>
        <w:rPr>
          <w:rFonts w:ascii="Calibri" w:hAnsi="Calibri"/>
          <w:sz w:val="22"/>
          <w:szCs w:val="22"/>
        </w:rPr>
        <w:t>Department</w:t>
      </w:r>
      <w:r w:rsidRPr="00054F98">
        <w:rPr>
          <w:rFonts w:ascii="Calibri" w:hAnsi="Calibri"/>
          <w:sz w:val="22"/>
          <w:szCs w:val="22"/>
        </w:rPr>
        <w:t>.</w:t>
      </w:r>
    </w:p>
    <w:p w14:paraId="1B04F8CE" w14:textId="77777777" w:rsidR="00C82055" w:rsidRPr="00054F98" w:rsidRDefault="00C82055" w:rsidP="0016798E">
      <w:pPr>
        <w:numPr>
          <w:ilvl w:val="0"/>
          <w:numId w:val="77"/>
        </w:numPr>
        <w:spacing w:before="240" w:line="240" w:lineRule="auto"/>
        <w:ind w:right="380"/>
        <w:rPr>
          <w:rFonts w:ascii="Calibri" w:hAnsi="Calibri"/>
          <w:b/>
          <w:sz w:val="22"/>
          <w:szCs w:val="22"/>
        </w:rPr>
      </w:pPr>
      <w:r w:rsidRPr="00054F98">
        <w:rPr>
          <w:rFonts w:ascii="Calibri" w:hAnsi="Calibri"/>
          <w:b/>
          <w:sz w:val="22"/>
          <w:szCs w:val="22"/>
        </w:rPr>
        <w:t xml:space="preserve">REPORTING AND EVALUATION </w:t>
      </w:r>
    </w:p>
    <w:p w14:paraId="28C9BC99" w14:textId="77777777" w:rsidR="00C82055" w:rsidRPr="00CA7BF4" w:rsidRDefault="00C82055" w:rsidP="0016798E">
      <w:pPr>
        <w:numPr>
          <w:ilvl w:val="1"/>
          <w:numId w:val="77"/>
        </w:numPr>
        <w:spacing w:before="0" w:after="0" w:line="240" w:lineRule="auto"/>
        <w:ind w:right="380"/>
        <w:rPr>
          <w:rFonts w:ascii="Calibri" w:hAnsi="Calibri"/>
          <w:sz w:val="22"/>
          <w:szCs w:val="22"/>
        </w:rPr>
      </w:pPr>
      <w:r w:rsidRPr="00CA7BF4">
        <w:rPr>
          <w:rFonts w:ascii="Calibri" w:hAnsi="Calibri"/>
          <w:sz w:val="22"/>
          <w:szCs w:val="22"/>
        </w:rPr>
        <w:t xml:space="preserve">The Recipient must provide the </w:t>
      </w:r>
      <w:r>
        <w:rPr>
          <w:rFonts w:ascii="Calibri" w:hAnsi="Calibri"/>
          <w:sz w:val="22"/>
          <w:szCs w:val="22"/>
        </w:rPr>
        <w:t>Department</w:t>
      </w:r>
      <w:r w:rsidRPr="00CA7BF4">
        <w:rPr>
          <w:rFonts w:ascii="Calibri" w:hAnsi="Calibri"/>
          <w:sz w:val="22"/>
          <w:szCs w:val="22"/>
        </w:rPr>
        <w:t xml:space="preserve"> with </w:t>
      </w:r>
      <w:r>
        <w:rPr>
          <w:rFonts w:ascii="Calibri" w:hAnsi="Calibri"/>
          <w:sz w:val="22"/>
          <w:szCs w:val="22"/>
        </w:rPr>
        <w:t>the</w:t>
      </w:r>
      <w:r w:rsidRPr="00CA7BF4">
        <w:rPr>
          <w:rFonts w:ascii="Calibri" w:hAnsi="Calibri"/>
          <w:sz w:val="22"/>
          <w:szCs w:val="22"/>
        </w:rPr>
        <w:t xml:space="preserve"> Report</w:t>
      </w:r>
      <w:r>
        <w:rPr>
          <w:rFonts w:ascii="Calibri" w:hAnsi="Calibri"/>
          <w:sz w:val="22"/>
          <w:szCs w:val="22"/>
        </w:rPr>
        <w:t>s</w:t>
      </w:r>
      <w:r w:rsidRPr="00CA7BF4">
        <w:rPr>
          <w:rFonts w:ascii="Calibri" w:hAnsi="Calibri"/>
          <w:sz w:val="22"/>
          <w:szCs w:val="22"/>
        </w:rPr>
        <w:t xml:space="preserve"> in accordance with </w:t>
      </w:r>
      <w:r>
        <w:rPr>
          <w:rFonts w:ascii="Calibri" w:hAnsi="Calibri"/>
          <w:sz w:val="22"/>
          <w:szCs w:val="22"/>
        </w:rPr>
        <w:t>Item</w:t>
      </w:r>
      <w:r w:rsidRPr="00CA7BF4">
        <w:rPr>
          <w:rFonts w:ascii="Calibri" w:hAnsi="Calibri"/>
          <w:sz w:val="22"/>
          <w:szCs w:val="22"/>
        </w:rPr>
        <w:t xml:space="preserve"> 6 of Part A and this clause 8. The Reports must be:</w:t>
      </w:r>
    </w:p>
    <w:p w14:paraId="5E54F12D" w14:textId="77777777" w:rsidR="00C82055" w:rsidRPr="00CA7BF4" w:rsidRDefault="00C82055" w:rsidP="00C82055">
      <w:pPr>
        <w:numPr>
          <w:ilvl w:val="0"/>
          <w:numId w:val="48"/>
        </w:numPr>
        <w:spacing w:before="60" w:after="0" w:line="240" w:lineRule="auto"/>
        <w:ind w:left="1214" w:right="380" w:hanging="363"/>
        <w:rPr>
          <w:rFonts w:ascii="Calibri" w:hAnsi="Calibri"/>
          <w:sz w:val="22"/>
          <w:szCs w:val="22"/>
        </w:rPr>
      </w:pPr>
      <w:r w:rsidRPr="00CA7BF4">
        <w:rPr>
          <w:rFonts w:ascii="Calibri" w:hAnsi="Calibri"/>
          <w:sz w:val="22"/>
          <w:szCs w:val="22"/>
        </w:rPr>
        <w:t xml:space="preserve">provided at the times specified in </w:t>
      </w:r>
      <w:r>
        <w:rPr>
          <w:rFonts w:ascii="Calibri" w:hAnsi="Calibri"/>
          <w:sz w:val="22"/>
          <w:szCs w:val="22"/>
        </w:rPr>
        <w:t>Item</w:t>
      </w:r>
      <w:r w:rsidRPr="00CA7BF4">
        <w:rPr>
          <w:rFonts w:ascii="Calibri" w:hAnsi="Calibri"/>
          <w:sz w:val="22"/>
          <w:szCs w:val="22"/>
        </w:rPr>
        <w:t xml:space="preserve"> 6 of Part A or as otherwise notified by the </w:t>
      </w:r>
      <w:r>
        <w:rPr>
          <w:rFonts w:ascii="Calibri" w:hAnsi="Calibri"/>
          <w:sz w:val="22"/>
          <w:szCs w:val="22"/>
        </w:rPr>
        <w:t>Department</w:t>
      </w:r>
      <w:r w:rsidRPr="00CA7BF4">
        <w:rPr>
          <w:rFonts w:ascii="Calibri" w:hAnsi="Calibri"/>
          <w:sz w:val="22"/>
          <w:szCs w:val="22"/>
        </w:rPr>
        <w:t xml:space="preserve"> to the Recipient from time to time;</w:t>
      </w:r>
    </w:p>
    <w:p w14:paraId="7BB54301" w14:textId="77777777" w:rsidR="00C82055" w:rsidRPr="00CA7BF4" w:rsidRDefault="00C82055" w:rsidP="00C82055">
      <w:pPr>
        <w:numPr>
          <w:ilvl w:val="0"/>
          <w:numId w:val="48"/>
        </w:numPr>
        <w:spacing w:before="0" w:after="0" w:line="240" w:lineRule="auto"/>
        <w:ind w:right="378"/>
        <w:rPr>
          <w:rFonts w:ascii="Calibri" w:hAnsi="Calibri"/>
          <w:sz w:val="22"/>
          <w:szCs w:val="22"/>
        </w:rPr>
      </w:pPr>
      <w:r w:rsidRPr="00CA7BF4">
        <w:rPr>
          <w:rFonts w:ascii="Calibri" w:hAnsi="Calibri"/>
          <w:sz w:val="22"/>
          <w:szCs w:val="22"/>
        </w:rPr>
        <w:t xml:space="preserve">in the manner specified, including any particular format specified, in </w:t>
      </w:r>
      <w:r>
        <w:rPr>
          <w:rFonts w:ascii="Calibri" w:hAnsi="Calibri"/>
          <w:sz w:val="22"/>
          <w:szCs w:val="22"/>
        </w:rPr>
        <w:t>Item</w:t>
      </w:r>
      <w:r w:rsidRPr="00CA7BF4">
        <w:rPr>
          <w:rFonts w:ascii="Calibri" w:hAnsi="Calibri"/>
          <w:sz w:val="22"/>
          <w:szCs w:val="22"/>
        </w:rPr>
        <w:t xml:space="preserve"> 6 of Part A, or in the manner, including any particular format, otherwise notified by the </w:t>
      </w:r>
      <w:r>
        <w:rPr>
          <w:rFonts w:ascii="Calibri" w:hAnsi="Calibri"/>
          <w:sz w:val="22"/>
          <w:szCs w:val="22"/>
        </w:rPr>
        <w:t>Department</w:t>
      </w:r>
      <w:r w:rsidRPr="00CA7BF4">
        <w:rPr>
          <w:rFonts w:ascii="Calibri" w:hAnsi="Calibri"/>
          <w:sz w:val="22"/>
          <w:szCs w:val="22"/>
        </w:rPr>
        <w:t xml:space="preserve"> to the Recipient from time to time.</w:t>
      </w:r>
    </w:p>
    <w:p w14:paraId="53CBD00B" w14:textId="462F82E5" w:rsidR="00C82055" w:rsidRPr="00CA7BF4" w:rsidRDefault="00C82055" w:rsidP="0016798E">
      <w:pPr>
        <w:numPr>
          <w:ilvl w:val="1"/>
          <w:numId w:val="77"/>
        </w:numPr>
        <w:spacing w:before="0" w:after="0" w:line="240" w:lineRule="auto"/>
        <w:ind w:right="380"/>
        <w:rPr>
          <w:rFonts w:ascii="Calibri" w:hAnsi="Calibri"/>
          <w:sz w:val="22"/>
          <w:szCs w:val="22"/>
        </w:rPr>
      </w:pPr>
      <w:r w:rsidRPr="00CA7BF4">
        <w:rPr>
          <w:rFonts w:ascii="Calibri" w:hAnsi="Calibri"/>
          <w:sz w:val="22"/>
          <w:szCs w:val="22"/>
        </w:rPr>
        <w:t xml:space="preserve">The Recipient must, if requested by the </w:t>
      </w:r>
      <w:r>
        <w:rPr>
          <w:rFonts w:ascii="Calibri" w:hAnsi="Calibri"/>
          <w:sz w:val="22"/>
          <w:szCs w:val="22"/>
        </w:rPr>
        <w:t>Department</w:t>
      </w:r>
      <w:r w:rsidRPr="00CA7BF4">
        <w:rPr>
          <w:rFonts w:ascii="Calibri" w:hAnsi="Calibri"/>
          <w:sz w:val="22"/>
          <w:szCs w:val="22"/>
        </w:rPr>
        <w:t xml:space="preserve"> pursuant to </w:t>
      </w:r>
      <w:r>
        <w:rPr>
          <w:rFonts w:ascii="Calibri" w:hAnsi="Calibri"/>
          <w:sz w:val="22"/>
          <w:szCs w:val="22"/>
        </w:rPr>
        <w:t>Item</w:t>
      </w:r>
      <w:r w:rsidRPr="00CA7BF4">
        <w:rPr>
          <w:rFonts w:ascii="Calibri" w:hAnsi="Calibri"/>
          <w:sz w:val="22"/>
          <w:szCs w:val="22"/>
        </w:rPr>
        <w:t xml:space="preserve"> </w:t>
      </w:r>
      <w:r w:rsidRPr="00CA7BF4">
        <w:rPr>
          <w:rFonts w:ascii="Calibri" w:hAnsi="Calibri"/>
          <w:sz w:val="22"/>
          <w:szCs w:val="22"/>
        </w:rPr>
        <w:fldChar w:fldCharType="begin"/>
      </w:r>
      <w:r w:rsidRPr="00CA7BF4">
        <w:rPr>
          <w:rFonts w:ascii="Calibri" w:hAnsi="Calibri"/>
          <w:sz w:val="22"/>
          <w:szCs w:val="22"/>
        </w:rPr>
        <w:instrText xml:space="preserve"> REF _Ref337026757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6.5</w:t>
      </w:r>
      <w:r w:rsidRPr="00CA7BF4">
        <w:rPr>
          <w:rFonts w:ascii="Calibri" w:hAnsi="Calibri"/>
          <w:sz w:val="22"/>
          <w:szCs w:val="22"/>
        </w:rPr>
        <w:fldChar w:fldCharType="end"/>
      </w:r>
      <w:r w:rsidRPr="00CA7BF4">
        <w:rPr>
          <w:rFonts w:ascii="Calibri" w:hAnsi="Calibri"/>
          <w:sz w:val="22"/>
          <w:szCs w:val="22"/>
        </w:rPr>
        <w:t xml:space="preserve"> of Part A, participate in any evaluation of the </w:t>
      </w:r>
      <w:r>
        <w:rPr>
          <w:rFonts w:ascii="Calibri" w:hAnsi="Calibri"/>
          <w:sz w:val="22"/>
          <w:szCs w:val="22"/>
        </w:rPr>
        <w:t>Project</w:t>
      </w:r>
      <w:r w:rsidRPr="00CA7BF4">
        <w:rPr>
          <w:rFonts w:ascii="Calibri" w:hAnsi="Calibri"/>
          <w:sz w:val="22"/>
          <w:szCs w:val="22"/>
        </w:rPr>
        <w:t xml:space="preserve"> or the Program undertaken by the </w:t>
      </w:r>
      <w:r>
        <w:rPr>
          <w:rFonts w:ascii="Calibri" w:hAnsi="Calibri"/>
          <w:sz w:val="22"/>
          <w:szCs w:val="22"/>
        </w:rPr>
        <w:t>Department</w:t>
      </w:r>
      <w:r w:rsidRPr="00CA7BF4">
        <w:rPr>
          <w:rFonts w:ascii="Calibri" w:hAnsi="Calibri"/>
          <w:sz w:val="22"/>
          <w:szCs w:val="22"/>
        </w:rPr>
        <w:t xml:space="preserve">, including by persons authorised to do so on behalf of the </w:t>
      </w:r>
      <w:r>
        <w:rPr>
          <w:rFonts w:ascii="Calibri" w:hAnsi="Calibri"/>
          <w:sz w:val="22"/>
          <w:szCs w:val="22"/>
        </w:rPr>
        <w:t>Department</w:t>
      </w:r>
      <w:r w:rsidRPr="00CA7BF4">
        <w:rPr>
          <w:rFonts w:ascii="Calibri" w:hAnsi="Calibri"/>
          <w:sz w:val="22"/>
          <w:szCs w:val="22"/>
        </w:rPr>
        <w:t>.</w:t>
      </w:r>
    </w:p>
    <w:p w14:paraId="0D3FAF9F" w14:textId="77777777" w:rsidR="00C82055" w:rsidRPr="00CA7BF4" w:rsidRDefault="00C82055" w:rsidP="0016798E">
      <w:pPr>
        <w:numPr>
          <w:ilvl w:val="0"/>
          <w:numId w:val="77"/>
        </w:numPr>
        <w:spacing w:before="240" w:line="240" w:lineRule="auto"/>
        <w:ind w:right="380"/>
        <w:rPr>
          <w:rFonts w:ascii="Calibri" w:hAnsi="Calibri"/>
          <w:b/>
          <w:sz w:val="22"/>
          <w:szCs w:val="22"/>
        </w:rPr>
      </w:pPr>
      <w:r w:rsidRPr="00CA7BF4">
        <w:rPr>
          <w:rFonts w:ascii="Calibri" w:hAnsi="Calibri"/>
          <w:b/>
          <w:sz w:val="22"/>
          <w:szCs w:val="22"/>
        </w:rPr>
        <w:t>ADDRESS FOR REPORTS AND NOTICES</w:t>
      </w:r>
    </w:p>
    <w:p w14:paraId="5F411118" w14:textId="2A749793" w:rsidR="00C82055" w:rsidRPr="00CA7BF4" w:rsidRDefault="00C82055" w:rsidP="0016798E">
      <w:pPr>
        <w:numPr>
          <w:ilvl w:val="1"/>
          <w:numId w:val="77"/>
        </w:numPr>
        <w:spacing w:before="0" w:after="0" w:line="240" w:lineRule="auto"/>
        <w:ind w:right="380"/>
        <w:rPr>
          <w:rFonts w:ascii="Calibri" w:hAnsi="Calibri"/>
          <w:sz w:val="22"/>
          <w:szCs w:val="22"/>
        </w:rPr>
      </w:pPr>
      <w:r w:rsidRPr="00CA7BF4">
        <w:rPr>
          <w:rFonts w:ascii="Calibri" w:hAnsi="Calibri"/>
          <w:sz w:val="22"/>
          <w:szCs w:val="22"/>
        </w:rPr>
        <w:t>Reports, any notice</w:t>
      </w:r>
      <w:r>
        <w:rPr>
          <w:rFonts w:ascii="Calibri" w:hAnsi="Calibri"/>
          <w:sz w:val="22"/>
          <w:szCs w:val="22"/>
        </w:rPr>
        <w:t>s</w:t>
      </w:r>
      <w:r w:rsidRPr="00CA7BF4">
        <w:rPr>
          <w:rFonts w:ascii="Calibri" w:hAnsi="Calibri"/>
          <w:sz w:val="22"/>
          <w:szCs w:val="22"/>
        </w:rPr>
        <w:t>, and any request</w:t>
      </w:r>
      <w:r>
        <w:rPr>
          <w:rFonts w:ascii="Calibri" w:hAnsi="Calibri"/>
          <w:sz w:val="22"/>
          <w:szCs w:val="22"/>
        </w:rPr>
        <w:t>s</w:t>
      </w:r>
      <w:r w:rsidRPr="00CA7BF4">
        <w:rPr>
          <w:rFonts w:ascii="Calibri" w:hAnsi="Calibri"/>
          <w:sz w:val="22"/>
          <w:szCs w:val="22"/>
        </w:rPr>
        <w:t xml:space="preserve"> referred to in clause </w:t>
      </w:r>
      <w:r w:rsidRPr="00CA7BF4">
        <w:rPr>
          <w:rFonts w:ascii="Calibri" w:hAnsi="Calibri"/>
          <w:sz w:val="22"/>
          <w:szCs w:val="22"/>
        </w:rPr>
        <w:fldChar w:fldCharType="begin"/>
      </w:r>
      <w:r w:rsidRPr="00CA7BF4">
        <w:rPr>
          <w:rFonts w:ascii="Calibri" w:hAnsi="Calibri"/>
          <w:sz w:val="22"/>
          <w:szCs w:val="22"/>
        </w:rPr>
        <w:instrText xml:space="preserve"> REF _Ref337026784 \r \h  \* MERGEFORMAT </w:instrText>
      </w:r>
      <w:r w:rsidRPr="00CA7BF4">
        <w:rPr>
          <w:rFonts w:ascii="Calibri" w:hAnsi="Calibri"/>
          <w:sz w:val="22"/>
          <w:szCs w:val="22"/>
        </w:rPr>
      </w:r>
      <w:r w:rsidRPr="00CA7BF4">
        <w:rPr>
          <w:rFonts w:ascii="Calibri" w:hAnsi="Calibri"/>
          <w:sz w:val="22"/>
          <w:szCs w:val="22"/>
        </w:rPr>
        <w:fldChar w:fldCharType="separate"/>
      </w:r>
      <w:r w:rsidR="00E76795">
        <w:rPr>
          <w:rFonts w:ascii="Calibri" w:hAnsi="Calibri"/>
          <w:sz w:val="22"/>
          <w:szCs w:val="22"/>
        </w:rPr>
        <w:t>5.6</w:t>
      </w:r>
      <w:r w:rsidRPr="00CA7BF4">
        <w:rPr>
          <w:rFonts w:ascii="Calibri" w:hAnsi="Calibri"/>
          <w:sz w:val="22"/>
          <w:szCs w:val="22"/>
        </w:rPr>
        <w:fldChar w:fldCharType="end"/>
      </w:r>
      <w:r>
        <w:rPr>
          <w:rFonts w:ascii="Calibri" w:hAnsi="Calibri"/>
          <w:sz w:val="22"/>
          <w:szCs w:val="22"/>
        </w:rPr>
        <w:t>,</w:t>
      </w:r>
      <w:r w:rsidRPr="00CA7BF4">
        <w:rPr>
          <w:rFonts w:ascii="Calibri" w:hAnsi="Calibri"/>
          <w:sz w:val="22"/>
          <w:szCs w:val="22"/>
        </w:rPr>
        <w:t xml:space="preserve"> provided by the Recipient to the </w:t>
      </w:r>
      <w:r>
        <w:rPr>
          <w:rFonts w:ascii="Calibri" w:hAnsi="Calibri"/>
          <w:sz w:val="22"/>
          <w:szCs w:val="22"/>
        </w:rPr>
        <w:t>Department</w:t>
      </w:r>
      <w:r w:rsidRPr="00CA7BF4">
        <w:rPr>
          <w:rFonts w:ascii="Calibri" w:hAnsi="Calibri"/>
          <w:sz w:val="22"/>
          <w:szCs w:val="22"/>
        </w:rPr>
        <w:t xml:space="preserve"> must be submitted electronically in PDF format</w:t>
      </w:r>
      <w:r w:rsidRPr="00CA7BF4">
        <w:rPr>
          <w:rFonts w:ascii="Calibri" w:hAnsi="Calibri"/>
          <w:b/>
          <w:i/>
          <w:sz w:val="22"/>
          <w:szCs w:val="22"/>
        </w:rPr>
        <w:t xml:space="preserve"> </w:t>
      </w:r>
      <w:r w:rsidRPr="00CA7BF4">
        <w:rPr>
          <w:rFonts w:ascii="Calibri" w:hAnsi="Calibri"/>
          <w:sz w:val="22"/>
          <w:szCs w:val="22"/>
        </w:rPr>
        <w:t xml:space="preserve">to the </w:t>
      </w:r>
      <w:r>
        <w:rPr>
          <w:rFonts w:ascii="Calibri" w:hAnsi="Calibri"/>
          <w:sz w:val="22"/>
          <w:szCs w:val="22"/>
        </w:rPr>
        <w:t>Project</w:t>
      </w:r>
      <w:r w:rsidRPr="00CA7BF4">
        <w:rPr>
          <w:rFonts w:ascii="Calibri" w:hAnsi="Calibri"/>
          <w:sz w:val="22"/>
          <w:szCs w:val="22"/>
        </w:rPr>
        <w:t xml:space="preserve"> Delegate. </w:t>
      </w:r>
    </w:p>
    <w:p w14:paraId="78DB2E0D" w14:textId="77777777" w:rsidR="00C82055" w:rsidRPr="00054F98" w:rsidRDefault="00C82055" w:rsidP="0016798E">
      <w:pPr>
        <w:numPr>
          <w:ilvl w:val="0"/>
          <w:numId w:val="77"/>
        </w:numPr>
        <w:spacing w:before="240" w:line="240" w:lineRule="auto"/>
        <w:ind w:right="380"/>
        <w:rPr>
          <w:rFonts w:ascii="Calibri" w:hAnsi="Calibri"/>
          <w:sz w:val="22"/>
          <w:szCs w:val="22"/>
        </w:rPr>
      </w:pPr>
      <w:r w:rsidRPr="00054F98">
        <w:rPr>
          <w:rFonts w:ascii="Calibri" w:hAnsi="Calibri"/>
          <w:b/>
          <w:sz w:val="22"/>
          <w:szCs w:val="22"/>
        </w:rPr>
        <w:t>LIAISON AND MONITORING</w:t>
      </w:r>
    </w:p>
    <w:p w14:paraId="0B82A27C" w14:textId="77777777"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The Recipient must:</w:t>
      </w:r>
    </w:p>
    <w:p w14:paraId="2DA028F8" w14:textId="77777777" w:rsidR="00C82055" w:rsidRPr="00054F98" w:rsidRDefault="00C82055" w:rsidP="00C82055">
      <w:pPr>
        <w:numPr>
          <w:ilvl w:val="0"/>
          <w:numId w:val="49"/>
        </w:numPr>
        <w:spacing w:before="0" w:after="0" w:line="240" w:lineRule="auto"/>
        <w:ind w:right="378"/>
        <w:rPr>
          <w:rFonts w:ascii="Calibri" w:hAnsi="Calibri"/>
          <w:sz w:val="22"/>
          <w:szCs w:val="22"/>
        </w:rPr>
      </w:pPr>
      <w:r w:rsidRPr="00054F98">
        <w:rPr>
          <w:rFonts w:ascii="Calibri" w:hAnsi="Calibri"/>
          <w:sz w:val="22"/>
          <w:szCs w:val="22"/>
        </w:rPr>
        <w:t xml:space="preserve">liaise with and provide information to the </w:t>
      </w:r>
      <w:r>
        <w:rPr>
          <w:rFonts w:ascii="Calibri" w:hAnsi="Calibri"/>
          <w:sz w:val="22"/>
          <w:szCs w:val="22"/>
        </w:rPr>
        <w:t>Project</w:t>
      </w:r>
      <w:r w:rsidRPr="00054F98">
        <w:rPr>
          <w:rFonts w:ascii="Calibri" w:hAnsi="Calibri"/>
          <w:sz w:val="22"/>
          <w:szCs w:val="22"/>
        </w:rPr>
        <w:t xml:space="preserve"> Delegate, or a person nominated by the </w:t>
      </w:r>
      <w:r>
        <w:rPr>
          <w:rFonts w:ascii="Calibri" w:hAnsi="Calibri"/>
          <w:sz w:val="22"/>
          <w:szCs w:val="22"/>
        </w:rPr>
        <w:t>Project</w:t>
      </w:r>
      <w:r w:rsidRPr="00054F98">
        <w:rPr>
          <w:rFonts w:ascii="Calibri" w:hAnsi="Calibri"/>
          <w:sz w:val="22"/>
          <w:szCs w:val="22"/>
        </w:rPr>
        <w:t xml:space="preserve"> Delegate, as reasonably required by the </w:t>
      </w:r>
      <w:r>
        <w:rPr>
          <w:rFonts w:ascii="Calibri" w:hAnsi="Calibri"/>
          <w:sz w:val="22"/>
          <w:szCs w:val="22"/>
        </w:rPr>
        <w:t>Project</w:t>
      </w:r>
      <w:r w:rsidRPr="00054F98">
        <w:rPr>
          <w:rFonts w:ascii="Calibri" w:hAnsi="Calibri"/>
          <w:sz w:val="22"/>
          <w:szCs w:val="22"/>
        </w:rPr>
        <w:t xml:space="preserve"> Delegate; </w:t>
      </w:r>
    </w:p>
    <w:p w14:paraId="7450753A" w14:textId="77777777" w:rsidR="00C82055" w:rsidRPr="00054F98" w:rsidRDefault="00C82055" w:rsidP="00C82055">
      <w:pPr>
        <w:ind w:left="1215" w:right="378"/>
        <w:rPr>
          <w:rFonts w:ascii="Calibri" w:hAnsi="Calibri"/>
          <w:sz w:val="22"/>
          <w:szCs w:val="22"/>
        </w:rPr>
      </w:pPr>
      <w:r w:rsidRPr="00054F98">
        <w:rPr>
          <w:rFonts w:ascii="Calibri" w:hAnsi="Calibri"/>
          <w:sz w:val="22"/>
          <w:szCs w:val="22"/>
        </w:rPr>
        <w:t>and</w:t>
      </w:r>
    </w:p>
    <w:p w14:paraId="4DAE28AE" w14:textId="77777777" w:rsidR="00C82055" w:rsidRPr="00054F98" w:rsidRDefault="00C82055" w:rsidP="00C82055">
      <w:pPr>
        <w:numPr>
          <w:ilvl w:val="0"/>
          <w:numId w:val="49"/>
        </w:numPr>
        <w:spacing w:before="0" w:after="0" w:line="240" w:lineRule="auto"/>
        <w:ind w:right="378"/>
        <w:rPr>
          <w:rFonts w:ascii="Calibri" w:hAnsi="Calibri"/>
          <w:sz w:val="22"/>
          <w:szCs w:val="22"/>
        </w:rPr>
      </w:pPr>
      <w:r w:rsidRPr="00054F98">
        <w:rPr>
          <w:rFonts w:ascii="Calibri" w:hAnsi="Calibri"/>
          <w:sz w:val="22"/>
          <w:szCs w:val="22"/>
        </w:rPr>
        <w:t xml:space="preserve">comply with all reasonable requests, directions, or monitoring requirements received from the </w:t>
      </w:r>
      <w:r>
        <w:rPr>
          <w:rFonts w:ascii="Calibri" w:hAnsi="Calibri"/>
          <w:sz w:val="22"/>
          <w:szCs w:val="22"/>
        </w:rPr>
        <w:t>Project</w:t>
      </w:r>
      <w:r w:rsidRPr="00054F98">
        <w:rPr>
          <w:rFonts w:ascii="Calibri" w:hAnsi="Calibri"/>
          <w:sz w:val="22"/>
          <w:szCs w:val="22"/>
        </w:rPr>
        <w:t xml:space="preserve"> Delegate.</w:t>
      </w:r>
    </w:p>
    <w:p w14:paraId="71AB36E7" w14:textId="0E00FFB5" w:rsidR="0016798E" w:rsidRPr="009634C9" w:rsidRDefault="00C82055" w:rsidP="001B4F07">
      <w:pPr>
        <w:numPr>
          <w:ilvl w:val="1"/>
          <w:numId w:val="77"/>
        </w:numPr>
        <w:spacing w:before="0" w:after="0" w:line="240" w:lineRule="auto"/>
        <w:ind w:right="380"/>
        <w:rPr>
          <w:rFonts w:ascii="Calibri" w:hAnsi="Calibri"/>
          <w:b/>
          <w:sz w:val="22"/>
          <w:szCs w:val="22"/>
        </w:rPr>
      </w:pPr>
      <w:r w:rsidRPr="009634C9">
        <w:rPr>
          <w:rFonts w:ascii="Calibri" w:hAnsi="Calibri"/>
          <w:sz w:val="22"/>
          <w:szCs w:val="22"/>
        </w:rPr>
        <w:t xml:space="preserve">If, in the Project Delegate’s reasonable opinion, there has been a failure to comply with clause </w:t>
      </w:r>
      <w:r w:rsidRPr="009634C9">
        <w:rPr>
          <w:rFonts w:ascii="Calibri" w:hAnsi="Calibri"/>
          <w:sz w:val="22"/>
          <w:szCs w:val="22"/>
        </w:rPr>
        <w:fldChar w:fldCharType="begin"/>
      </w:r>
      <w:r w:rsidRPr="009634C9">
        <w:rPr>
          <w:rFonts w:ascii="Calibri" w:hAnsi="Calibri"/>
          <w:sz w:val="22"/>
          <w:szCs w:val="22"/>
        </w:rPr>
        <w:instrText xml:space="preserve"> REF _Ref337026808 \r \h  \* MERGEFORMAT </w:instrText>
      </w:r>
      <w:r w:rsidRPr="00CA7BF4">
        <w:rPr>
          <w:rFonts w:ascii="Calibri" w:hAnsi="Calibri"/>
          <w:sz w:val="22"/>
          <w:szCs w:val="22"/>
        </w:rPr>
      </w:r>
      <w:r w:rsidRPr="009634C9">
        <w:rPr>
          <w:rFonts w:ascii="Calibri" w:hAnsi="Calibri"/>
          <w:sz w:val="22"/>
          <w:szCs w:val="22"/>
        </w:rPr>
        <w:fldChar w:fldCharType="separate"/>
      </w:r>
      <w:r w:rsidR="00E76795">
        <w:rPr>
          <w:rFonts w:ascii="Calibri" w:hAnsi="Calibri"/>
          <w:sz w:val="22"/>
          <w:szCs w:val="22"/>
        </w:rPr>
        <w:t>10.1</w:t>
      </w:r>
      <w:r w:rsidRPr="009634C9">
        <w:rPr>
          <w:rFonts w:ascii="Calibri" w:hAnsi="Calibri"/>
          <w:sz w:val="22"/>
          <w:szCs w:val="22"/>
        </w:rPr>
        <w:fldChar w:fldCharType="end"/>
      </w:r>
      <w:r w:rsidRPr="009634C9">
        <w:rPr>
          <w:rFonts w:ascii="Calibri" w:hAnsi="Calibri"/>
          <w:sz w:val="22"/>
          <w:szCs w:val="22"/>
        </w:rPr>
        <w:t xml:space="preserve">, the Department may withhold or suspend payment, in accordance with clause </w:t>
      </w:r>
      <w:r w:rsidRPr="009634C9">
        <w:rPr>
          <w:rFonts w:ascii="Calibri" w:hAnsi="Calibri"/>
          <w:sz w:val="22"/>
          <w:szCs w:val="22"/>
        </w:rPr>
        <w:fldChar w:fldCharType="begin"/>
      </w:r>
      <w:r w:rsidRPr="009634C9">
        <w:rPr>
          <w:rFonts w:ascii="Calibri" w:hAnsi="Calibri"/>
          <w:sz w:val="22"/>
          <w:szCs w:val="22"/>
        </w:rPr>
        <w:instrText xml:space="preserve"> REF _Ref337026189 \r \h  \* MERGEFORMAT </w:instrText>
      </w:r>
      <w:r w:rsidRPr="00CA7BF4">
        <w:rPr>
          <w:rFonts w:ascii="Calibri" w:hAnsi="Calibri"/>
          <w:sz w:val="22"/>
          <w:szCs w:val="22"/>
        </w:rPr>
      </w:r>
      <w:r w:rsidRPr="009634C9">
        <w:rPr>
          <w:rFonts w:ascii="Calibri" w:hAnsi="Calibri"/>
          <w:sz w:val="22"/>
          <w:szCs w:val="22"/>
        </w:rPr>
        <w:fldChar w:fldCharType="separate"/>
      </w:r>
      <w:r w:rsidR="00E76795">
        <w:rPr>
          <w:rFonts w:ascii="Calibri" w:hAnsi="Calibri"/>
          <w:sz w:val="22"/>
          <w:szCs w:val="22"/>
        </w:rPr>
        <w:t>5.2</w:t>
      </w:r>
      <w:r w:rsidRPr="009634C9">
        <w:rPr>
          <w:rFonts w:ascii="Calibri" w:hAnsi="Calibri"/>
          <w:sz w:val="22"/>
          <w:szCs w:val="22"/>
        </w:rPr>
        <w:fldChar w:fldCharType="end"/>
      </w:r>
      <w:r w:rsidRPr="009634C9">
        <w:rPr>
          <w:rFonts w:ascii="Calibri" w:hAnsi="Calibri"/>
          <w:sz w:val="22"/>
          <w:szCs w:val="22"/>
        </w:rPr>
        <w:t>.</w:t>
      </w:r>
    </w:p>
    <w:p w14:paraId="3397E52E" w14:textId="77777777" w:rsidR="00C82055" w:rsidRPr="00054F98" w:rsidRDefault="00C82055" w:rsidP="00C82055">
      <w:pPr>
        <w:ind w:left="851" w:right="380"/>
        <w:rPr>
          <w:rFonts w:ascii="Calibri" w:hAnsi="Calibri"/>
          <w:b/>
          <w:sz w:val="22"/>
          <w:szCs w:val="22"/>
        </w:rPr>
      </w:pPr>
    </w:p>
    <w:p w14:paraId="506624D1" w14:textId="77777777" w:rsidR="00C82055" w:rsidRPr="00054F98" w:rsidRDefault="00C82055" w:rsidP="0016798E">
      <w:pPr>
        <w:numPr>
          <w:ilvl w:val="0"/>
          <w:numId w:val="77"/>
        </w:numPr>
        <w:spacing w:before="0" w:line="240" w:lineRule="auto"/>
        <w:ind w:right="380"/>
        <w:rPr>
          <w:rFonts w:ascii="Calibri" w:hAnsi="Calibri"/>
          <w:b/>
          <w:sz w:val="22"/>
          <w:szCs w:val="22"/>
        </w:rPr>
      </w:pPr>
      <w:r w:rsidRPr="00054F98">
        <w:rPr>
          <w:rFonts w:ascii="Calibri" w:hAnsi="Calibri"/>
          <w:b/>
          <w:sz w:val="22"/>
          <w:szCs w:val="22"/>
        </w:rPr>
        <w:t>DISCLOSURE OF INFORMATION</w:t>
      </w:r>
    </w:p>
    <w:p w14:paraId="799F4B27" w14:textId="77777777" w:rsidR="00C82055" w:rsidRPr="00054F98" w:rsidRDefault="00C82055" w:rsidP="0016798E">
      <w:pPr>
        <w:numPr>
          <w:ilvl w:val="1"/>
          <w:numId w:val="77"/>
        </w:numPr>
        <w:spacing w:before="0" w:after="0" w:line="240" w:lineRule="auto"/>
        <w:ind w:right="380"/>
        <w:rPr>
          <w:rFonts w:ascii="Calibri" w:hAnsi="Calibri"/>
          <w:sz w:val="22"/>
          <w:szCs w:val="22"/>
        </w:rPr>
      </w:pPr>
      <w:r>
        <w:rPr>
          <w:rFonts w:ascii="Calibri" w:hAnsi="Calibri"/>
          <w:sz w:val="22"/>
          <w:szCs w:val="22"/>
        </w:rPr>
        <w:t>The Recipient must</w:t>
      </w:r>
      <w:r w:rsidRPr="00054F98">
        <w:rPr>
          <w:rFonts w:ascii="Calibri" w:hAnsi="Calibri"/>
          <w:sz w:val="22"/>
          <w:szCs w:val="22"/>
        </w:rPr>
        <w:t xml:space="preserve"> keep confidential these Conditions</w:t>
      </w:r>
      <w:r>
        <w:rPr>
          <w:rFonts w:ascii="Calibri" w:hAnsi="Calibri"/>
          <w:sz w:val="22"/>
          <w:szCs w:val="22"/>
        </w:rPr>
        <w:t>,</w:t>
      </w:r>
      <w:r w:rsidRPr="00054F98">
        <w:rPr>
          <w:rFonts w:ascii="Calibri" w:hAnsi="Calibri"/>
          <w:sz w:val="22"/>
          <w:szCs w:val="22"/>
        </w:rPr>
        <w:t xml:space="preserve"> unless otherwise </w:t>
      </w:r>
      <w:r>
        <w:rPr>
          <w:rFonts w:ascii="Calibri" w:hAnsi="Calibri"/>
          <w:sz w:val="22"/>
          <w:szCs w:val="22"/>
        </w:rPr>
        <w:t>approved</w:t>
      </w:r>
      <w:r w:rsidRPr="00054F98">
        <w:rPr>
          <w:rFonts w:ascii="Calibri" w:hAnsi="Calibri"/>
          <w:sz w:val="22"/>
          <w:szCs w:val="22"/>
        </w:rPr>
        <w:t xml:space="preserve"> by the </w:t>
      </w:r>
      <w:r>
        <w:rPr>
          <w:rFonts w:ascii="Calibri" w:hAnsi="Calibri"/>
          <w:sz w:val="22"/>
          <w:szCs w:val="22"/>
        </w:rPr>
        <w:t>Department</w:t>
      </w:r>
      <w:r w:rsidRPr="00054F98">
        <w:rPr>
          <w:rFonts w:ascii="Calibri" w:hAnsi="Calibri"/>
          <w:sz w:val="22"/>
          <w:szCs w:val="22"/>
        </w:rPr>
        <w:t xml:space="preserve"> in writing.</w:t>
      </w:r>
    </w:p>
    <w:p w14:paraId="6F130037" w14:textId="77777777" w:rsidR="00C82055" w:rsidRPr="00054F98" w:rsidRDefault="00C82055" w:rsidP="00C82055">
      <w:pPr>
        <w:ind w:left="851" w:right="380"/>
        <w:rPr>
          <w:rFonts w:ascii="Calibri" w:hAnsi="Calibri"/>
          <w:sz w:val="22"/>
          <w:szCs w:val="22"/>
        </w:rPr>
      </w:pPr>
    </w:p>
    <w:p w14:paraId="46FC314C" w14:textId="77777777" w:rsidR="00C82055" w:rsidRPr="00054F98" w:rsidRDefault="00C82055" w:rsidP="0016798E">
      <w:pPr>
        <w:numPr>
          <w:ilvl w:val="0"/>
          <w:numId w:val="77"/>
        </w:numPr>
        <w:spacing w:before="0" w:after="0" w:line="240" w:lineRule="auto"/>
        <w:ind w:right="380"/>
        <w:rPr>
          <w:rFonts w:ascii="Calibri" w:hAnsi="Calibri"/>
          <w:b/>
          <w:bCs/>
          <w:sz w:val="22"/>
          <w:szCs w:val="22"/>
        </w:rPr>
      </w:pPr>
      <w:r w:rsidRPr="1BF44B9B">
        <w:rPr>
          <w:rFonts w:ascii="Calibri" w:hAnsi="Calibri"/>
          <w:b/>
          <w:bCs/>
          <w:sz w:val="22"/>
          <w:szCs w:val="22"/>
        </w:rPr>
        <w:t>ASSETS</w:t>
      </w:r>
    </w:p>
    <w:p w14:paraId="53FBF910" w14:textId="77777777" w:rsidR="00C82055" w:rsidRPr="00054F98" w:rsidRDefault="00C82055" w:rsidP="0016798E">
      <w:pPr>
        <w:numPr>
          <w:ilvl w:val="1"/>
          <w:numId w:val="77"/>
        </w:numPr>
        <w:spacing w:before="120" w:line="240" w:lineRule="auto"/>
        <w:ind w:right="380"/>
        <w:rPr>
          <w:rFonts w:ascii="Calibri" w:hAnsi="Calibri"/>
          <w:sz w:val="22"/>
          <w:szCs w:val="22"/>
        </w:rPr>
      </w:pPr>
      <w:r w:rsidRPr="00054F98">
        <w:rPr>
          <w:rFonts w:ascii="Calibri" w:hAnsi="Calibri"/>
          <w:sz w:val="22"/>
          <w:szCs w:val="22"/>
        </w:rPr>
        <w:t xml:space="preserve">The Recipient must </w:t>
      </w:r>
      <w:r w:rsidRPr="00CA7BF4">
        <w:rPr>
          <w:rFonts w:ascii="Calibri" w:hAnsi="Calibri"/>
          <w:sz w:val="22"/>
          <w:szCs w:val="22"/>
        </w:rPr>
        <w:t>not use Grant Funds for the purchase of Assets.</w:t>
      </w:r>
    </w:p>
    <w:p w14:paraId="048ECD75" w14:textId="77777777" w:rsidR="00C82055" w:rsidRPr="00054F98" w:rsidRDefault="00C82055" w:rsidP="0016798E">
      <w:pPr>
        <w:numPr>
          <w:ilvl w:val="0"/>
          <w:numId w:val="77"/>
        </w:numPr>
        <w:spacing w:before="240" w:line="240" w:lineRule="auto"/>
        <w:ind w:right="380"/>
        <w:rPr>
          <w:rFonts w:ascii="Calibri" w:hAnsi="Calibri"/>
          <w:b/>
          <w:bCs/>
          <w:sz w:val="22"/>
          <w:szCs w:val="22"/>
        </w:rPr>
      </w:pPr>
      <w:r w:rsidRPr="32268F87">
        <w:rPr>
          <w:rFonts w:ascii="Calibri" w:hAnsi="Calibri"/>
          <w:b/>
          <w:bCs/>
          <w:sz w:val="22"/>
          <w:szCs w:val="22"/>
        </w:rPr>
        <w:t>INSURANCE</w:t>
      </w:r>
    </w:p>
    <w:p w14:paraId="756CB188" w14:textId="77777777"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The Recipient must, for as long as any obligations remain in connection with the Grant, ensure that it has appropriate insurance, including: </w:t>
      </w:r>
    </w:p>
    <w:p w14:paraId="65E398CD" w14:textId="77777777" w:rsidR="00C82055" w:rsidRPr="00054F98" w:rsidRDefault="00C82055" w:rsidP="00C82055">
      <w:pPr>
        <w:numPr>
          <w:ilvl w:val="0"/>
          <w:numId w:val="50"/>
        </w:numPr>
        <w:spacing w:before="60" w:after="0" w:line="240" w:lineRule="auto"/>
        <w:ind w:left="1214" w:right="380" w:hanging="363"/>
        <w:rPr>
          <w:rFonts w:ascii="Calibri" w:hAnsi="Calibri"/>
          <w:sz w:val="22"/>
          <w:szCs w:val="22"/>
        </w:rPr>
      </w:pPr>
      <w:r w:rsidRPr="00054F98">
        <w:rPr>
          <w:rFonts w:ascii="Calibri" w:hAnsi="Calibri"/>
          <w:sz w:val="22"/>
          <w:szCs w:val="22"/>
        </w:rPr>
        <w:t>Workers’ compensation insurance for an amount required by the relevant state or territory legislation; and</w:t>
      </w:r>
    </w:p>
    <w:p w14:paraId="6769EDFA" w14:textId="77777777" w:rsidR="00C82055" w:rsidRPr="00054F98" w:rsidRDefault="00C82055" w:rsidP="00C82055">
      <w:pPr>
        <w:numPr>
          <w:ilvl w:val="0"/>
          <w:numId w:val="50"/>
        </w:numPr>
        <w:spacing w:before="0" w:after="0" w:line="240" w:lineRule="auto"/>
        <w:ind w:right="378"/>
        <w:rPr>
          <w:rFonts w:ascii="Calibri" w:hAnsi="Calibri"/>
          <w:sz w:val="22"/>
          <w:szCs w:val="22"/>
        </w:rPr>
      </w:pPr>
      <w:r w:rsidRPr="00054F98">
        <w:rPr>
          <w:rFonts w:ascii="Calibri" w:hAnsi="Calibri"/>
          <w:sz w:val="22"/>
          <w:szCs w:val="22"/>
        </w:rPr>
        <w:lastRenderedPageBreak/>
        <w:t>Public liability insurance (i.e. insurance that covers a Recipient’s liability arising out of negligent acts or omissions that cause personal injury to other people or damage to the property of another person or organisation) for an amount of not less than ten million dollars ($10,000,000) per claim.</w:t>
      </w:r>
    </w:p>
    <w:p w14:paraId="65DB732C" w14:textId="60DBA538"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The Recipient must, on request by the </w:t>
      </w:r>
      <w:r>
        <w:rPr>
          <w:rFonts w:ascii="Calibri" w:hAnsi="Calibri"/>
          <w:sz w:val="22"/>
          <w:szCs w:val="22"/>
        </w:rPr>
        <w:t>Department</w:t>
      </w:r>
      <w:r w:rsidRPr="00054F98">
        <w:rPr>
          <w:rFonts w:ascii="Calibri" w:hAnsi="Calibri"/>
          <w:sz w:val="22"/>
          <w:szCs w:val="22"/>
        </w:rPr>
        <w:t xml:space="preserve">, provide certificates verifying the currency of the insurances specified in clause </w:t>
      </w:r>
      <w:r w:rsidRPr="00054F98">
        <w:rPr>
          <w:rFonts w:ascii="Calibri" w:hAnsi="Calibri"/>
          <w:sz w:val="22"/>
          <w:szCs w:val="22"/>
        </w:rPr>
        <w:fldChar w:fldCharType="begin"/>
      </w:r>
      <w:r w:rsidRPr="00054F98">
        <w:rPr>
          <w:rFonts w:ascii="Calibri" w:hAnsi="Calibri"/>
          <w:sz w:val="22"/>
          <w:szCs w:val="22"/>
        </w:rPr>
        <w:instrText xml:space="preserve"> REF _Ref207773427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13.1</w:t>
      </w:r>
      <w:r w:rsidRPr="00054F98">
        <w:rPr>
          <w:rFonts w:ascii="Calibri" w:hAnsi="Calibri"/>
          <w:sz w:val="22"/>
          <w:szCs w:val="22"/>
        </w:rPr>
        <w:fldChar w:fldCharType="end"/>
      </w:r>
      <w:r w:rsidRPr="00054F98">
        <w:rPr>
          <w:rFonts w:ascii="Calibri" w:hAnsi="Calibri"/>
          <w:sz w:val="22"/>
          <w:szCs w:val="22"/>
        </w:rPr>
        <w:t>.</w:t>
      </w:r>
    </w:p>
    <w:p w14:paraId="2321CFAE" w14:textId="77777777" w:rsidR="00C82055" w:rsidRPr="00054F98" w:rsidRDefault="00C82055" w:rsidP="0016798E">
      <w:pPr>
        <w:numPr>
          <w:ilvl w:val="0"/>
          <w:numId w:val="77"/>
        </w:numPr>
        <w:spacing w:before="240" w:line="240" w:lineRule="auto"/>
        <w:ind w:right="380"/>
        <w:rPr>
          <w:rFonts w:ascii="Calibri" w:hAnsi="Calibri"/>
          <w:b/>
          <w:sz w:val="22"/>
          <w:szCs w:val="22"/>
        </w:rPr>
      </w:pPr>
      <w:r w:rsidRPr="00054F98">
        <w:rPr>
          <w:rFonts w:ascii="Calibri" w:hAnsi="Calibri"/>
          <w:b/>
          <w:sz w:val="22"/>
          <w:szCs w:val="22"/>
        </w:rPr>
        <w:t>INDEMNITY</w:t>
      </w:r>
    </w:p>
    <w:p w14:paraId="63291DA7" w14:textId="77777777"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 xml:space="preserve">The Recipient must indemnify the Commonwealth against any: </w:t>
      </w:r>
    </w:p>
    <w:p w14:paraId="3B636889"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t xml:space="preserve">loss or liability incurred by the Commonwealth; </w:t>
      </w:r>
    </w:p>
    <w:p w14:paraId="6FAE1394"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t>loss of or damage to Commonwealth property; or</w:t>
      </w:r>
    </w:p>
    <w:p w14:paraId="0431FD5F" w14:textId="77777777" w:rsidR="00C82055" w:rsidRPr="00054F98" w:rsidRDefault="00C82055" w:rsidP="00C82055">
      <w:pPr>
        <w:numPr>
          <w:ilvl w:val="0"/>
          <w:numId w:val="51"/>
        </w:numPr>
        <w:spacing w:before="0" w:after="0" w:line="240" w:lineRule="auto"/>
        <w:ind w:right="378"/>
        <w:rPr>
          <w:rFonts w:ascii="Calibri" w:hAnsi="Calibri"/>
          <w:sz w:val="22"/>
          <w:szCs w:val="22"/>
        </w:rPr>
      </w:pPr>
      <w:r w:rsidRPr="00054F98">
        <w:rPr>
          <w:rFonts w:ascii="Calibri" w:hAnsi="Calibri"/>
          <w:sz w:val="22"/>
          <w:szCs w:val="22"/>
        </w:rPr>
        <w:t>loss or expense incurred by the Commonwealth in dealing with any claim against the Commonwealth, including legal costs and expenses on a solicitor/own client basis and the cost of time spent, resources used, or disbursements paid by the Commonwealth;</w:t>
      </w:r>
      <w:r>
        <w:rPr>
          <w:rFonts w:ascii="Calibri" w:hAnsi="Calibri"/>
          <w:sz w:val="22"/>
          <w:szCs w:val="22"/>
        </w:rPr>
        <w:br/>
      </w:r>
      <w:r w:rsidRPr="00054F98">
        <w:rPr>
          <w:rFonts w:ascii="Calibri" w:hAnsi="Calibri"/>
          <w:sz w:val="22"/>
          <w:szCs w:val="22"/>
        </w:rPr>
        <w:t xml:space="preserve">arising from: </w:t>
      </w:r>
    </w:p>
    <w:p w14:paraId="0CD1C882"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 xml:space="preserve">any act or omission by the Recipient, or any of the Recipient’s employees, agents, or subcontractors in connection with these Conditions of Grant, where there was fault on the part of the person whose conduct gave rise to that liability, loss, damage, or expense; </w:t>
      </w:r>
    </w:p>
    <w:p w14:paraId="6705D008"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any breach by the Recipient or any of the Recipient’s employees, agents, or subcontractors of obligations or warranties under these Conditions;</w:t>
      </w:r>
    </w:p>
    <w:p w14:paraId="650AB492" w14:textId="77777777" w:rsidR="00C82055" w:rsidRPr="00054F98" w:rsidRDefault="00C82055" w:rsidP="00C82055">
      <w:pPr>
        <w:numPr>
          <w:ilvl w:val="0"/>
          <w:numId w:val="38"/>
        </w:numPr>
        <w:spacing w:before="0" w:after="0" w:line="240" w:lineRule="auto"/>
        <w:ind w:right="378"/>
        <w:rPr>
          <w:rFonts w:ascii="Calibri" w:hAnsi="Calibri"/>
          <w:sz w:val="22"/>
          <w:szCs w:val="22"/>
        </w:rPr>
      </w:pPr>
      <w:r w:rsidRPr="00054F98">
        <w:rPr>
          <w:rFonts w:ascii="Calibri" w:hAnsi="Calibri"/>
          <w:sz w:val="22"/>
          <w:szCs w:val="22"/>
        </w:rPr>
        <w:t>any use or disclosure by the Recipient, or its officers, employees, agents or subcontractors of personal information held or controlled in connection with these Conditions; or</w:t>
      </w:r>
    </w:p>
    <w:p w14:paraId="66BE33EE" w14:textId="77777777" w:rsidR="00C82055" w:rsidRPr="00054F98" w:rsidRDefault="00C82055" w:rsidP="00C82055">
      <w:pPr>
        <w:numPr>
          <w:ilvl w:val="0"/>
          <w:numId w:val="38"/>
        </w:numPr>
        <w:spacing w:before="0" w:after="0" w:line="240" w:lineRule="auto"/>
        <w:ind w:right="380"/>
        <w:rPr>
          <w:rFonts w:ascii="Calibri" w:hAnsi="Calibri"/>
          <w:sz w:val="22"/>
          <w:szCs w:val="22"/>
        </w:rPr>
      </w:pPr>
      <w:r w:rsidRPr="00054F98">
        <w:rPr>
          <w:rFonts w:ascii="Calibri" w:hAnsi="Calibri"/>
          <w:sz w:val="22"/>
          <w:szCs w:val="22"/>
        </w:rPr>
        <w:t xml:space="preserve">the use by the Commonwealth of the Available Material, including any claims by third parties about the ownership or right to use Intellectual Property Rights, or moral rights (as defined in the </w:t>
      </w:r>
      <w:r w:rsidRPr="00054F98">
        <w:rPr>
          <w:rFonts w:ascii="Calibri" w:hAnsi="Calibri"/>
          <w:i/>
          <w:sz w:val="22"/>
          <w:szCs w:val="22"/>
        </w:rPr>
        <w:t>Copyright Act 1968</w:t>
      </w:r>
      <w:r w:rsidRPr="00054F98">
        <w:rPr>
          <w:rFonts w:ascii="Calibri" w:hAnsi="Calibri"/>
          <w:sz w:val="22"/>
          <w:szCs w:val="22"/>
        </w:rPr>
        <w:t>), in the Available Material.</w:t>
      </w:r>
    </w:p>
    <w:p w14:paraId="29DB2B12" w14:textId="77777777" w:rsidR="00C82055" w:rsidRPr="00054F98" w:rsidRDefault="00C82055" w:rsidP="00C82055">
      <w:pPr>
        <w:ind w:left="2138" w:right="380"/>
        <w:rPr>
          <w:rFonts w:ascii="Calibri" w:hAnsi="Calibri"/>
          <w:sz w:val="22"/>
          <w:szCs w:val="22"/>
        </w:rPr>
      </w:pPr>
    </w:p>
    <w:p w14:paraId="581023CF" w14:textId="77777777"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The Recipient’s liability to indemnify the Commonwealth will be reduced proportionally to the extent that any fault on the part of the Commonwealth contributed to the relevant loss, damage, expense, or liability. </w:t>
      </w:r>
    </w:p>
    <w:p w14:paraId="2B247214" w14:textId="77777777"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The Commonwealth’s right to be indemnified is in addition to, and not exclusive of, any other right, power, or remedy provided by law, but the Commonwealth is not entitled to be compensated in excess of the amount of the relevant loss, damage, expense or liability. </w:t>
      </w:r>
    </w:p>
    <w:p w14:paraId="30393804" w14:textId="6E1EB7E0"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In this clause </w:t>
      </w:r>
      <w:r w:rsidRPr="00054F98">
        <w:rPr>
          <w:rFonts w:ascii="Calibri" w:hAnsi="Calibri"/>
          <w:sz w:val="22"/>
          <w:szCs w:val="22"/>
        </w:rPr>
        <w:fldChar w:fldCharType="begin"/>
      </w:r>
      <w:r w:rsidRPr="00054F98">
        <w:rPr>
          <w:rFonts w:ascii="Calibri" w:hAnsi="Calibri"/>
          <w:sz w:val="22"/>
          <w:szCs w:val="22"/>
        </w:rPr>
        <w:instrText xml:space="preserve"> REF _Ref201982456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14</w:t>
      </w:r>
      <w:r w:rsidRPr="00054F98">
        <w:rPr>
          <w:rFonts w:ascii="Calibri" w:hAnsi="Calibri"/>
          <w:sz w:val="22"/>
          <w:szCs w:val="22"/>
        </w:rPr>
        <w:fldChar w:fldCharType="end"/>
      </w:r>
      <w:r w:rsidRPr="00054F98">
        <w:rPr>
          <w:rFonts w:ascii="Calibri" w:hAnsi="Calibri"/>
          <w:sz w:val="22"/>
          <w:szCs w:val="22"/>
        </w:rPr>
        <w:t>, “</w:t>
      </w:r>
      <w:r w:rsidRPr="00054F98">
        <w:rPr>
          <w:rFonts w:ascii="Calibri" w:hAnsi="Calibri"/>
          <w:b/>
          <w:sz w:val="22"/>
          <w:szCs w:val="22"/>
        </w:rPr>
        <w:t>fault</w:t>
      </w:r>
      <w:r w:rsidRPr="00054F98">
        <w:rPr>
          <w:rFonts w:ascii="Calibri" w:hAnsi="Calibri"/>
          <w:sz w:val="22"/>
          <w:szCs w:val="22"/>
        </w:rPr>
        <w:t xml:space="preserve">” means any negligent or unlawful act or omission or wilful misconduct. </w:t>
      </w:r>
    </w:p>
    <w:p w14:paraId="1E26C7A0" w14:textId="77777777" w:rsidR="00C82055" w:rsidRPr="00054F98" w:rsidRDefault="00C82055" w:rsidP="0016798E">
      <w:pPr>
        <w:numPr>
          <w:ilvl w:val="0"/>
          <w:numId w:val="77"/>
        </w:numPr>
        <w:spacing w:before="360" w:line="240" w:lineRule="auto"/>
        <w:ind w:right="380"/>
        <w:rPr>
          <w:rFonts w:ascii="Calibri" w:hAnsi="Calibri"/>
          <w:b/>
          <w:sz w:val="22"/>
          <w:szCs w:val="22"/>
        </w:rPr>
      </w:pPr>
      <w:r w:rsidRPr="00054F98">
        <w:rPr>
          <w:rFonts w:ascii="Calibri" w:hAnsi="Calibri"/>
          <w:b/>
          <w:sz w:val="22"/>
          <w:szCs w:val="22"/>
        </w:rPr>
        <w:t>ACCESS TO PREMISES AND RECORDS</w:t>
      </w:r>
    </w:p>
    <w:p w14:paraId="50C4F441" w14:textId="77777777"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The Recipient must at all reasonable times give:</w:t>
      </w:r>
    </w:p>
    <w:p w14:paraId="2EDB451F"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the Auditor-General;</w:t>
      </w:r>
    </w:p>
    <w:p w14:paraId="2CF77222"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 xml:space="preserve">the Privacy Commissioner (meaning the Office of the Australian Information Commissioner, established under the </w:t>
      </w:r>
      <w:r w:rsidRPr="00054F98">
        <w:rPr>
          <w:rFonts w:ascii="Calibri" w:hAnsi="Calibri"/>
          <w:i/>
          <w:sz w:val="22"/>
          <w:szCs w:val="22"/>
        </w:rPr>
        <w:t xml:space="preserve">Australian Information </w:t>
      </w:r>
      <w:r w:rsidRPr="00054F98">
        <w:rPr>
          <w:rFonts w:ascii="Calibri" w:hAnsi="Calibri"/>
          <w:i/>
          <w:sz w:val="22"/>
          <w:szCs w:val="22"/>
        </w:rPr>
        <w:lastRenderedPageBreak/>
        <w:t>Commissioner Act 2010</w:t>
      </w:r>
      <w:r w:rsidRPr="00054F98">
        <w:rPr>
          <w:rFonts w:ascii="Calibri" w:hAnsi="Calibri"/>
          <w:sz w:val="22"/>
          <w:szCs w:val="22"/>
        </w:rPr>
        <w:t>, including any other entity that may, from time to time, perform the functions of that Office);</w:t>
      </w:r>
    </w:p>
    <w:p w14:paraId="2BE23AD9"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 xml:space="preserve">the person occupying the position of Group Manager, Higher Education Group, in the </w:t>
      </w:r>
      <w:r>
        <w:rPr>
          <w:rFonts w:ascii="Calibri" w:hAnsi="Calibri"/>
          <w:sz w:val="22"/>
          <w:szCs w:val="22"/>
        </w:rPr>
        <w:t>Department</w:t>
      </w:r>
      <w:r w:rsidRPr="00054F98">
        <w:rPr>
          <w:rFonts w:ascii="Calibri" w:hAnsi="Calibri"/>
          <w:sz w:val="22"/>
          <w:szCs w:val="22"/>
        </w:rPr>
        <w:t>;</w:t>
      </w:r>
    </w:p>
    <w:p w14:paraId="20F86F06"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 xml:space="preserve">a member of the </w:t>
      </w:r>
      <w:r>
        <w:rPr>
          <w:rFonts w:ascii="Calibri" w:hAnsi="Calibri"/>
          <w:sz w:val="22"/>
          <w:szCs w:val="22"/>
        </w:rPr>
        <w:t>b</w:t>
      </w:r>
      <w:r w:rsidRPr="00054F98">
        <w:rPr>
          <w:rFonts w:ascii="Calibri" w:hAnsi="Calibri"/>
          <w:sz w:val="22"/>
          <w:szCs w:val="22"/>
        </w:rPr>
        <w:t xml:space="preserve">ranch in the </w:t>
      </w:r>
      <w:r>
        <w:rPr>
          <w:rFonts w:ascii="Calibri" w:hAnsi="Calibri"/>
          <w:sz w:val="22"/>
          <w:szCs w:val="22"/>
        </w:rPr>
        <w:t>Department responsible for conducting audits</w:t>
      </w:r>
      <w:r w:rsidRPr="00054F98">
        <w:rPr>
          <w:rFonts w:ascii="Calibri" w:hAnsi="Calibri"/>
          <w:sz w:val="22"/>
          <w:szCs w:val="22"/>
        </w:rPr>
        <w:t>, on production of photo identification; or</w:t>
      </w:r>
    </w:p>
    <w:p w14:paraId="75C80B00" w14:textId="77777777" w:rsidR="00C82055" w:rsidRPr="00054F98" w:rsidRDefault="00C82055" w:rsidP="00C82055">
      <w:pPr>
        <w:numPr>
          <w:ilvl w:val="0"/>
          <w:numId w:val="52"/>
        </w:numPr>
        <w:spacing w:before="0" w:after="0" w:line="240" w:lineRule="auto"/>
        <w:ind w:right="378"/>
        <w:rPr>
          <w:rFonts w:ascii="Calibri" w:hAnsi="Calibri"/>
          <w:sz w:val="22"/>
          <w:szCs w:val="22"/>
        </w:rPr>
      </w:pPr>
      <w:r w:rsidRPr="00054F98">
        <w:rPr>
          <w:rFonts w:ascii="Calibri" w:hAnsi="Calibri"/>
          <w:sz w:val="22"/>
          <w:szCs w:val="22"/>
        </w:rPr>
        <w:t>any person authorised in writing by the Secretary:</w:t>
      </w:r>
    </w:p>
    <w:p w14:paraId="165AE654" w14:textId="77777777" w:rsidR="00C82055" w:rsidRPr="00054F98" w:rsidRDefault="00C82055" w:rsidP="00C82055">
      <w:pPr>
        <w:numPr>
          <w:ilvl w:val="0"/>
          <w:numId w:val="34"/>
        </w:numPr>
        <w:tabs>
          <w:tab w:val="num" w:pos="1800"/>
        </w:tabs>
        <w:spacing w:before="0" w:after="0" w:line="240" w:lineRule="auto"/>
        <w:ind w:right="378"/>
        <w:rPr>
          <w:rFonts w:ascii="Calibri" w:hAnsi="Calibri"/>
          <w:sz w:val="22"/>
          <w:szCs w:val="22"/>
        </w:rPr>
      </w:pPr>
      <w:r w:rsidRPr="00054F98">
        <w:rPr>
          <w:rFonts w:ascii="Calibri" w:hAnsi="Calibri"/>
          <w:sz w:val="22"/>
          <w:szCs w:val="22"/>
        </w:rPr>
        <w:t>reasonable access to:</w:t>
      </w:r>
    </w:p>
    <w:p w14:paraId="3842EA93"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A.</w:t>
      </w:r>
      <w:r w:rsidRPr="00054F98">
        <w:rPr>
          <w:rFonts w:ascii="Calibri" w:hAnsi="Calibri"/>
          <w:sz w:val="22"/>
          <w:szCs w:val="22"/>
        </w:rPr>
        <w:tab/>
        <w:t>the Recipient’s employees;</w:t>
      </w:r>
    </w:p>
    <w:p w14:paraId="7A2DDCDF"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B.</w:t>
      </w:r>
      <w:r w:rsidRPr="00054F98">
        <w:rPr>
          <w:rFonts w:ascii="Calibri" w:hAnsi="Calibri"/>
          <w:sz w:val="22"/>
          <w:szCs w:val="22"/>
        </w:rPr>
        <w:tab/>
        <w:t xml:space="preserve">premises occupied by the Recipient; </w:t>
      </w:r>
    </w:p>
    <w:p w14:paraId="4C7F3E30"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C.</w:t>
      </w:r>
      <w:r w:rsidRPr="00054F98">
        <w:rPr>
          <w:rFonts w:ascii="Calibri" w:hAnsi="Calibri"/>
          <w:sz w:val="22"/>
          <w:szCs w:val="22"/>
        </w:rPr>
        <w:tab/>
        <w:t xml:space="preserve">Material; and </w:t>
      </w:r>
    </w:p>
    <w:p w14:paraId="488195EC" w14:textId="77777777" w:rsidR="00C82055" w:rsidRPr="00054F98" w:rsidRDefault="00C82055" w:rsidP="0016798E">
      <w:pPr>
        <w:numPr>
          <w:ilvl w:val="0"/>
          <w:numId w:val="34"/>
        </w:numPr>
        <w:tabs>
          <w:tab w:val="num" w:pos="1800"/>
        </w:tabs>
        <w:spacing w:before="0" w:after="0" w:line="240" w:lineRule="auto"/>
        <w:ind w:right="378"/>
        <w:rPr>
          <w:rFonts w:ascii="Calibri" w:hAnsi="Calibri"/>
          <w:sz w:val="22"/>
          <w:szCs w:val="22"/>
        </w:rPr>
      </w:pPr>
      <w:r w:rsidRPr="00054F98">
        <w:rPr>
          <w:rFonts w:ascii="Calibri" w:hAnsi="Calibri"/>
          <w:sz w:val="22"/>
          <w:szCs w:val="22"/>
        </w:rPr>
        <w:t xml:space="preserve">reasonable assistance to: </w:t>
      </w:r>
    </w:p>
    <w:p w14:paraId="2E615A73"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A.</w:t>
      </w:r>
      <w:r w:rsidRPr="00054F98">
        <w:rPr>
          <w:rFonts w:ascii="Calibri" w:hAnsi="Calibri"/>
          <w:sz w:val="22"/>
          <w:szCs w:val="22"/>
        </w:rPr>
        <w:tab/>
        <w:t>inspect the progress on the Activities;</w:t>
      </w:r>
    </w:p>
    <w:p w14:paraId="67D7ADD7"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B.</w:t>
      </w:r>
      <w:r w:rsidRPr="00054F98">
        <w:rPr>
          <w:rFonts w:ascii="Calibri" w:hAnsi="Calibri"/>
          <w:sz w:val="22"/>
          <w:szCs w:val="22"/>
        </w:rPr>
        <w:tab/>
        <w:t>locate and inspect Material;</w:t>
      </w:r>
    </w:p>
    <w:p w14:paraId="5834F68F" w14:textId="77777777" w:rsidR="00C82055" w:rsidRPr="00054F98" w:rsidRDefault="00C82055" w:rsidP="0016798E">
      <w:pPr>
        <w:spacing w:before="0" w:after="0" w:line="240" w:lineRule="auto"/>
        <w:ind w:left="2500" w:hanging="500"/>
        <w:rPr>
          <w:rFonts w:ascii="Calibri" w:hAnsi="Calibri"/>
          <w:sz w:val="22"/>
          <w:szCs w:val="22"/>
        </w:rPr>
      </w:pPr>
      <w:r w:rsidRPr="00054F98">
        <w:rPr>
          <w:rFonts w:ascii="Calibri" w:hAnsi="Calibri"/>
          <w:sz w:val="22"/>
          <w:szCs w:val="22"/>
        </w:rPr>
        <w:t>C.</w:t>
      </w:r>
      <w:r w:rsidRPr="00054F98">
        <w:rPr>
          <w:rFonts w:ascii="Calibri" w:hAnsi="Calibri"/>
          <w:sz w:val="22"/>
          <w:szCs w:val="22"/>
        </w:rPr>
        <w:tab/>
        <w:t>make copies of Material and remove those copies;</w:t>
      </w:r>
    </w:p>
    <w:p w14:paraId="02E3A38B" w14:textId="77777777" w:rsidR="00C82055" w:rsidRPr="00054F98" w:rsidRDefault="00C82055" w:rsidP="00C82055">
      <w:pPr>
        <w:pStyle w:val="sub-paraxChar"/>
        <w:numPr>
          <w:ilvl w:val="0"/>
          <w:numId w:val="0"/>
        </w:numPr>
        <w:ind w:left="1134"/>
        <w:rPr>
          <w:rFonts w:ascii="Calibri" w:hAnsi="Calibri"/>
          <w:color w:val="auto"/>
          <w:sz w:val="22"/>
          <w:szCs w:val="22"/>
        </w:rPr>
      </w:pPr>
      <w:r w:rsidRPr="00054F98">
        <w:rPr>
          <w:rFonts w:ascii="Calibri" w:hAnsi="Calibri"/>
          <w:color w:val="auto"/>
          <w:sz w:val="22"/>
          <w:szCs w:val="22"/>
        </w:rPr>
        <w:t xml:space="preserve">relevant to the </w:t>
      </w:r>
      <w:r>
        <w:rPr>
          <w:rFonts w:ascii="Calibri" w:hAnsi="Calibri"/>
          <w:color w:val="auto"/>
          <w:sz w:val="22"/>
          <w:szCs w:val="22"/>
        </w:rPr>
        <w:t>Project</w:t>
      </w:r>
      <w:r w:rsidRPr="00054F98">
        <w:rPr>
          <w:rFonts w:ascii="Calibri" w:hAnsi="Calibri"/>
          <w:color w:val="auto"/>
          <w:sz w:val="22"/>
          <w:szCs w:val="22"/>
        </w:rPr>
        <w:t>.</w:t>
      </w:r>
    </w:p>
    <w:p w14:paraId="7205CBEF" w14:textId="0E653731" w:rsidR="00C82055" w:rsidRPr="00054F98" w:rsidRDefault="00C82055" w:rsidP="0016798E">
      <w:pPr>
        <w:numPr>
          <w:ilvl w:val="1"/>
          <w:numId w:val="77"/>
        </w:numPr>
        <w:spacing w:before="0" w:line="240" w:lineRule="auto"/>
        <w:ind w:right="380"/>
        <w:rPr>
          <w:rFonts w:ascii="Calibri" w:hAnsi="Calibri"/>
          <w:sz w:val="22"/>
          <w:szCs w:val="22"/>
        </w:rPr>
      </w:pPr>
      <w:r w:rsidRPr="00054F98">
        <w:rPr>
          <w:rFonts w:ascii="Calibri" w:hAnsi="Calibri"/>
          <w:sz w:val="22"/>
          <w:szCs w:val="22"/>
        </w:rPr>
        <w:t xml:space="preserve">The rights referred to in clause </w:t>
      </w:r>
      <w:r w:rsidRPr="00054F98">
        <w:rPr>
          <w:rFonts w:ascii="Calibri" w:hAnsi="Calibri"/>
          <w:sz w:val="22"/>
          <w:szCs w:val="22"/>
        </w:rPr>
        <w:fldChar w:fldCharType="begin"/>
      </w:r>
      <w:r w:rsidRPr="00054F98">
        <w:rPr>
          <w:rFonts w:ascii="Calibri" w:hAnsi="Calibri"/>
          <w:sz w:val="22"/>
          <w:szCs w:val="22"/>
        </w:rPr>
        <w:instrText xml:space="preserve"> REF _Ref201982867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15.1</w:t>
      </w:r>
      <w:r w:rsidRPr="00054F98">
        <w:rPr>
          <w:rFonts w:ascii="Calibri" w:hAnsi="Calibri"/>
          <w:sz w:val="22"/>
          <w:szCs w:val="22"/>
        </w:rPr>
        <w:fldChar w:fldCharType="end"/>
      </w:r>
      <w:r w:rsidRPr="00054F98">
        <w:rPr>
          <w:rFonts w:ascii="Calibri" w:hAnsi="Calibri"/>
          <w:sz w:val="22"/>
          <w:szCs w:val="22"/>
        </w:rPr>
        <w:t xml:space="preserve"> are subject to:</w:t>
      </w:r>
    </w:p>
    <w:p w14:paraId="636D71C2" w14:textId="77777777" w:rsidR="00C82055" w:rsidRPr="00054F98" w:rsidRDefault="00C82055" w:rsidP="00C82055">
      <w:pPr>
        <w:numPr>
          <w:ilvl w:val="0"/>
          <w:numId w:val="53"/>
        </w:numPr>
        <w:spacing w:before="0" w:after="0" w:line="240" w:lineRule="auto"/>
        <w:ind w:right="378"/>
        <w:rPr>
          <w:rFonts w:ascii="Calibri" w:hAnsi="Calibri"/>
          <w:sz w:val="22"/>
          <w:szCs w:val="22"/>
        </w:rPr>
      </w:pPr>
      <w:r w:rsidRPr="00054F98">
        <w:rPr>
          <w:rFonts w:ascii="Calibri" w:hAnsi="Calibri"/>
          <w:sz w:val="22"/>
          <w:szCs w:val="22"/>
        </w:rPr>
        <w:t>the provision of reasonable prior notice to the Recipient; and</w:t>
      </w:r>
    </w:p>
    <w:p w14:paraId="78B1F976" w14:textId="77777777" w:rsidR="00C82055" w:rsidRPr="00054F98" w:rsidRDefault="00C82055" w:rsidP="00C82055">
      <w:pPr>
        <w:numPr>
          <w:ilvl w:val="0"/>
          <w:numId w:val="53"/>
        </w:numPr>
        <w:spacing w:before="0" w:after="0" w:line="240" w:lineRule="auto"/>
        <w:ind w:right="378"/>
        <w:rPr>
          <w:rFonts w:ascii="Calibri" w:hAnsi="Calibri"/>
          <w:sz w:val="22"/>
          <w:szCs w:val="22"/>
        </w:rPr>
      </w:pPr>
      <w:r w:rsidRPr="00054F98">
        <w:rPr>
          <w:rFonts w:ascii="Calibri" w:hAnsi="Calibri"/>
          <w:sz w:val="22"/>
          <w:szCs w:val="22"/>
        </w:rPr>
        <w:t>the Recipient’s reasonable security procedures.</w:t>
      </w:r>
    </w:p>
    <w:p w14:paraId="739DEE40" w14:textId="7BFD78FC"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If a matter is being investigated which, in the opinion of a member of the </w:t>
      </w:r>
      <w:r>
        <w:rPr>
          <w:rFonts w:ascii="Calibri" w:hAnsi="Calibri"/>
          <w:sz w:val="22"/>
          <w:szCs w:val="22"/>
        </w:rPr>
        <w:t>b</w:t>
      </w:r>
      <w:r w:rsidRPr="00054F98">
        <w:rPr>
          <w:rFonts w:ascii="Calibri" w:hAnsi="Calibri"/>
          <w:sz w:val="22"/>
          <w:szCs w:val="22"/>
        </w:rPr>
        <w:t xml:space="preserve">ranch in the </w:t>
      </w:r>
      <w:r>
        <w:rPr>
          <w:rFonts w:ascii="Calibri" w:hAnsi="Calibri"/>
          <w:sz w:val="22"/>
          <w:szCs w:val="22"/>
        </w:rPr>
        <w:t>Department</w:t>
      </w:r>
      <w:r w:rsidRPr="00054F98">
        <w:rPr>
          <w:rFonts w:ascii="Calibri" w:hAnsi="Calibri"/>
          <w:sz w:val="22"/>
          <w:szCs w:val="22"/>
        </w:rPr>
        <w:t xml:space="preserve"> </w:t>
      </w:r>
      <w:r>
        <w:rPr>
          <w:rFonts w:ascii="Calibri" w:hAnsi="Calibri"/>
          <w:sz w:val="22"/>
          <w:szCs w:val="22"/>
        </w:rPr>
        <w:t xml:space="preserve">responsible for conducting audits </w:t>
      </w:r>
      <w:r w:rsidRPr="00054F98">
        <w:rPr>
          <w:rFonts w:ascii="Calibri" w:hAnsi="Calibri"/>
          <w:sz w:val="22"/>
          <w:szCs w:val="22"/>
        </w:rPr>
        <w:t xml:space="preserve">or any person authorised in writing by the Secretary, may involve an actual or apprehended breach of the law, clause </w:t>
      </w:r>
      <w:r w:rsidRPr="00054F98">
        <w:rPr>
          <w:rFonts w:ascii="Calibri" w:hAnsi="Calibri"/>
          <w:sz w:val="22"/>
          <w:szCs w:val="22"/>
        </w:rPr>
        <w:fldChar w:fldCharType="begin"/>
      </w:r>
      <w:r w:rsidRPr="00054F98">
        <w:rPr>
          <w:rFonts w:ascii="Calibri" w:hAnsi="Calibri"/>
          <w:sz w:val="22"/>
          <w:szCs w:val="22"/>
        </w:rPr>
        <w:instrText xml:space="preserve"> REF _Ref201983092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15.2</w:t>
      </w:r>
      <w:r w:rsidRPr="00054F98">
        <w:rPr>
          <w:rFonts w:ascii="Calibri" w:hAnsi="Calibri"/>
          <w:sz w:val="22"/>
          <w:szCs w:val="22"/>
        </w:rPr>
        <w:fldChar w:fldCharType="end"/>
      </w:r>
      <w:r w:rsidRPr="00054F98">
        <w:rPr>
          <w:rFonts w:ascii="Calibri" w:hAnsi="Calibri"/>
          <w:sz w:val="22"/>
          <w:szCs w:val="22"/>
        </w:rPr>
        <w:t xml:space="preserve"> will not apply.</w:t>
      </w:r>
    </w:p>
    <w:p w14:paraId="3CD21FB7" w14:textId="0ACE3390" w:rsidR="00C82055" w:rsidRPr="00054F98" w:rsidRDefault="00C82055" w:rsidP="0016798E">
      <w:pPr>
        <w:numPr>
          <w:ilvl w:val="1"/>
          <w:numId w:val="77"/>
        </w:numPr>
        <w:spacing w:before="0" w:after="0" w:line="240" w:lineRule="auto"/>
        <w:ind w:right="380"/>
        <w:rPr>
          <w:rFonts w:ascii="Calibri" w:hAnsi="Calibri"/>
          <w:sz w:val="22"/>
          <w:szCs w:val="22"/>
        </w:rPr>
      </w:pPr>
      <w:r w:rsidRPr="00054F98">
        <w:rPr>
          <w:rFonts w:ascii="Calibri" w:hAnsi="Calibri"/>
          <w:sz w:val="22"/>
          <w:szCs w:val="22"/>
        </w:rPr>
        <w:t xml:space="preserve">The requirement for access specified in clause </w:t>
      </w:r>
      <w:r w:rsidRPr="00054F98">
        <w:rPr>
          <w:rFonts w:ascii="Calibri" w:hAnsi="Calibri"/>
          <w:sz w:val="22"/>
          <w:szCs w:val="22"/>
        </w:rPr>
        <w:fldChar w:fldCharType="begin"/>
      </w:r>
      <w:r w:rsidRPr="00054F98">
        <w:rPr>
          <w:rFonts w:ascii="Calibri" w:hAnsi="Calibri"/>
          <w:sz w:val="22"/>
          <w:szCs w:val="22"/>
        </w:rPr>
        <w:instrText xml:space="preserve"> REF _Ref201982867 \r \h </w:instrText>
      </w:r>
      <w:r w:rsidRPr="00054F98">
        <w:rPr>
          <w:rFonts w:ascii="Calibri" w:hAnsi="Calibri"/>
          <w:sz w:val="22"/>
          <w:szCs w:val="22"/>
        </w:rPr>
      </w:r>
      <w:r w:rsidRPr="00054F98">
        <w:rPr>
          <w:rFonts w:ascii="Calibri" w:hAnsi="Calibri"/>
          <w:sz w:val="22"/>
          <w:szCs w:val="22"/>
        </w:rPr>
        <w:fldChar w:fldCharType="separate"/>
      </w:r>
      <w:r w:rsidR="00E76795">
        <w:rPr>
          <w:rFonts w:ascii="Calibri" w:hAnsi="Calibri"/>
          <w:sz w:val="22"/>
          <w:szCs w:val="22"/>
        </w:rPr>
        <w:t>15.1</w:t>
      </w:r>
      <w:r w:rsidRPr="00054F98">
        <w:rPr>
          <w:rFonts w:ascii="Calibri" w:hAnsi="Calibri"/>
          <w:sz w:val="22"/>
          <w:szCs w:val="22"/>
        </w:rPr>
        <w:fldChar w:fldCharType="end"/>
      </w:r>
      <w:r w:rsidRPr="00054F98">
        <w:rPr>
          <w:rFonts w:ascii="Calibri" w:hAnsi="Calibri"/>
          <w:sz w:val="22"/>
          <w:szCs w:val="22"/>
        </w:rPr>
        <w:t xml:space="preserve"> does not in any way reduce the Recipient’s responsibility to perform its obligations under these Conditions.</w:t>
      </w:r>
    </w:p>
    <w:p w14:paraId="7591853E" w14:textId="77777777" w:rsidR="00C82055" w:rsidRDefault="00C82055" w:rsidP="0016798E">
      <w:pPr>
        <w:numPr>
          <w:ilvl w:val="0"/>
          <w:numId w:val="77"/>
        </w:numPr>
        <w:spacing w:before="240" w:line="240" w:lineRule="auto"/>
        <w:ind w:right="380"/>
        <w:rPr>
          <w:rFonts w:ascii="Calibri" w:hAnsi="Calibri"/>
          <w:b/>
          <w:sz w:val="22"/>
          <w:szCs w:val="22"/>
        </w:rPr>
      </w:pPr>
      <w:r w:rsidRPr="00EF254B">
        <w:rPr>
          <w:rFonts w:ascii="Calibri" w:hAnsi="Calibri"/>
          <w:b/>
          <w:sz w:val="22"/>
          <w:szCs w:val="22"/>
        </w:rPr>
        <w:t>INTELLECTUAL</w:t>
      </w:r>
      <w:r w:rsidRPr="00E66103">
        <w:rPr>
          <w:rFonts w:ascii="Calibri" w:hAnsi="Calibri"/>
          <w:b/>
          <w:sz w:val="22"/>
          <w:szCs w:val="22"/>
        </w:rPr>
        <w:t xml:space="preserve"> PROPERTY RIGHTS IN THE REPORTS </w:t>
      </w:r>
    </w:p>
    <w:p w14:paraId="6AB19A4D"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Subject to this clause, ownership of the </w:t>
      </w:r>
      <w:r>
        <w:rPr>
          <w:rFonts w:ascii="Calibri" w:hAnsi="Calibri"/>
          <w:sz w:val="22"/>
          <w:szCs w:val="22"/>
        </w:rPr>
        <w:t xml:space="preserve">Project Material and the </w:t>
      </w:r>
      <w:r w:rsidRPr="00E66103">
        <w:rPr>
          <w:rFonts w:ascii="Calibri" w:hAnsi="Calibri"/>
          <w:sz w:val="22"/>
          <w:szCs w:val="22"/>
        </w:rPr>
        <w:t xml:space="preserve">Intellectual Property Rights in </w:t>
      </w:r>
      <w:r>
        <w:rPr>
          <w:rFonts w:ascii="Calibri" w:hAnsi="Calibri"/>
          <w:sz w:val="22"/>
          <w:szCs w:val="22"/>
        </w:rPr>
        <w:t>the Project Material</w:t>
      </w:r>
      <w:r w:rsidRPr="00E66103">
        <w:rPr>
          <w:rFonts w:ascii="Calibri" w:hAnsi="Calibri"/>
          <w:sz w:val="22"/>
          <w:szCs w:val="22"/>
        </w:rPr>
        <w:t xml:space="preserve"> vest in the Recipient immediately on their creation.</w:t>
      </w:r>
    </w:p>
    <w:p w14:paraId="3A7962B3" w14:textId="77777777" w:rsidR="00C82055" w:rsidRDefault="00C82055" w:rsidP="0016798E">
      <w:pPr>
        <w:numPr>
          <w:ilvl w:val="1"/>
          <w:numId w:val="77"/>
        </w:numPr>
        <w:spacing w:before="0" w:after="0" w:line="240" w:lineRule="auto"/>
        <w:ind w:right="380"/>
        <w:rPr>
          <w:rFonts w:ascii="Calibri" w:hAnsi="Calibri"/>
          <w:sz w:val="22"/>
          <w:szCs w:val="22"/>
        </w:rPr>
      </w:pPr>
      <w:r w:rsidRPr="62D6AEE0">
        <w:rPr>
          <w:rFonts w:ascii="Calibri" w:hAnsi="Calibri"/>
          <w:sz w:val="22"/>
          <w:szCs w:val="22"/>
        </w:rPr>
        <w:t xml:space="preserve">The Recipient must grant to the Commonwealth a permanent, irrevocable, royalty-free, worldwide, non-exclusive licence (including a right of sub-licence) to use, reproduce, adapt and exploit the Intellectual Property Rights in the Reports for any purpose. </w:t>
      </w:r>
    </w:p>
    <w:p w14:paraId="5DCC47FD" w14:textId="77777777" w:rsidR="00C82055" w:rsidRPr="0037230B" w:rsidRDefault="00C82055" w:rsidP="0016798E">
      <w:pPr>
        <w:numPr>
          <w:ilvl w:val="1"/>
          <w:numId w:val="77"/>
        </w:numPr>
        <w:spacing w:before="0" w:after="0" w:line="240" w:lineRule="auto"/>
        <w:ind w:right="380"/>
        <w:rPr>
          <w:rFonts w:ascii="Calibri" w:hAnsi="Calibri"/>
          <w:sz w:val="22"/>
          <w:szCs w:val="22"/>
        </w:rPr>
      </w:pPr>
      <w:r w:rsidRPr="1800AC80">
        <w:rPr>
          <w:rFonts w:ascii="Calibri" w:hAnsi="Calibri"/>
          <w:sz w:val="22"/>
          <w:szCs w:val="22"/>
        </w:rPr>
        <w:t xml:space="preserve">To the extent that the Commonwealth needs to use any of the Existing Material or Third Party Material provided by the Recipient in connection with the Project, the Recipient must grant to, or must obtain for, the Commonwealth, a permanent, irrevocable, world-wide, royalty free, non-exclusive licence (including the right to sub-licence) to use, reproduce, adapt, modify and communicate that Material. </w:t>
      </w:r>
    </w:p>
    <w:p w14:paraId="00F2A262" w14:textId="24D6FFBE" w:rsidR="00C82055" w:rsidRPr="0037230B" w:rsidRDefault="00C82055" w:rsidP="0016798E">
      <w:pPr>
        <w:numPr>
          <w:ilvl w:val="1"/>
          <w:numId w:val="77"/>
        </w:numPr>
        <w:spacing w:before="0" w:after="0" w:line="240" w:lineRule="auto"/>
        <w:ind w:right="380"/>
        <w:rPr>
          <w:rFonts w:ascii="Calibri" w:hAnsi="Calibri"/>
          <w:sz w:val="22"/>
          <w:szCs w:val="22"/>
        </w:rPr>
      </w:pPr>
      <w:r w:rsidRPr="0037230B">
        <w:rPr>
          <w:rFonts w:ascii="Calibri" w:hAnsi="Calibri"/>
          <w:sz w:val="22"/>
          <w:szCs w:val="22"/>
        </w:rPr>
        <w:t>The Recipient must, if requested by the Commonwealth to do so, bring into existence, sign, execute or otherwise deal with any document which may be necessary or desirable to give effect to clause</w:t>
      </w:r>
      <w:r>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_Ref123804232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16.2</w:t>
      </w:r>
      <w:r>
        <w:rPr>
          <w:rFonts w:ascii="Calibri" w:hAnsi="Calibri"/>
          <w:sz w:val="22"/>
          <w:szCs w:val="22"/>
        </w:rPr>
        <w:fldChar w:fldCharType="end"/>
      </w:r>
      <w:r>
        <w:rPr>
          <w:rFonts w:ascii="Calibri" w:hAnsi="Calibri"/>
          <w:sz w:val="22"/>
          <w:szCs w:val="22"/>
        </w:rPr>
        <w:t xml:space="preserve"> and </w:t>
      </w:r>
      <w:r>
        <w:rPr>
          <w:rFonts w:ascii="Calibri" w:hAnsi="Calibri"/>
          <w:sz w:val="22"/>
          <w:szCs w:val="22"/>
        </w:rPr>
        <w:fldChar w:fldCharType="begin"/>
      </w:r>
      <w:r>
        <w:rPr>
          <w:rFonts w:ascii="Calibri" w:hAnsi="Calibri"/>
          <w:sz w:val="22"/>
          <w:szCs w:val="22"/>
        </w:rPr>
        <w:instrText xml:space="preserve"> REF _Ref123804265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16.3</w:t>
      </w:r>
      <w:r>
        <w:rPr>
          <w:rFonts w:ascii="Calibri" w:hAnsi="Calibri"/>
          <w:sz w:val="22"/>
          <w:szCs w:val="22"/>
        </w:rPr>
        <w:fldChar w:fldCharType="end"/>
      </w:r>
      <w:r w:rsidRPr="0037230B">
        <w:rPr>
          <w:rFonts w:ascii="Calibri" w:hAnsi="Calibri"/>
          <w:sz w:val="22"/>
          <w:szCs w:val="22"/>
        </w:rPr>
        <w:t>.</w:t>
      </w:r>
    </w:p>
    <w:p w14:paraId="774C4B89" w14:textId="77777777" w:rsidR="00C82055" w:rsidRPr="0037230B" w:rsidRDefault="00C82055" w:rsidP="0016798E">
      <w:pPr>
        <w:numPr>
          <w:ilvl w:val="1"/>
          <w:numId w:val="77"/>
        </w:numPr>
        <w:spacing w:before="0" w:line="240" w:lineRule="auto"/>
        <w:ind w:right="380"/>
        <w:rPr>
          <w:rFonts w:ascii="Calibri" w:hAnsi="Calibri"/>
          <w:sz w:val="22"/>
          <w:szCs w:val="22"/>
        </w:rPr>
      </w:pPr>
      <w:r w:rsidRPr="0037230B">
        <w:rPr>
          <w:rFonts w:ascii="Calibri" w:hAnsi="Calibri"/>
          <w:sz w:val="22"/>
          <w:szCs w:val="22"/>
        </w:rPr>
        <w:t>The Recipient must:</w:t>
      </w:r>
    </w:p>
    <w:p w14:paraId="44FAC0FB" w14:textId="7F57A007" w:rsidR="00C82055" w:rsidRPr="0037230B" w:rsidRDefault="00C82055" w:rsidP="00C82055">
      <w:pPr>
        <w:numPr>
          <w:ilvl w:val="0"/>
          <w:numId w:val="54"/>
        </w:numPr>
        <w:spacing w:before="0" w:after="0" w:line="240" w:lineRule="auto"/>
        <w:ind w:right="378"/>
        <w:rPr>
          <w:rFonts w:ascii="Calibri" w:hAnsi="Calibri"/>
          <w:sz w:val="22"/>
          <w:szCs w:val="22"/>
        </w:rPr>
      </w:pPr>
      <w:r w:rsidRPr="0037230B">
        <w:rPr>
          <w:rFonts w:ascii="Calibri" w:hAnsi="Calibri"/>
          <w:sz w:val="22"/>
          <w:szCs w:val="22"/>
        </w:rPr>
        <w:t xml:space="preserve">warrant that it is entitled, or will be entitled at the relevant time, to deal with the Intellectual Property Rights in the </w:t>
      </w:r>
      <w:r>
        <w:rPr>
          <w:rFonts w:ascii="Calibri" w:hAnsi="Calibri"/>
          <w:sz w:val="22"/>
          <w:szCs w:val="22"/>
        </w:rPr>
        <w:t>Available</w:t>
      </w:r>
      <w:r w:rsidRPr="0037230B">
        <w:rPr>
          <w:rFonts w:ascii="Calibri" w:hAnsi="Calibri"/>
          <w:sz w:val="22"/>
          <w:szCs w:val="22"/>
        </w:rPr>
        <w:t xml:space="preserve"> Material (including Third-party IPRs) in accordance with this clause </w:t>
      </w:r>
      <w:r>
        <w:rPr>
          <w:rFonts w:ascii="Calibri" w:hAnsi="Calibri"/>
          <w:sz w:val="22"/>
          <w:szCs w:val="22"/>
        </w:rPr>
        <w:fldChar w:fldCharType="begin"/>
      </w:r>
      <w:r>
        <w:rPr>
          <w:rFonts w:ascii="Calibri" w:hAnsi="Calibri"/>
          <w:sz w:val="22"/>
          <w:szCs w:val="22"/>
        </w:rPr>
        <w:instrText xml:space="preserve"> REF _Ref201979954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16</w:t>
      </w:r>
      <w:r>
        <w:rPr>
          <w:rFonts w:ascii="Calibri" w:hAnsi="Calibri"/>
          <w:sz w:val="22"/>
          <w:szCs w:val="22"/>
        </w:rPr>
        <w:fldChar w:fldCharType="end"/>
      </w:r>
      <w:r w:rsidRPr="0037230B">
        <w:rPr>
          <w:rFonts w:ascii="Calibri" w:hAnsi="Calibri"/>
          <w:sz w:val="22"/>
          <w:szCs w:val="22"/>
        </w:rPr>
        <w:t>;</w:t>
      </w:r>
    </w:p>
    <w:p w14:paraId="62CA2616" w14:textId="77777777" w:rsidR="00C82055" w:rsidRPr="0037230B" w:rsidRDefault="00C82055" w:rsidP="00C82055">
      <w:pPr>
        <w:numPr>
          <w:ilvl w:val="0"/>
          <w:numId w:val="54"/>
        </w:numPr>
        <w:spacing w:before="0" w:after="0" w:line="240" w:lineRule="auto"/>
        <w:ind w:right="378"/>
        <w:rPr>
          <w:rFonts w:ascii="Calibri" w:hAnsi="Calibri"/>
          <w:sz w:val="22"/>
          <w:szCs w:val="22"/>
        </w:rPr>
      </w:pPr>
      <w:r w:rsidRPr="0037230B">
        <w:rPr>
          <w:rFonts w:ascii="Calibri" w:hAnsi="Calibri"/>
          <w:sz w:val="22"/>
          <w:szCs w:val="22"/>
        </w:rPr>
        <w:t xml:space="preserve">agree to obtain from each author of the Available Material a written consent to the performance of the Specified Acts (whether occurring before or after the consent is given) by the Commonwealth or any person </w:t>
      </w:r>
      <w:r w:rsidRPr="0037230B">
        <w:rPr>
          <w:rFonts w:ascii="Calibri" w:hAnsi="Calibri"/>
          <w:sz w:val="22"/>
          <w:szCs w:val="22"/>
        </w:rPr>
        <w:lastRenderedPageBreak/>
        <w:t>licensed by the Commonwealth to use, reproduce, adapt and exploit the Available Material; and</w:t>
      </w:r>
    </w:p>
    <w:p w14:paraId="00241015" w14:textId="77777777" w:rsidR="00C82055" w:rsidRPr="0037230B" w:rsidRDefault="00C82055" w:rsidP="00C82055">
      <w:pPr>
        <w:numPr>
          <w:ilvl w:val="0"/>
          <w:numId w:val="54"/>
        </w:numPr>
        <w:spacing w:before="0" w:after="0" w:line="240" w:lineRule="auto"/>
        <w:ind w:right="378"/>
        <w:rPr>
          <w:rFonts w:ascii="Calibri" w:hAnsi="Calibri"/>
          <w:sz w:val="22"/>
          <w:szCs w:val="22"/>
        </w:rPr>
      </w:pPr>
      <w:r w:rsidRPr="1800AC80">
        <w:rPr>
          <w:rFonts w:ascii="Calibri" w:hAnsi="Calibri"/>
          <w:sz w:val="22"/>
          <w:szCs w:val="22"/>
        </w:rPr>
        <w:t>agree to provide to the Commonwealth, on request, the executed original of each consent.</w:t>
      </w:r>
    </w:p>
    <w:p w14:paraId="0289B34D" w14:textId="77777777" w:rsidR="00C82055" w:rsidRPr="00E66103"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In this clause, “</w:t>
      </w:r>
      <w:r w:rsidRPr="00E66103">
        <w:rPr>
          <w:rFonts w:ascii="Calibri" w:hAnsi="Calibri"/>
          <w:b/>
          <w:sz w:val="22"/>
          <w:szCs w:val="22"/>
        </w:rPr>
        <w:t>Specified Acts</w:t>
      </w:r>
      <w:r w:rsidRPr="00E66103">
        <w:rPr>
          <w:rFonts w:ascii="Calibri" w:hAnsi="Calibri"/>
          <w:sz w:val="22"/>
          <w:szCs w:val="22"/>
        </w:rPr>
        <w:t>” means any of the following acts or omissions by or with the authority of the Commonwealth in relation to the Available Material:</w:t>
      </w:r>
    </w:p>
    <w:p w14:paraId="77B030E4"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using, reproducing, adapting or exploiting all or any part of the Available Material, with or without attribution of authorship;</w:t>
      </w:r>
    </w:p>
    <w:p w14:paraId="3D509194"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supplementing the Available Material with any other Material;</w:t>
      </w:r>
    </w:p>
    <w:p w14:paraId="56EDB102" w14:textId="77777777" w:rsidR="00C82055" w:rsidRPr="00E66103" w:rsidRDefault="00C82055" w:rsidP="00C82055">
      <w:pPr>
        <w:numPr>
          <w:ilvl w:val="0"/>
          <w:numId w:val="35"/>
        </w:numPr>
        <w:spacing w:before="0" w:after="0" w:line="240" w:lineRule="auto"/>
        <w:ind w:right="378"/>
        <w:rPr>
          <w:rFonts w:ascii="Calibri" w:hAnsi="Calibri"/>
          <w:sz w:val="22"/>
          <w:szCs w:val="22"/>
        </w:rPr>
      </w:pPr>
      <w:r w:rsidRPr="00E66103">
        <w:rPr>
          <w:rFonts w:ascii="Calibri" w:hAnsi="Calibri"/>
          <w:sz w:val="22"/>
          <w:szCs w:val="22"/>
        </w:rPr>
        <w:t>using the Available Material in a different context to that originally envisaged;</w:t>
      </w:r>
    </w:p>
    <w:p w14:paraId="77AC762F" w14:textId="77777777" w:rsidR="00C82055" w:rsidRDefault="00C82055" w:rsidP="00C82055">
      <w:pPr>
        <w:ind w:left="1344" w:right="380"/>
        <w:rPr>
          <w:rFonts w:ascii="Calibri" w:hAnsi="Calibri"/>
          <w:sz w:val="22"/>
          <w:szCs w:val="22"/>
        </w:rPr>
      </w:pPr>
      <w:r w:rsidRPr="1800AC80">
        <w:rPr>
          <w:rFonts w:ascii="Calibri" w:hAnsi="Calibri"/>
          <w:sz w:val="22"/>
          <w:szCs w:val="22"/>
        </w:rPr>
        <w:t>but not including false attribution of authorship.</w:t>
      </w:r>
    </w:p>
    <w:p w14:paraId="3F5CD0F8" w14:textId="77777777" w:rsidR="00C82055" w:rsidRDefault="00C82055" w:rsidP="0016798E">
      <w:pPr>
        <w:numPr>
          <w:ilvl w:val="0"/>
          <w:numId w:val="77"/>
        </w:numPr>
        <w:spacing w:before="240" w:line="240" w:lineRule="auto"/>
        <w:ind w:right="380"/>
        <w:rPr>
          <w:rFonts w:ascii="Calibri" w:hAnsi="Calibri"/>
          <w:b/>
          <w:sz w:val="22"/>
          <w:szCs w:val="22"/>
        </w:rPr>
      </w:pPr>
      <w:r w:rsidRPr="327CABDD">
        <w:rPr>
          <w:rFonts w:ascii="Calibri" w:hAnsi="Calibri"/>
          <w:b/>
          <w:bCs/>
          <w:sz w:val="22"/>
          <w:szCs w:val="22"/>
        </w:rPr>
        <w:t>RECORDS</w:t>
      </w:r>
    </w:p>
    <w:p w14:paraId="66C99C66"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The Recipient must keep and make available to </w:t>
      </w:r>
      <w:r>
        <w:rPr>
          <w:rFonts w:ascii="Calibri" w:hAnsi="Calibri"/>
          <w:sz w:val="22"/>
          <w:szCs w:val="22"/>
        </w:rPr>
        <w:t>the Department</w:t>
      </w:r>
      <w:r w:rsidRPr="00E66103">
        <w:rPr>
          <w:rFonts w:ascii="Calibri" w:hAnsi="Calibri"/>
          <w:sz w:val="22"/>
          <w:szCs w:val="22"/>
        </w:rPr>
        <w:t xml:space="preserve"> on </w:t>
      </w:r>
      <w:r>
        <w:rPr>
          <w:rFonts w:ascii="Calibri" w:hAnsi="Calibri"/>
          <w:sz w:val="22"/>
          <w:szCs w:val="22"/>
        </w:rPr>
        <w:t>the Department</w:t>
      </w:r>
      <w:r w:rsidRPr="00E66103">
        <w:rPr>
          <w:rFonts w:ascii="Calibri" w:hAnsi="Calibri"/>
          <w:sz w:val="22"/>
          <w:szCs w:val="22"/>
        </w:rPr>
        <w:t xml:space="preserve">’s request full and accurate Records of the conduct of the </w:t>
      </w:r>
      <w:r>
        <w:rPr>
          <w:rFonts w:ascii="Calibri" w:hAnsi="Calibri"/>
          <w:sz w:val="22"/>
          <w:szCs w:val="22"/>
        </w:rPr>
        <w:t>Project</w:t>
      </w:r>
      <w:r w:rsidRPr="00E66103">
        <w:rPr>
          <w:rFonts w:ascii="Calibri" w:hAnsi="Calibri"/>
          <w:sz w:val="22"/>
          <w:szCs w:val="22"/>
        </w:rPr>
        <w:t xml:space="preserve"> including the receipt and use of </w:t>
      </w:r>
      <w:r>
        <w:rPr>
          <w:rFonts w:ascii="Calibri" w:hAnsi="Calibri"/>
          <w:sz w:val="22"/>
          <w:szCs w:val="22"/>
        </w:rPr>
        <w:t>Grant F</w:t>
      </w:r>
      <w:r w:rsidRPr="00E66103">
        <w:rPr>
          <w:rFonts w:ascii="Calibri" w:hAnsi="Calibri"/>
          <w:sz w:val="22"/>
          <w:szCs w:val="22"/>
        </w:rPr>
        <w:t>unding (in accordance with Australian Accounting Standards).</w:t>
      </w:r>
    </w:p>
    <w:p w14:paraId="13B6E42D"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The Recipient must retain Records for 7 years after the completion of the </w:t>
      </w:r>
      <w:r>
        <w:rPr>
          <w:rFonts w:ascii="Calibri" w:hAnsi="Calibri"/>
          <w:sz w:val="22"/>
          <w:szCs w:val="22"/>
        </w:rPr>
        <w:t>Project and if requested by the Commonwealth, shall promptly allow persons authorised by the Commonwealth access to such records</w:t>
      </w:r>
      <w:r w:rsidRPr="00E66103">
        <w:rPr>
          <w:rFonts w:ascii="Calibri" w:hAnsi="Calibri"/>
          <w:sz w:val="22"/>
          <w:szCs w:val="22"/>
        </w:rPr>
        <w:t>.</w:t>
      </w:r>
    </w:p>
    <w:p w14:paraId="6A5C3E2E" w14:textId="77777777" w:rsidR="00C82055" w:rsidRDefault="00C82055" w:rsidP="00C82055">
      <w:pPr>
        <w:pStyle w:val="ListParagraph"/>
        <w:rPr>
          <w:rFonts w:ascii="Calibri" w:hAnsi="Calibri"/>
          <w:sz w:val="22"/>
          <w:szCs w:val="22"/>
        </w:rPr>
      </w:pPr>
    </w:p>
    <w:p w14:paraId="6FCA4E83" w14:textId="77777777" w:rsidR="00C82055" w:rsidRDefault="00C82055" w:rsidP="0016798E">
      <w:pPr>
        <w:numPr>
          <w:ilvl w:val="0"/>
          <w:numId w:val="77"/>
        </w:numPr>
        <w:spacing w:before="0" w:line="240" w:lineRule="auto"/>
        <w:ind w:right="380"/>
        <w:rPr>
          <w:rFonts w:ascii="Calibri" w:hAnsi="Calibri"/>
          <w:b/>
          <w:sz w:val="22"/>
          <w:szCs w:val="22"/>
        </w:rPr>
      </w:pPr>
      <w:r w:rsidRPr="327CABDD">
        <w:rPr>
          <w:rFonts w:ascii="Calibri" w:hAnsi="Calibri"/>
          <w:b/>
          <w:bCs/>
          <w:sz w:val="22"/>
          <w:szCs w:val="22"/>
        </w:rPr>
        <w:t>PROTECTION OF PERSONAL INFORMATION</w:t>
      </w:r>
    </w:p>
    <w:p w14:paraId="3F32F5B2"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The Recipient </w:t>
      </w:r>
      <w:r>
        <w:rPr>
          <w:rFonts w:ascii="Calibri" w:hAnsi="Calibri"/>
          <w:sz w:val="22"/>
          <w:szCs w:val="22"/>
        </w:rPr>
        <w:t xml:space="preserve">must </w:t>
      </w:r>
      <w:r w:rsidRPr="00E66103">
        <w:rPr>
          <w:rFonts w:ascii="Calibri" w:hAnsi="Calibri"/>
          <w:sz w:val="22"/>
          <w:szCs w:val="22"/>
        </w:rPr>
        <w:t>agree</w:t>
      </w:r>
      <w:r>
        <w:rPr>
          <w:rFonts w:ascii="Calibri" w:hAnsi="Calibri"/>
          <w:sz w:val="22"/>
          <w:szCs w:val="22"/>
        </w:rPr>
        <w:t xml:space="preserve"> to</w:t>
      </w:r>
      <w:r w:rsidRPr="00E66103">
        <w:rPr>
          <w:rFonts w:ascii="Calibri" w:hAnsi="Calibri"/>
          <w:sz w:val="22"/>
          <w:szCs w:val="22"/>
        </w:rPr>
        <w:t>:</w:t>
      </w:r>
    </w:p>
    <w:p w14:paraId="21087C1E" w14:textId="77777777" w:rsidR="00C82055" w:rsidRDefault="00C82055" w:rsidP="00C82055">
      <w:pPr>
        <w:numPr>
          <w:ilvl w:val="0"/>
          <w:numId w:val="55"/>
        </w:numPr>
        <w:spacing w:before="0" w:after="0" w:line="240" w:lineRule="auto"/>
        <w:ind w:right="378"/>
        <w:rPr>
          <w:rFonts w:ascii="Calibri" w:hAnsi="Calibri"/>
          <w:sz w:val="22"/>
          <w:szCs w:val="22"/>
        </w:rPr>
      </w:pPr>
      <w:r w:rsidRPr="00E66103">
        <w:rPr>
          <w:rFonts w:ascii="Calibri" w:hAnsi="Calibri"/>
          <w:sz w:val="22"/>
          <w:szCs w:val="22"/>
        </w:rPr>
        <w:t xml:space="preserve">comply with all of the requirements of the Privacy Act (including the </w:t>
      </w:r>
      <w:r>
        <w:rPr>
          <w:rFonts w:ascii="Calibri" w:hAnsi="Calibri"/>
          <w:sz w:val="22"/>
          <w:szCs w:val="22"/>
        </w:rPr>
        <w:t xml:space="preserve">Australian </w:t>
      </w:r>
      <w:r w:rsidRPr="00E66103">
        <w:rPr>
          <w:rFonts w:ascii="Calibri" w:hAnsi="Calibri"/>
          <w:sz w:val="22"/>
          <w:szCs w:val="22"/>
        </w:rPr>
        <w:t xml:space="preserve">Privacy Principles) in relation to any act or omission in connection with </w:t>
      </w:r>
      <w:r>
        <w:rPr>
          <w:rFonts w:ascii="Calibri" w:hAnsi="Calibri"/>
          <w:sz w:val="22"/>
          <w:szCs w:val="22"/>
        </w:rPr>
        <w:t>these Conditions of Grant</w:t>
      </w:r>
      <w:r w:rsidRPr="00E66103">
        <w:rPr>
          <w:rFonts w:ascii="Calibri" w:hAnsi="Calibri"/>
          <w:sz w:val="22"/>
          <w:szCs w:val="22"/>
        </w:rPr>
        <w:t xml:space="preserve">, as if the Recipient were an agency as defined in the Privacy Act;  </w:t>
      </w:r>
    </w:p>
    <w:p w14:paraId="5D8E4531" w14:textId="77777777" w:rsidR="00C82055" w:rsidRDefault="00C82055" w:rsidP="00C82055">
      <w:pPr>
        <w:numPr>
          <w:ilvl w:val="0"/>
          <w:numId w:val="55"/>
        </w:numPr>
        <w:spacing w:before="0" w:after="0" w:line="240" w:lineRule="auto"/>
        <w:ind w:right="378"/>
        <w:rPr>
          <w:rFonts w:ascii="Calibri" w:hAnsi="Calibri"/>
          <w:sz w:val="22"/>
          <w:szCs w:val="22"/>
        </w:rPr>
      </w:pPr>
      <w:r w:rsidRPr="00E66103">
        <w:rPr>
          <w:rFonts w:ascii="Calibri" w:hAnsi="Calibri"/>
          <w:sz w:val="22"/>
          <w:szCs w:val="22"/>
        </w:rPr>
        <w:t xml:space="preserve">deal with Personal Information received, </w:t>
      </w:r>
      <w:r>
        <w:rPr>
          <w:rFonts w:ascii="Calibri" w:hAnsi="Calibri"/>
          <w:sz w:val="22"/>
          <w:szCs w:val="22"/>
        </w:rPr>
        <w:t xml:space="preserve">collected, </w:t>
      </w:r>
      <w:r w:rsidRPr="00E66103">
        <w:rPr>
          <w:rFonts w:ascii="Calibri" w:hAnsi="Calibri"/>
          <w:sz w:val="22"/>
          <w:szCs w:val="22"/>
        </w:rPr>
        <w:t xml:space="preserve">created or held by the Recipient for the purposes of these Conditions </w:t>
      </w:r>
      <w:r>
        <w:rPr>
          <w:rFonts w:ascii="Calibri" w:hAnsi="Calibri"/>
          <w:sz w:val="22"/>
          <w:szCs w:val="22"/>
        </w:rPr>
        <w:t xml:space="preserve">of Grant </w:t>
      </w:r>
      <w:r w:rsidRPr="00E66103">
        <w:rPr>
          <w:rFonts w:ascii="Calibri" w:hAnsi="Calibri"/>
          <w:sz w:val="22"/>
          <w:szCs w:val="22"/>
        </w:rPr>
        <w:t xml:space="preserve">only to fulfil the Recipient’s obligations under these Conditions </w:t>
      </w:r>
      <w:r>
        <w:rPr>
          <w:rFonts w:ascii="Calibri" w:hAnsi="Calibri"/>
          <w:sz w:val="22"/>
          <w:szCs w:val="22"/>
        </w:rPr>
        <w:t>of Grant; and</w:t>
      </w:r>
    </w:p>
    <w:p w14:paraId="36014EC7" w14:textId="77777777" w:rsidR="00C82055" w:rsidRDefault="00C82055" w:rsidP="00C82055">
      <w:pPr>
        <w:numPr>
          <w:ilvl w:val="0"/>
          <w:numId w:val="55"/>
        </w:numPr>
        <w:spacing w:before="0" w:after="0" w:line="240" w:lineRule="auto"/>
        <w:ind w:right="378"/>
        <w:rPr>
          <w:rFonts w:ascii="Calibri" w:hAnsi="Calibri"/>
          <w:sz w:val="22"/>
          <w:szCs w:val="22"/>
        </w:rPr>
      </w:pPr>
      <w:r>
        <w:rPr>
          <w:rFonts w:ascii="Calibri" w:hAnsi="Calibri"/>
          <w:sz w:val="22"/>
          <w:szCs w:val="22"/>
        </w:rPr>
        <w:t>ensure that any contractor engaged by the Recipient to perform any of its obligations under these Conditions of Grant is contractually bound to comply with the Australian Privacy Principles.</w:t>
      </w:r>
    </w:p>
    <w:p w14:paraId="5FEFF5ED" w14:textId="127CA730" w:rsidR="00C82055" w:rsidRDefault="00C82055" w:rsidP="00C82055">
      <w:pPr>
        <w:numPr>
          <w:ilvl w:val="0"/>
          <w:numId w:val="56"/>
        </w:numPr>
        <w:spacing w:before="0" w:after="0" w:line="240" w:lineRule="auto"/>
        <w:ind w:right="378"/>
        <w:rPr>
          <w:rFonts w:ascii="Calibri" w:hAnsi="Calibri"/>
          <w:sz w:val="22"/>
          <w:szCs w:val="22"/>
        </w:rPr>
      </w:pPr>
      <w:r w:rsidRPr="00E66103">
        <w:rPr>
          <w:rFonts w:ascii="Calibri" w:hAnsi="Calibri"/>
          <w:sz w:val="22"/>
          <w:szCs w:val="22"/>
        </w:rPr>
        <w:t>An act done or a practice engaged in by the Recipient or a subcontractor to meet (directly or indirectly) an obligation under these Conditions</w:t>
      </w:r>
      <w:r>
        <w:rPr>
          <w:rFonts w:ascii="Calibri" w:hAnsi="Calibri"/>
          <w:sz w:val="22"/>
          <w:szCs w:val="22"/>
        </w:rPr>
        <w:t xml:space="preserve"> </w:t>
      </w:r>
      <w:r w:rsidRPr="00E66103">
        <w:rPr>
          <w:rFonts w:ascii="Calibri" w:hAnsi="Calibri"/>
          <w:sz w:val="22"/>
          <w:szCs w:val="22"/>
        </w:rPr>
        <w:t>is subject to the other obligations in these Conditions including this clause</w:t>
      </w:r>
      <w:r>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_Ref123808471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19</w:t>
      </w:r>
      <w:r>
        <w:rPr>
          <w:rFonts w:ascii="Calibri" w:hAnsi="Calibri"/>
          <w:sz w:val="22"/>
          <w:szCs w:val="22"/>
        </w:rPr>
        <w:fldChar w:fldCharType="end"/>
      </w:r>
      <w:r>
        <w:rPr>
          <w:rFonts w:ascii="Calibri" w:hAnsi="Calibri"/>
          <w:sz w:val="22"/>
          <w:szCs w:val="22"/>
        </w:rPr>
        <w:t>.</w:t>
      </w:r>
    </w:p>
    <w:p w14:paraId="7176DC3C"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In this clause, "received" includes "collected".</w:t>
      </w:r>
    </w:p>
    <w:p w14:paraId="77EBD790" w14:textId="77777777" w:rsidR="00C82055" w:rsidRDefault="00C82055" w:rsidP="00C82055">
      <w:pPr>
        <w:ind w:left="390" w:right="380"/>
        <w:rPr>
          <w:rFonts w:ascii="Calibri" w:hAnsi="Calibri"/>
          <w:sz w:val="22"/>
          <w:szCs w:val="22"/>
        </w:rPr>
      </w:pPr>
    </w:p>
    <w:p w14:paraId="2DB9B390" w14:textId="77777777" w:rsidR="00C82055" w:rsidRDefault="00C82055" w:rsidP="0016798E">
      <w:pPr>
        <w:numPr>
          <w:ilvl w:val="0"/>
          <w:numId w:val="77"/>
        </w:numPr>
        <w:spacing w:before="0" w:line="240" w:lineRule="auto"/>
        <w:ind w:right="380"/>
        <w:rPr>
          <w:rFonts w:ascii="Calibri" w:hAnsi="Calibri"/>
          <w:b/>
          <w:sz w:val="22"/>
          <w:szCs w:val="22"/>
        </w:rPr>
      </w:pPr>
      <w:r w:rsidRPr="327CABDD">
        <w:rPr>
          <w:rFonts w:ascii="Calibri" w:hAnsi="Calibri"/>
          <w:b/>
          <w:bCs/>
          <w:sz w:val="22"/>
          <w:szCs w:val="22"/>
        </w:rPr>
        <w:t>ACKNOWLEDGMENTS</w:t>
      </w:r>
      <w:r w:rsidRPr="327CABDD">
        <w:rPr>
          <w:b/>
          <w:bCs/>
          <w:sz w:val="24"/>
          <w:szCs w:val="24"/>
        </w:rPr>
        <w:t xml:space="preserve">, </w:t>
      </w:r>
      <w:r w:rsidRPr="327CABDD">
        <w:rPr>
          <w:rFonts w:ascii="Calibri" w:hAnsi="Calibri"/>
          <w:b/>
          <w:bCs/>
          <w:sz w:val="22"/>
          <w:szCs w:val="22"/>
        </w:rPr>
        <w:t>PUBLICATIONS AND PUBLICITY</w:t>
      </w:r>
    </w:p>
    <w:p w14:paraId="482A65B7" w14:textId="77777777" w:rsidR="00C82055" w:rsidRDefault="00C82055" w:rsidP="0016798E">
      <w:pPr>
        <w:numPr>
          <w:ilvl w:val="1"/>
          <w:numId w:val="77"/>
        </w:numPr>
        <w:spacing w:before="0" w:after="0" w:line="240" w:lineRule="auto"/>
        <w:ind w:right="380"/>
        <w:rPr>
          <w:rFonts w:ascii="Calibri" w:hAnsi="Calibri"/>
          <w:sz w:val="22"/>
          <w:szCs w:val="22"/>
        </w:rPr>
      </w:pPr>
      <w:r w:rsidRPr="00BC18A1">
        <w:rPr>
          <w:rFonts w:ascii="Calibri" w:hAnsi="Calibri"/>
          <w:sz w:val="22"/>
          <w:szCs w:val="22"/>
        </w:rPr>
        <w:t xml:space="preserve">The Recipient must acknowledge the contribution made by the Commonwealth to the </w:t>
      </w:r>
      <w:r>
        <w:rPr>
          <w:rFonts w:ascii="Calibri" w:hAnsi="Calibri"/>
          <w:sz w:val="22"/>
          <w:szCs w:val="22"/>
        </w:rPr>
        <w:t>Project</w:t>
      </w:r>
      <w:r w:rsidRPr="00BC18A1">
        <w:rPr>
          <w:rFonts w:ascii="Calibri" w:hAnsi="Calibri"/>
          <w:sz w:val="22"/>
          <w:szCs w:val="22"/>
        </w:rPr>
        <w:t xml:space="preserve"> in all related promotional material.  In particular, the Recipient </w:t>
      </w:r>
      <w:r>
        <w:rPr>
          <w:rFonts w:ascii="Calibri" w:hAnsi="Calibri"/>
          <w:sz w:val="22"/>
          <w:szCs w:val="22"/>
        </w:rPr>
        <w:t>must</w:t>
      </w:r>
      <w:r w:rsidRPr="00BC18A1">
        <w:rPr>
          <w:rFonts w:ascii="Calibri" w:hAnsi="Calibri"/>
          <w:sz w:val="22"/>
          <w:szCs w:val="22"/>
        </w:rPr>
        <w:t xml:space="preserve"> ensure that:</w:t>
      </w:r>
    </w:p>
    <w:p w14:paraId="1D8D057C"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the acknowledgment is prominently recorded and commensurate with that given to state or local government, corporate or other sponsors;</w:t>
      </w:r>
    </w:p>
    <w:p w14:paraId="46181E05"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 xml:space="preserve">any formal statement issued in relation to any aspect of the </w:t>
      </w:r>
      <w:r>
        <w:rPr>
          <w:rFonts w:ascii="Calibri" w:hAnsi="Calibri"/>
          <w:sz w:val="22"/>
          <w:szCs w:val="22"/>
        </w:rPr>
        <w:t>Project</w:t>
      </w:r>
      <w:r w:rsidRPr="00BC18A1">
        <w:rPr>
          <w:rFonts w:ascii="Calibri" w:hAnsi="Calibri"/>
          <w:sz w:val="22"/>
          <w:szCs w:val="22"/>
        </w:rPr>
        <w:t>, including speeches, media releases,</w:t>
      </w:r>
      <w:r>
        <w:rPr>
          <w:rFonts w:ascii="Calibri" w:hAnsi="Calibri"/>
          <w:sz w:val="22"/>
          <w:szCs w:val="22"/>
        </w:rPr>
        <w:t xml:space="preserve"> and</w:t>
      </w:r>
      <w:r w:rsidRPr="00BC18A1">
        <w:rPr>
          <w:rFonts w:ascii="Calibri" w:hAnsi="Calibri"/>
          <w:sz w:val="22"/>
          <w:szCs w:val="22"/>
        </w:rPr>
        <w:t xml:space="preserve"> brochures, should make reference to the Commonwealth contribution;</w:t>
      </w:r>
    </w:p>
    <w:p w14:paraId="26447398"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lastRenderedPageBreak/>
        <w:t xml:space="preserve">any signs and plaques erected in association with the </w:t>
      </w:r>
      <w:r>
        <w:rPr>
          <w:rFonts w:ascii="Calibri" w:hAnsi="Calibri"/>
          <w:sz w:val="22"/>
          <w:szCs w:val="22"/>
        </w:rPr>
        <w:t>Project</w:t>
      </w:r>
      <w:r w:rsidRPr="00BC18A1">
        <w:rPr>
          <w:rFonts w:ascii="Calibri" w:hAnsi="Calibri"/>
          <w:sz w:val="22"/>
          <w:szCs w:val="22"/>
        </w:rPr>
        <w:t xml:space="preserve"> must acknowledge the Commonwealth’s assistance; and </w:t>
      </w:r>
    </w:p>
    <w:p w14:paraId="2B135687" w14:textId="77777777" w:rsidR="00C82055" w:rsidRDefault="00C82055" w:rsidP="00C82055">
      <w:pPr>
        <w:numPr>
          <w:ilvl w:val="0"/>
          <w:numId w:val="57"/>
        </w:numPr>
        <w:spacing w:before="0" w:after="0" w:line="240" w:lineRule="auto"/>
        <w:ind w:right="378"/>
        <w:rPr>
          <w:rFonts w:ascii="Calibri" w:hAnsi="Calibri"/>
          <w:sz w:val="22"/>
          <w:szCs w:val="22"/>
        </w:rPr>
      </w:pPr>
      <w:r w:rsidRPr="00BC18A1">
        <w:rPr>
          <w:rFonts w:ascii="Calibri" w:hAnsi="Calibri"/>
          <w:sz w:val="22"/>
          <w:szCs w:val="22"/>
        </w:rPr>
        <w:t xml:space="preserve">where an official opening or launch is proposed for the </w:t>
      </w:r>
      <w:r>
        <w:rPr>
          <w:rFonts w:ascii="Calibri" w:hAnsi="Calibri"/>
          <w:sz w:val="22"/>
          <w:szCs w:val="22"/>
        </w:rPr>
        <w:t>Project,</w:t>
      </w:r>
      <w:r w:rsidRPr="00BC18A1">
        <w:rPr>
          <w:rFonts w:ascii="Calibri" w:hAnsi="Calibri"/>
          <w:sz w:val="22"/>
          <w:szCs w:val="22"/>
        </w:rPr>
        <w:t xml:space="preserve"> the Minister is to be invited to attend or to send a representative. </w:t>
      </w:r>
    </w:p>
    <w:p w14:paraId="1FEB3763" w14:textId="77777777" w:rsidR="00C82055" w:rsidRDefault="00C82055" w:rsidP="00C82055">
      <w:pPr>
        <w:ind w:left="900" w:hanging="400"/>
        <w:rPr>
          <w:sz w:val="24"/>
          <w:szCs w:val="24"/>
        </w:rPr>
      </w:pPr>
    </w:p>
    <w:p w14:paraId="1DB8893D" w14:textId="77777777" w:rsidR="00C82055" w:rsidRDefault="00C82055" w:rsidP="0016798E">
      <w:pPr>
        <w:numPr>
          <w:ilvl w:val="0"/>
          <w:numId w:val="77"/>
        </w:numPr>
        <w:spacing w:before="0" w:line="240" w:lineRule="auto"/>
        <w:ind w:right="380"/>
        <w:rPr>
          <w:rFonts w:ascii="Calibri" w:hAnsi="Calibri"/>
          <w:b/>
          <w:sz w:val="22"/>
          <w:szCs w:val="22"/>
        </w:rPr>
      </w:pPr>
      <w:r w:rsidRPr="327CABDD">
        <w:rPr>
          <w:rFonts w:ascii="Calibri" w:hAnsi="Calibri"/>
          <w:b/>
          <w:bCs/>
          <w:sz w:val="22"/>
          <w:szCs w:val="22"/>
        </w:rPr>
        <w:t>DELAY</w:t>
      </w:r>
    </w:p>
    <w:p w14:paraId="4B75AC72"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The Recipient must take all reasonable steps to minimise delay in completion of the </w:t>
      </w:r>
      <w:r>
        <w:rPr>
          <w:rFonts w:ascii="Calibri" w:hAnsi="Calibri"/>
          <w:sz w:val="22"/>
          <w:szCs w:val="22"/>
        </w:rPr>
        <w:t>Project</w:t>
      </w:r>
      <w:r w:rsidRPr="00E66103">
        <w:rPr>
          <w:rFonts w:ascii="Calibri" w:hAnsi="Calibri"/>
          <w:sz w:val="22"/>
          <w:szCs w:val="22"/>
        </w:rPr>
        <w:t xml:space="preserve">. </w:t>
      </w:r>
    </w:p>
    <w:p w14:paraId="5A7726C8"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If the Recipient becomes aware that:</w:t>
      </w:r>
    </w:p>
    <w:p w14:paraId="2817BD92" w14:textId="77777777" w:rsidR="00C82055" w:rsidRDefault="00C82055" w:rsidP="00C82055">
      <w:pPr>
        <w:numPr>
          <w:ilvl w:val="0"/>
          <w:numId w:val="58"/>
        </w:numPr>
        <w:spacing w:before="0" w:after="0" w:line="240" w:lineRule="auto"/>
        <w:ind w:right="378"/>
        <w:rPr>
          <w:rFonts w:ascii="Calibri" w:hAnsi="Calibri"/>
          <w:sz w:val="22"/>
          <w:szCs w:val="22"/>
        </w:rPr>
      </w:pPr>
      <w:r w:rsidRPr="00E66103">
        <w:rPr>
          <w:rFonts w:ascii="Calibri" w:hAnsi="Calibri"/>
          <w:sz w:val="22"/>
          <w:szCs w:val="22"/>
        </w:rPr>
        <w:t xml:space="preserve">the Recipient will be delayed in progressing the </w:t>
      </w:r>
      <w:r>
        <w:rPr>
          <w:rFonts w:ascii="Calibri" w:hAnsi="Calibri"/>
          <w:sz w:val="22"/>
          <w:szCs w:val="22"/>
        </w:rPr>
        <w:t>Project</w:t>
      </w:r>
      <w:r w:rsidRPr="00E66103">
        <w:rPr>
          <w:rFonts w:ascii="Calibri" w:hAnsi="Calibri"/>
          <w:sz w:val="22"/>
          <w:szCs w:val="22"/>
        </w:rPr>
        <w:t xml:space="preserve"> in accordance with these Conditions; </w:t>
      </w:r>
      <w:r>
        <w:rPr>
          <w:rFonts w:ascii="Calibri" w:hAnsi="Calibri"/>
          <w:sz w:val="22"/>
          <w:szCs w:val="22"/>
        </w:rPr>
        <w:t>or</w:t>
      </w:r>
    </w:p>
    <w:p w14:paraId="31D047A2" w14:textId="0ABC268D" w:rsidR="00C82055" w:rsidRDefault="00C82055" w:rsidP="00C82055">
      <w:pPr>
        <w:numPr>
          <w:ilvl w:val="0"/>
          <w:numId w:val="58"/>
        </w:numPr>
        <w:spacing w:before="0" w:after="0" w:line="240" w:lineRule="auto"/>
        <w:ind w:right="378"/>
        <w:rPr>
          <w:rFonts w:ascii="Calibri" w:hAnsi="Calibri"/>
          <w:sz w:val="22"/>
          <w:szCs w:val="22"/>
        </w:rPr>
      </w:pPr>
      <w:r w:rsidRPr="00E66103">
        <w:rPr>
          <w:rFonts w:ascii="Calibri" w:hAnsi="Calibri"/>
          <w:sz w:val="22"/>
          <w:szCs w:val="22"/>
        </w:rPr>
        <w:t xml:space="preserve">the </w:t>
      </w:r>
      <w:r>
        <w:rPr>
          <w:rFonts w:ascii="Calibri" w:hAnsi="Calibri"/>
          <w:sz w:val="22"/>
          <w:szCs w:val="22"/>
        </w:rPr>
        <w:t>Project</w:t>
      </w:r>
      <w:r w:rsidRPr="00E66103">
        <w:rPr>
          <w:rFonts w:ascii="Calibri" w:hAnsi="Calibri"/>
          <w:sz w:val="22"/>
          <w:szCs w:val="22"/>
        </w:rPr>
        <w:t xml:space="preserve"> will not be completed by the date specified in </w:t>
      </w:r>
      <w:r>
        <w:rPr>
          <w:rFonts w:ascii="Calibri" w:hAnsi="Calibri"/>
          <w:sz w:val="22"/>
          <w:szCs w:val="22"/>
        </w:rPr>
        <w:t>Item</w:t>
      </w:r>
      <w:r w:rsidRPr="00E66103">
        <w:rPr>
          <w:rFonts w:ascii="Calibri" w:hAnsi="Calibri"/>
          <w:sz w:val="22"/>
          <w:szCs w:val="22"/>
        </w:rPr>
        <w:t xml:space="preserve"> </w:t>
      </w:r>
      <w:r>
        <w:rPr>
          <w:rFonts w:ascii="Calibri" w:hAnsi="Calibri"/>
          <w:sz w:val="22"/>
          <w:szCs w:val="22"/>
        </w:rPr>
        <w:fldChar w:fldCharType="begin"/>
      </w:r>
      <w:r>
        <w:rPr>
          <w:rFonts w:ascii="Calibri" w:hAnsi="Calibri"/>
          <w:sz w:val="22"/>
          <w:szCs w:val="22"/>
        </w:rPr>
        <w:instrText xml:space="preserve"> REF _Ref337024856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4</w:t>
      </w:r>
      <w:r>
        <w:rPr>
          <w:rFonts w:ascii="Calibri" w:hAnsi="Calibri"/>
          <w:sz w:val="22"/>
          <w:szCs w:val="22"/>
        </w:rPr>
        <w:fldChar w:fldCharType="end"/>
      </w:r>
      <w:r w:rsidRPr="00E66103">
        <w:rPr>
          <w:rFonts w:ascii="Calibri" w:hAnsi="Calibri"/>
          <w:sz w:val="22"/>
          <w:szCs w:val="22"/>
        </w:rPr>
        <w:t xml:space="preserve"> </w:t>
      </w:r>
      <w:r>
        <w:rPr>
          <w:rFonts w:ascii="Calibri" w:hAnsi="Calibri"/>
          <w:sz w:val="22"/>
          <w:szCs w:val="22"/>
        </w:rPr>
        <w:t>of Part A</w:t>
      </w:r>
      <w:r w:rsidRPr="00E66103">
        <w:rPr>
          <w:rFonts w:ascii="Calibri" w:hAnsi="Calibri"/>
          <w:sz w:val="22"/>
          <w:szCs w:val="22"/>
        </w:rPr>
        <w:t xml:space="preserve">; </w:t>
      </w:r>
    </w:p>
    <w:p w14:paraId="505D24C1" w14:textId="77777777" w:rsidR="00C82055" w:rsidRDefault="00C82055" w:rsidP="00C82055">
      <w:pPr>
        <w:ind w:left="851" w:right="380"/>
        <w:rPr>
          <w:rFonts w:ascii="Calibri" w:hAnsi="Calibri"/>
          <w:sz w:val="22"/>
          <w:szCs w:val="22"/>
        </w:rPr>
      </w:pPr>
      <w:r w:rsidRPr="00E66103">
        <w:rPr>
          <w:rFonts w:ascii="Calibri" w:hAnsi="Calibri"/>
          <w:sz w:val="22"/>
          <w:szCs w:val="22"/>
        </w:rPr>
        <w:t xml:space="preserve">the Recipient must immediately notify </w:t>
      </w:r>
      <w:r>
        <w:rPr>
          <w:rFonts w:ascii="Calibri" w:hAnsi="Calibri"/>
          <w:sz w:val="22"/>
          <w:szCs w:val="22"/>
        </w:rPr>
        <w:t>the Department</w:t>
      </w:r>
      <w:r w:rsidRPr="00E66103">
        <w:rPr>
          <w:rFonts w:ascii="Calibri" w:hAnsi="Calibri"/>
          <w:sz w:val="22"/>
          <w:szCs w:val="22"/>
        </w:rPr>
        <w:t xml:space="preserve"> in writing of the cause and nature of the delay. The Recipient </w:t>
      </w:r>
      <w:r>
        <w:rPr>
          <w:rFonts w:ascii="Calibri" w:hAnsi="Calibri"/>
          <w:sz w:val="22"/>
          <w:szCs w:val="22"/>
        </w:rPr>
        <w:t>must</w:t>
      </w:r>
      <w:r w:rsidRPr="00E66103">
        <w:rPr>
          <w:rFonts w:ascii="Calibri" w:hAnsi="Calibri"/>
          <w:sz w:val="22"/>
          <w:szCs w:val="22"/>
        </w:rPr>
        <w:t xml:space="preserve"> detail in the notice the steps the Recipient will take to contain the delay.</w:t>
      </w:r>
    </w:p>
    <w:p w14:paraId="65683647" w14:textId="77777777" w:rsidR="00C82055"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On receipt of a notice of delay, </w:t>
      </w:r>
      <w:r>
        <w:rPr>
          <w:rFonts w:ascii="Calibri" w:hAnsi="Calibri"/>
          <w:sz w:val="22"/>
          <w:szCs w:val="22"/>
        </w:rPr>
        <w:t>the Minister</w:t>
      </w:r>
      <w:r w:rsidRPr="00E66103">
        <w:rPr>
          <w:rFonts w:ascii="Calibri" w:hAnsi="Calibri"/>
          <w:sz w:val="22"/>
          <w:szCs w:val="22"/>
        </w:rPr>
        <w:t xml:space="preserve"> </w:t>
      </w:r>
      <w:r>
        <w:rPr>
          <w:rFonts w:ascii="Calibri" w:hAnsi="Calibri"/>
          <w:sz w:val="22"/>
          <w:szCs w:val="22"/>
        </w:rPr>
        <w:t xml:space="preserve">(or his delegate) </w:t>
      </w:r>
      <w:r w:rsidRPr="00E66103">
        <w:rPr>
          <w:rFonts w:ascii="Calibri" w:hAnsi="Calibri"/>
          <w:sz w:val="22"/>
          <w:szCs w:val="22"/>
        </w:rPr>
        <w:t xml:space="preserve">may, at </w:t>
      </w:r>
      <w:r>
        <w:rPr>
          <w:rFonts w:ascii="Calibri" w:hAnsi="Calibri"/>
          <w:sz w:val="22"/>
          <w:szCs w:val="22"/>
        </w:rPr>
        <w:t>the Minister’s</w:t>
      </w:r>
      <w:r w:rsidRPr="00E66103">
        <w:rPr>
          <w:rFonts w:ascii="Calibri" w:hAnsi="Calibri"/>
          <w:sz w:val="22"/>
          <w:szCs w:val="22"/>
        </w:rPr>
        <w:t xml:space="preserve"> sole discretion:</w:t>
      </w:r>
    </w:p>
    <w:p w14:paraId="69F72093" w14:textId="77777777" w:rsidR="00C82055" w:rsidRDefault="00C82055" w:rsidP="00C82055">
      <w:pPr>
        <w:numPr>
          <w:ilvl w:val="0"/>
          <w:numId w:val="59"/>
        </w:numPr>
        <w:spacing w:before="120" w:line="240" w:lineRule="auto"/>
        <w:ind w:right="380"/>
        <w:rPr>
          <w:rFonts w:ascii="Calibri" w:hAnsi="Calibri"/>
          <w:sz w:val="22"/>
          <w:szCs w:val="22"/>
        </w:rPr>
      </w:pPr>
      <w:r>
        <w:rPr>
          <w:rFonts w:ascii="Calibri" w:hAnsi="Calibri"/>
          <w:sz w:val="22"/>
          <w:szCs w:val="22"/>
        </w:rPr>
        <w:t>take any action that the Minister is permitted to take pursuant to the Act;</w:t>
      </w:r>
    </w:p>
    <w:p w14:paraId="48A99EFD" w14:textId="2E1B82E5" w:rsidR="00C82055" w:rsidRDefault="00C82055" w:rsidP="00C82055">
      <w:pPr>
        <w:numPr>
          <w:ilvl w:val="0"/>
          <w:numId w:val="59"/>
        </w:numPr>
        <w:spacing w:before="0" w:after="0" w:line="240" w:lineRule="auto"/>
        <w:ind w:right="378"/>
        <w:rPr>
          <w:rFonts w:ascii="Calibri" w:hAnsi="Calibri"/>
          <w:sz w:val="22"/>
          <w:szCs w:val="22"/>
        </w:rPr>
      </w:pPr>
      <w:r w:rsidRPr="00E66103">
        <w:rPr>
          <w:rFonts w:ascii="Calibri" w:hAnsi="Calibri"/>
          <w:sz w:val="22"/>
          <w:szCs w:val="22"/>
        </w:rPr>
        <w:t xml:space="preserve">take such other steps as are available under these Conditions, including withholding or suspending of payment under clause </w:t>
      </w:r>
      <w:r>
        <w:rPr>
          <w:rFonts w:ascii="Calibri" w:hAnsi="Calibri"/>
          <w:sz w:val="22"/>
          <w:szCs w:val="22"/>
        </w:rPr>
        <w:fldChar w:fldCharType="begin"/>
      </w:r>
      <w:r>
        <w:rPr>
          <w:rFonts w:ascii="Calibri" w:hAnsi="Calibri"/>
          <w:sz w:val="22"/>
          <w:szCs w:val="22"/>
        </w:rPr>
        <w:instrText xml:space="preserve"> REF _Ref337026189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5.2</w:t>
      </w:r>
      <w:r>
        <w:rPr>
          <w:rFonts w:ascii="Calibri" w:hAnsi="Calibri"/>
          <w:sz w:val="22"/>
          <w:szCs w:val="22"/>
        </w:rPr>
        <w:fldChar w:fldCharType="end"/>
      </w:r>
      <w:r>
        <w:rPr>
          <w:rFonts w:ascii="Calibri" w:hAnsi="Calibri"/>
          <w:sz w:val="22"/>
          <w:szCs w:val="22"/>
        </w:rPr>
        <w:t xml:space="preserve"> </w:t>
      </w:r>
      <w:r w:rsidRPr="00E66103">
        <w:rPr>
          <w:rFonts w:ascii="Calibri" w:hAnsi="Calibri"/>
          <w:sz w:val="22"/>
          <w:szCs w:val="22"/>
        </w:rPr>
        <w:t xml:space="preserve">until the relevant Milestone has been completed to </w:t>
      </w:r>
      <w:r>
        <w:rPr>
          <w:rFonts w:ascii="Calibri" w:hAnsi="Calibri"/>
          <w:sz w:val="22"/>
          <w:szCs w:val="22"/>
        </w:rPr>
        <w:t>the Department</w:t>
      </w:r>
      <w:r w:rsidRPr="00E66103">
        <w:rPr>
          <w:rFonts w:ascii="Calibri" w:hAnsi="Calibri"/>
          <w:sz w:val="22"/>
          <w:szCs w:val="22"/>
        </w:rPr>
        <w:t>’s reasonable satisfaction</w:t>
      </w:r>
      <w:r>
        <w:rPr>
          <w:rFonts w:ascii="Calibri" w:hAnsi="Calibri"/>
          <w:sz w:val="22"/>
          <w:szCs w:val="22"/>
        </w:rPr>
        <w:t>.</w:t>
      </w:r>
    </w:p>
    <w:p w14:paraId="2DCA0326" w14:textId="7B8A7C8F" w:rsidR="00C82055" w:rsidRPr="009C3886" w:rsidRDefault="00C82055" w:rsidP="0016798E">
      <w:pPr>
        <w:numPr>
          <w:ilvl w:val="1"/>
          <w:numId w:val="77"/>
        </w:numPr>
        <w:spacing w:before="0" w:after="0" w:line="240" w:lineRule="auto"/>
        <w:ind w:right="380"/>
        <w:rPr>
          <w:rFonts w:ascii="Calibri" w:hAnsi="Calibri"/>
          <w:sz w:val="22"/>
          <w:szCs w:val="22"/>
        </w:rPr>
      </w:pPr>
      <w:r w:rsidRPr="00E66103">
        <w:rPr>
          <w:rFonts w:ascii="Calibri" w:hAnsi="Calibri"/>
          <w:sz w:val="22"/>
          <w:szCs w:val="22"/>
        </w:rPr>
        <w:t xml:space="preserve">Unless </w:t>
      </w:r>
      <w:r>
        <w:rPr>
          <w:rFonts w:ascii="Calibri" w:hAnsi="Calibri"/>
          <w:sz w:val="22"/>
          <w:szCs w:val="22"/>
        </w:rPr>
        <w:t>the Department</w:t>
      </w:r>
      <w:r w:rsidRPr="00E66103">
        <w:rPr>
          <w:rFonts w:ascii="Calibri" w:hAnsi="Calibri"/>
          <w:sz w:val="22"/>
          <w:szCs w:val="22"/>
        </w:rPr>
        <w:t xml:space="preserve"> takes action under clause </w:t>
      </w:r>
      <w:r>
        <w:rPr>
          <w:rFonts w:ascii="Calibri" w:hAnsi="Calibri"/>
          <w:sz w:val="22"/>
          <w:szCs w:val="22"/>
        </w:rPr>
        <w:fldChar w:fldCharType="begin"/>
      </w:r>
      <w:r>
        <w:rPr>
          <w:rFonts w:ascii="Calibri" w:hAnsi="Calibri"/>
          <w:sz w:val="22"/>
          <w:szCs w:val="22"/>
        </w:rPr>
        <w:instrText xml:space="preserve"> REF _Ref229470919 \r \h </w:instrText>
      </w:r>
      <w:r>
        <w:rPr>
          <w:rFonts w:ascii="Calibri" w:hAnsi="Calibri"/>
          <w:sz w:val="22"/>
          <w:szCs w:val="22"/>
        </w:rPr>
      </w:r>
      <w:r>
        <w:rPr>
          <w:rFonts w:ascii="Calibri" w:hAnsi="Calibri"/>
          <w:sz w:val="22"/>
          <w:szCs w:val="22"/>
        </w:rPr>
        <w:fldChar w:fldCharType="separate"/>
      </w:r>
      <w:r w:rsidR="00E76795">
        <w:rPr>
          <w:rFonts w:ascii="Calibri" w:hAnsi="Calibri"/>
          <w:sz w:val="22"/>
          <w:szCs w:val="22"/>
        </w:rPr>
        <w:t>21.3</w:t>
      </w:r>
      <w:r>
        <w:rPr>
          <w:rFonts w:ascii="Calibri" w:hAnsi="Calibri"/>
          <w:sz w:val="22"/>
          <w:szCs w:val="22"/>
        </w:rPr>
        <w:fldChar w:fldCharType="end"/>
      </w:r>
      <w:r w:rsidRPr="00E66103">
        <w:rPr>
          <w:rFonts w:ascii="Calibri" w:hAnsi="Calibri"/>
          <w:sz w:val="22"/>
          <w:szCs w:val="22"/>
        </w:rPr>
        <w:t xml:space="preserve">, the Recipient is required to comply with the timeframe for progressing and completing the </w:t>
      </w:r>
      <w:r>
        <w:rPr>
          <w:rFonts w:ascii="Calibri" w:hAnsi="Calibri"/>
          <w:sz w:val="22"/>
          <w:szCs w:val="22"/>
        </w:rPr>
        <w:t>Project</w:t>
      </w:r>
      <w:r w:rsidRPr="00E66103">
        <w:rPr>
          <w:rFonts w:ascii="Calibri" w:hAnsi="Calibri"/>
          <w:sz w:val="22"/>
          <w:szCs w:val="22"/>
        </w:rPr>
        <w:t xml:space="preserve"> as set out in these Conditions. </w:t>
      </w:r>
    </w:p>
    <w:p w14:paraId="39E7924F" w14:textId="77777777" w:rsidR="00C82055" w:rsidRDefault="00C82055" w:rsidP="00C82055">
      <w:pPr>
        <w:ind w:left="851" w:right="380"/>
        <w:rPr>
          <w:rFonts w:ascii="Calibri" w:hAnsi="Calibri"/>
          <w:sz w:val="22"/>
          <w:szCs w:val="22"/>
        </w:rPr>
      </w:pPr>
    </w:p>
    <w:p w14:paraId="03E4C1CF" w14:textId="77777777" w:rsidR="00C82055" w:rsidRDefault="00C82055" w:rsidP="0016798E">
      <w:pPr>
        <w:keepNext/>
        <w:numPr>
          <w:ilvl w:val="0"/>
          <w:numId w:val="77"/>
        </w:numPr>
        <w:spacing w:before="0" w:line="240" w:lineRule="auto"/>
        <w:ind w:right="380"/>
        <w:rPr>
          <w:rFonts w:ascii="Calibri" w:hAnsi="Calibri" w:cs="Calibri"/>
          <w:b/>
          <w:bCs/>
          <w:sz w:val="22"/>
          <w:szCs w:val="22"/>
        </w:rPr>
      </w:pPr>
      <w:r w:rsidRPr="327CABDD">
        <w:rPr>
          <w:rFonts w:ascii="Calibri" w:hAnsi="Calibri" w:cs="Calibri"/>
          <w:b/>
          <w:bCs/>
          <w:sz w:val="22"/>
          <w:szCs w:val="22"/>
        </w:rPr>
        <w:t>CONFLICT OF INTEREST</w:t>
      </w:r>
    </w:p>
    <w:p w14:paraId="79EBE542" w14:textId="77777777" w:rsidR="00C82055" w:rsidRPr="00DA1612" w:rsidRDefault="00C82055" w:rsidP="0016798E">
      <w:pPr>
        <w:keepNext/>
        <w:numPr>
          <w:ilvl w:val="1"/>
          <w:numId w:val="77"/>
        </w:numPr>
        <w:spacing w:before="0" w:after="0" w:line="240" w:lineRule="auto"/>
        <w:ind w:right="380"/>
        <w:rPr>
          <w:rFonts w:ascii="Calibri" w:hAnsi="Calibri" w:cs="Calibri"/>
          <w:b/>
          <w:bCs/>
          <w:sz w:val="22"/>
          <w:szCs w:val="22"/>
        </w:rPr>
      </w:pPr>
      <w:r>
        <w:rPr>
          <w:rFonts w:ascii="Calibri" w:hAnsi="Calibri" w:cs="Calibri"/>
          <w:bCs/>
          <w:sz w:val="22"/>
          <w:szCs w:val="22"/>
        </w:rPr>
        <w:t xml:space="preserve">The Recipient must warrant to the best of its knowledge, after making reasonable inquiries, that no Conflict exists or is likely to arise in the performance of its obligations under these Conditions. </w:t>
      </w:r>
    </w:p>
    <w:p w14:paraId="1309141E" w14:textId="77777777" w:rsidR="00C82055" w:rsidRPr="00A9192A" w:rsidRDefault="00C82055" w:rsidP="0016798E">
      <w:pPr>
        <w:numPr>
          <w:ilvl w:val="1"/>
          <w:numId w:val="77"/>
        </w:numPr>
        <w:spacing w:before="0" w:after="0" w:line="240" w:lineRule="auto"/>
        <w:ind w:right="380"/>
        <w:rPr>
          <w:rFonts w:ascii="Calibri" w:hAnsi="Calibri" w:cs="Calibri"/>
          <w:bCs/>
          <w:sz w:val="22"/>
          <w:szCs w:val="22"/>
        </w:rPr>
      </w:pPr>
      <w:r>
        <w:rPr>
          <w:rFonts w:ascii="Calibri" w:hAnsi="Calibri" w:cs="Calibri"/>
          <w:bCs/>
          <w:sz w:val="22"/>
          <w:szCs w:val="22"/>
        </w:rPr>
        <w:t>If during the Project Period a Conflict arises, or is likely to arise, the Recipient must:</w:t>
      </w:r>
    </w:p>
    <w:p w14:paraId="5E5579E5" w14:textId="77777777" w:rsidR="00C82055" w:rsidRPr="00A9192A" w:rsidRDefault="00C82055" w:rsidP="00C82055">
      <w:pPr>
        <w:numPr>
          <w:ilvl w:val="0"/>
          <w:numId w:val="64"/>
        </w:numPr>
        <w:spacing w:before="120" w:line="240" w:lineRule="auto"/>
        <w:ind w:right="380"/>
        <w:rPr>
          <w:rFonts w:ascii="Calibri" w:hAnsi="Calibri" w:cs="Calibri"/>
          <w:bCs/>
          <w:sz w:val="22"/>
          <w:szCs w:val="22"/>
        </w:rPr>
      </w:pPr>
      <w:r>
        <w:rPr>
          <w:rFonts w:ascii="Calibri" w:hAnsi="Calibri" w:cs="Calibri"/>
          <w:bCs/>
          <w:sz w:val="22"/>
          <w:szCs w:val="22"/>
        </w:rPr>
        <w:t>i</w:t>
      </w:r>
      <w:r w:rsidRPr="00A9192A">
        <w:rPr>
          <w:rFonts w:ascii="Calibri" w:hAnsi="Calibri" w:cs="Calibri"/>
          <w:bCs/>
          <w:sz w:val="22"/>
          <w:szCs w:val="22"/>
        </w:rPr>
        <w:t>mmediately notify the Commonwealth in writing of that Conflict and of the steps the Recipient propose</w:t>
      </w:r>
      <w:r>
        <w:rPr>
          <w:rFonts w:ascii="Calibri" w:hAnsi="Calibri" w:cs="Calibri"/>
          <w:bCs/>
          <w:sz w:val="22"/>
          <w:szCs w:val="22"/>
        </w:rPr>
        <w:t>s</w:t>
      </w:r>
      <w:r w:rsidRPr="00A9192A">
        <w:rPr>
          <w:rFonts w:ascii="Calibri" w:hAnsi="Calibri" w:cs="Calibri"/>
          <w:bCs/>
          <w:sz w:val="22"/>
          <w:szCs w:val="22"/>
        </w:rPr>
        <w:t xml:space="preserve"> to take to resolve or otherwise deal with the Conflict;</w:t>
      </w:r>
    </w:p>
    <w:p w14:paraId="10322C79" w14:textId="77777777" w:rsidR="00C82055" w:rsidRDefault="00C82055" w:rsidP="00C82055">
      <w:pPr>
        <w:numPr>
          <w:ilvl w:val="0"/>
          <w:numId w:val="64"/>
        </w:numPr>
        <w:spacing w:before="120" w:line="240" w:lineRule="auto"/>
        <w:ind w:right="380"/>
        <w:rPr>
          <w:rFonts w:ascii="Calibri" w:hAnsi="Calibri" w:cs="Calibri"/>
          <w:bCs/>
          <w:sz w:val="22"/>
          <w:szCs w:val="22"/>
        </w:rPr>
      </w:pPr>
      <w:r>
        <w:rPr>
          <w:rFonts w:ascii="Calibri" w:hAnsi="Calibri" w:cs="Calibri"/>
          <w:bCs/>
          <w:sz w:val="22"/>
          <w:szCs w:val="22"/>
        </w:rPr>
        <w:t>m</w:t>
      </w:r>
      <w:r w:rsidRPr="00A9192A">
        <w:rPr>
          <w:rFonts w:ascii="Calibri" w:hAnsi="Calibri" w:cs="Calibri"/>
          <w:bCs/>
          <w:sz w:val="22"/>
          <w:szCs w:val="22"/>
        </w:rPr>
        <w:t>ake full disclosure to the Commonwealth</w:t>
      </w:r>
      <w:r>
        <w:rPr>
          <w:rFonts w:ascii="Calibri" w:hAnsi="Calibri" w:cs="Calibri"/>
          <w:bCs/>
          <w:sz w:val="22"/>
          <w:szCs w:val="22"/>
        </w:rPr>
        <w:t xml:space="preserve"> of all relevant information relating to the Conflict; and</w:t>
      </w:r>
    </w:p>
    <w:p w14:paraId="6FE0CF1B" w14:textId="77777777" w:rsidR="00C82055" w:rsidRDefault="00C82055" w:rsidP="00C82055">
      <w:pPr>
        <w:numPr>
          <w:ilvl w:val="0"/>
          <w:numId w:val="64"/>
        </w:numPr>
        <w:spacing w:before="120" w:line="240" w:lineRule="auto"/>
        <w:ind w:right="380"/>
        <w:rPr>
          <w:rFonts w:ascii="Calibri" w:hAnsi="Calibri" w:cs="Calibri"/>
          <w:sz w:val="22"/>
          <w:szCs w:val="22"/>
        </w:rPr>
      </w:pPr>
      <w:r w:rsidRPr="32268F87">
        <w:rPr>
          <w:rFonts w:ascii="Calibri" w:hAnsi="Calibri" w:cs="Calibri"/>
          <w:sz w:val="22"/>
          <w:szCs w:val="22"/>
        </w:rPr>
        <w:t xml:space="preserve">take steps as the Commonwealth may, if it chooses to, reasonably require </w:t>
      </w:r>
      <w:bookmarkStart w:id="192" w:name="_Int_meXwF5V3"/>
      <w:r w:rsidRPr="32268F87">
        <w:rPr>
          <w:rFonts w:ascii="Calibri" w:hAnsi="Calibri" w:cs="Calibri"/>
          <w:sz w:val="22"/>
          <w:szCs w:val="22"/>
        </w:rPr>
        <w:t>to resolve</w:t>
      </w:r>
      <w:bookmarkEnd w:id="192"/>
      <w:r w:rsidRPr="32268F87">
        <w:rPr>
          <w:rFonts w:ascii="Calibri" w:hAnsi="Calibri" w:cs="Calibri"/>
          <w:sz w:val="22"/>
          <w:szCs w:val="22"/>
        </w:rPr>
        <w:t xml:space="preserve"> or deal with the Conflict. </w:t>
      </w:r>
    </w:p>
    <w:p w14:paraId="1E764502" w14:textId="52F989E2" w:rsidR="00C82055" w:rsidRDefault="00C82055" w:rsidP="0016798E">
      <w:pPr>
        <w:numPr>
          <w:ilvl w:val="1"/>
          <w:numId w:val="77"/>
        </w:numPr>
        <w:spacing w:before="0" w:after="0" w:line="240" w:lineRule="auto"/>
        <w:ind w:right="380"/>
        <w:rPr>
          <w:rFonts w:ascii="Calibri" w:hAnsi="Calibri" w:cs="Calibri"/>
          <w:bCs/>
          <w:sz w:val="22"/>
          <w:szCs w:val="22"/>
        </w:rPr>
      </w:pPr>
      <w:r>
        <w:rPr>
          <w:rFonts w:ascii="Calibri" w:hAnsi="Calibri" w:cs="Calibri"/>
          <w:bCs/>
          <w:sz w:val="22"/>
          <w:szCs w:val="22"/>
        </w:rPr>
        <w:t xml:space="preserve">For the avoidance of doubt, the Recipient’s obligations under this clause </w:t>
      </w:r>
      <w:r>
        <w:rPr>
          <w:rFonts w:ascii="Calibri" w:hAnsi="Calibri" w:cs="Calibri"/>
          <w:bCs/>
          <w:sz w:val="22"/>
          <w:szCs w:val="22"/>
        </w:rPr>
        <w:fldChar w:fldCharType="begin"/>
      </w:r>
      <w:r>
        <w:rPr>
          <w:rFonts w:ascii="Calibri" w:hAnsi="Calibri" w:cs="Calibri"/>
          <w:bCs/>
          <w:sz w:val="22"/>
          <w:szCs w:val="22"/>
        </w:rPr>
        <w:instrText xml:space="preserve"> REF _Ref350171403 \r \h </w:instrText>
      </w:r>
      <w:r>
        <w:rPr>
          <w:rFonts w:ascii="Calibri" w:hAnsi="Calibri" w:cs="Calibri"/>
          <w:bCs/>
          <w:sz w:val="22"/>
          <w:szCs w:val="22"/>
        </w:rPr>
      </w:r>
      <w:r>
        <w:rPr>
          <w:rFonts w:ascii="Calibri" w:hAnsi="Calibri" w:cs="Calibri"/>
          <w:bCs/>
          <w:sz w:val="22"/>
          <w:szCs w:val="22"/>
        </w:rPr>
        <w:fldChar w:fldCharType="separate"/>
      </w:r>
      <w:r w:rsidR="00E76795">
        <w:rPr>
          <w:rFonts w:ascii="Calibri" w:hAnsi="Calibri" w:cs="Calibri"/>
          <w:bCs/>
          <w:sz w:val="22"/>
          <w:szCs w:val="22"/>
        </w:rPr>
        <w:t>22</w:t>
      </w:r>
      <w:r>
        <w:rPr>
          <w:rFonts w:ascii="Calibri" w:hAnsi="Calibri" w:cs="Calibri"/>
          <w:bCs/>
          <w:sz w:val="22"/>
          <w:szCs w:val="22"/>
        </w:rPr>
        <w:fldChar w:fldCharType="end"/>
      </w:r>
      <w:r>
        <w:rPr>
          <w:rFonts w:ascii="Calibri" w:hAnsi="Calibri" w:cs="Calibri"/>
          <w:bCs/>
          <w:sz w:val="22"/>
          <w:szCs w:val="22"/>
        </w:rPr>
        <w:t xml:space="preserve"> do not prohibit the Recipient from:</w:t>
      </w:r>
    </w:p>
    <w:p w14:paraId="3A421D7E" w14:textId="77777777" w:rsidR="00C82055" w:rsidRDefault="00C82055" w:rsidP="00C82055">
      <w:pPr>
        <w:numPr>
          <w:ilvl w:val="0"/>
          <w:numId w:val="65"/>
        </w:numPr>
        <w:spacing w:before="120" w:line="240" w:lineRule="auto"/>
        <w:ind w:right="380"/>
        <w:rPr>
          <w:rFonts w:ascii="Calibri" w:hAnsi="Calibri" w:cs="Calibri"/>
          <w:bCs/>
          <w:sz w:val="22"/>
          <w:szCs w:val="22"/>
        </w:rPr>
      </w:pPr>
      <w:r>
        <w:rPr>
          <w:rFonts w:ascii="Calibri" w:hAnsi="Calibri" w:cs="Calibri"/>
          <w:bCs/>
          <w:sz w:val="22"/>
          <w:szCs w:val="22"/>
        </w:rPr>
        <w:t>performing services (including research and other services) for other people or organisations; and</w:t>
      </w:r>
    </w:p>
    <w:p w14:paraId="1572345B" w14:textId="77777777" w:rsidR="00C82055" w:rsidRDefault="00C82055" w:rsidP="00C82055">
      <w:pPr>
        <w:numPr>
          <w:ilvl w:val="0"/>
          <w:numId w:val="65"/>
        </w:numPr>
        <w:spacing w:before="120" w:line="240" w:lineRule="auto"/>
        <w:ind w:right="380"/>
        <w:rPr>
          <w:rFonts w:ascii="Calibri" w:hAnsi="Calibri" w:cs="Calibri"/>
          <w:bCs/>
          <w:sz w:val="22"/>
          <w:szCs w:val="22"/>
        </w:rPr>
      </w:pPr>
      <w:r>
        <w:rPr>
          <w:rFonts w:ascii="Calibri" w:hAnsi="Calibri" w:cs="Calibri"/>
          <w:bCs/>
          <w:sz w:val="22"/>
          <w:szCs w:val="22"/>
        </w:rPr>
        <w:t>performing other activities,</w:t>
      </w:r>
    </w:p>
    <w:p w14:paraId="594F48C5" w14:textId="77777777" w:rsidR="00C82055" w:rsidRDefault="00C82055" w:rsidP="00C82055">
      <w:pPr>
        <w:spacing w:before="120"/>
        <w:ind w:left="851" w:right="380"/>
        <w:rPr>
          <w:rFonts w:ascii="Calibri" w:hAnsi="Calibri" w:cs="Calibri"/>
          <w:b/>
          <w:bCs/>
          <w:sz w:val="22"/>
          <w:szCs w:val="22"/>
        </w:rPr>
      </w:pPr>
      <w:r>
        <w:rPr>
          <w:rFonts w:ascii="Calibri" w:hAnsi="Calibri" w:cs="Calibri"/>
          <w:bCs/>
          <w:sz w:val="22"/>
          <w:szCs w:val="22"/>
        </w:rPr>
        <w:lastRenderedPageBreak/>
        <w:t xml:space="preserve">so long as the Recipient’s performance of those other services or activities will not impact on the Recipient’s ability to perform its obligations under these Conditions fairly, independently, and otherwise in accordance with these Conditions. </w:t>
      </w:r>
    </w:p>
    <w:p w14:paraId="51A792DE" w14:textId="77777777" w:rsidR="00C82055" w:rsidRPr="00054F98" w:rsidRDefault="00C82055" w:rsidP="0016798E">
      <w:pPr>
        <w:numPr>
          <w:ilvl w:val="0"/>
          <w:numId w:val="77"/>
        </w:numPr>
        <w:spacing w:before="0" w:line="240" w:lineRule="auto"/>
        <w:ind w:right="380"/>
        <w:rPr>
          <w:rFonts w:ascii="Calibri" w:hAnsi="Calibri" w:cs="Calibri"/>
          <w:b/>
          <w:bCs/>
          <w:sz w:val="22"/>
          <w:szCs w:val="22"/>
        </w:rPr>
      </w:pPr>
      <w:r w:rsidRPr="327CABDD">
        <w:rPr>
          <w:rFonts w:ascii="Calibri" w:hAnsi="Calibri" w:cs="Calibri"/>
          <w:b/>
          <w:bCs/>
          <w:sz w:val="22"/>
          <w:szCs w:val="22"/>
        </w:rPr>
        <w:t>COMPLIANCE WITH LAWS AND POLICIES</w:t>
      </w:r>
    </w:p>
    <w:p w14:paraId="24BA3EAB" w14:textId="77777777" w:rsidR="00C82055" w:rsidRPr="00054F98" w:rsidRDefault="00C82055" w:rsidP="0016798E">
      <w:pPr>
        <w:numPr>
          <w:ilvl w:val="1"/>
          <w:numId w:val="77"/>
        </w:numPr>
        <w:spacing w:before="0" w:line="240" w:lineRule="auto"/>
        <w:ind w:right="380"/>
        <w:rPr>
          <w:rFonts w:ascii="Calibri" w:hAnsi="Calibri" w:cs="Calibri"/>
          <w:sz w:val="22"/>
          <w:szCs w:val="22"/>
        </w:rPr>
      </w:pPr>
      <w:r w:rsidRPr="00054F98">
        <w:rPr>
          <w:rFonts w:ascii="Calibri" w:hAnsi="Calibri" w:cs="Calibri"/>
          <w:sz w:val="22"/>
          <w:szCs w:val="22"/>
        </w:rPr>
        <w:t>The Recipient must, in carrying out its obligations under these Conditions of Grant, comply with:</w:t>
      </w:r>
    </w:p>
    <w:p w14:paraId="1802EECE" w14:textId="77777777" w:rsidR="00C82055" w:rsidRPr="00054F98" w:rsidRDefault="00C82055" w:rsidP="00C82055">
      <w:pPr>
        <w:numPr>
          <w:ilvl w:val="0"/>
          <w:numId w:val="60"/>
        </w:numPr>
        <w:spacing w:before="120" w:line="240" w:lineRule="auto"/>
        <w:ind w:left="1214" w:right="380" w:hanging="363"/>
        <w:rPr>
          <w:rFonts w:ascii="Calibri" w:hAnsi="Calibri" w:cs="Calibri"/>
          <w:sz w:val="22"/>
          <w:szCs w:val="22"/>
        </w:rPr>
      </w:pPr>
      <w:r w:rsidRPr="00054F98">
        <w:rPr>
          <w:rFonts w:ascii="Calibri" w:hAnsi="Calibri" w:cs="Calibri"/>
          <w:sz w:val="22"/>
          <w:szCs w:val="22"/>
        </w:rPr>
        <w:t>all relevant statutes, regulations, by-laws and requirements of any Commonwealth, State, Territory or local authority; and</w:t>
      </w:r>
    </w:p>
    <w:p w14:paraId="43900FA8" w14:textId="77777777" w:rsidR="00C82055" w:rsidRPr="00054F98" w:rsidRDefault="00C82055" w:rsidP="00C82055">
      <w:pPr>
        <w:numPr>
          <w:ilvl w:val="0"/>
          <w:numId w:val="60"/>
        </w:numPr>
        <w:spacing w:before="120" w:line="240" w:lineRule="auto"/>
        <w:ind w:left="1214" w:right="380" w:hanging="363"/>
        <w:rPr>
          <w:rFonts w:ascii="Calibri" w:hAnsi="Calibri" w:cs="Calibri"/>
          <w:sz w:val="22"/>
          <w:szCs w:val="22"/>
        </w:rPr>
      </w:pPr>
      <w:r w:rsidRPr="00054F98">
        <w:rPr>
          <w:rFonts w:ascii="Calibri" w:hAnsi="Calibri" w:cs="Calibri"/>
          <w:sz w:val="22"/>
          <w:szCs w:val="22"/>
        </w:rPr>
        <w:t>any Australian Government policies relevant to the Grant and notified to the Recipient by the Minister at the time of the Grant.</w:t>
      </w:r>
    </w:p>
    <w:p w14:paraId="32B2ACF9" w14:textId="77777777" w:rsidR="00C82055" w:rsidRPr="00054F98" w:rsidRDefault="00C82055" w:rsidP="0016798E">
      <w:pPr>
        <w:numPr>
          <w:ilvl w:val="1"/>
          <w:numId w:val="77"/>
        </w:numPr>
        <w:spacing w:before="0" w:line="240" w:lineRule="auto"/>
        <w:ind w:right="380"/>
        <w:rPr>
          <w:rFonts w:ascii="Calibri" w:hAnsi="Calibri" w:cs="Calibri"/>
          <w:sz w:val="22"/>
          <w:szCs w:val="22"/>
        </w:rPr>
      </w:pPr>
      <w:r w:rsidRPr="00054F98">
        <w:rPr>
          <w:rFonts w:ascii="Calibri" w:hAnsi="Calibri" w:cs="Calibri"/>
          <w:sz w:val="22"/>
          <w:szCs w:val="22"/>
        </w:rPr>
        <w:t xml:space="preserve">The Recipient </w:t>
      </w:r>
      <w:r>
        <w:rPr>
          <w:rFonts w:ascii="Calibri" w:hAnsi="Calibri" w:cs="Calibri"/>
          <w:sz w:val="22"/>
          <w:szCs w:val="22"/>
        </w:rPr>
        <w:t xml:space="preserve">must </w:t>
      </w:r>
      <w:r w:rsidRPr="00054F98">
        <w:rPr>
          <w:rFonts w:ascii="Calibri" w:hAnsi="Calibri" w:cs="Calibri"/>
          <w:sz w:val="22"/>
          <w:szCs w:val="22"/>
        </w:rPr>
        <w:t>acknowledge that:</w:t>
      </w:r>
    </w:p>
    <w:p w14:paraId="0BA2990A"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it may have obligations under the </w:t>
      </w:r>
      <w:r w:rsidRPr="00054F98">
        <w:rPr>
          <w:rFonts w:ascii="Calibri" w:hAnsi="Calibri" w:cs="Calibri"/>
          <w:i/>
          <w:sz w:val="22"/>
          <w:szCs w:val="22"/>
        </w:rPr>
        <w:t xml:space="preserve">Workplace Gender Equality Act 2012 </w:t>
      </w:r>
      <w:r w:rsidRPr="00054F98">
        <w:rPr>
          <w:rFonts w:ascii="Calibri" w:hAnsi="Calibri" w:cs="Calibri"/>
          <w:sz w:val="22"/>
          <w:szCs w:val="22"/>
        </w:rPr>
        <w:t>and must comply with those obligations;</w:t>
      </w:r>
    </w:p>
    <w:p w14:paraId="77D5BA2B"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when dealing with its employees, it must comply with the </w:t>
      </w:r>
      <w:r w:rsidRPr="00054F98">
        <w:rPr>
          <w:rFonts w:ascii="Calibri" w:hAnsi="Calibri" w:cs="Calibri"/>
          <w:i/>
          <w:sz w:val="22"/>
          <w:szCs w:val="22"/>
        </w:rPr>
        <w:t xml:space="preserve">Fair Work Act 2009 </w:t>
      </w:r>
      <w:r w:rsidRPr="00054F98">
        <w:rPr>
          <w:rFonts w:ascii="Calibri" w:hAnsi="Calibri" w:cs="Calibri"/>
          <w:sz w:val="22"/>
          <w:szCs w:val="22"/>
        </w:rPr>
        <w:t>and related legislation, and obligations under relevant occupational health and safety laws;</w:t>
      </w:r>
    </w:p>
    <w:p w14:paraId="5D5403E6"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Chapter 7 of the </w:t>
      </w:r>
      <w:r w:rsidRPr="00054F98">
        <w:rPr>
          <w:rFonts w:ascii="Calibri" w:hAnsi="Calibri" w:cs="Calibri"/>
          <w:i/>
          <w:sz w:val="22"/>
          <w:szCs w:val="22"/>
        </w:rPr>
        <w:t>Criminal Code Act 1995</w:t>
      </w:r>
      <w:r w:rsidRPr="00054F98">
        <w:rPr>
          <w:rFonts w:ascii="Calibri" w:hAnsi="Calibri" w:cs="Calibri"/>
          <w:sz w:val="22"/>
          <w:szCs w:val="22"/>
        </w:rPr>
        <w:t xml:space="preserve"> provides for offences which attract substantial penalties, including theft of Commonwealth property and other property offences, obtaining property or financial advantage by deception, offences involving fraudulent conduct, bribery, forgery and falsification of documents;</w:t>
      </w:r>
    </w:p>
    <w:p w14:paraId="7B266731" w14:textId="77777777" w:rsidR="00C82055" w:rsidRPr="00054F98"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giving false or misleading information is a serious offence under the </w:t>
      </w:r>
      <w:r w:rsidRPr="00054F98">
        <w:rPr>
          <w:rFonts w:ascii="Calibri" w:hAnsi="Calibri" w:cs="Calibri"/>
          <w:i/>
          <w:sz w:val="22"/>
          <w:szCs w:val="22"/>
        </w:rPr>
        <w:t>Criminal Code Act 1995</w:t>
      </w:r>
      <w:r w:rsidRPr="00054F98">
        <w:rPr>
          <w:rFonts w:ascii="Calibri" w:hAnsi="Calibri" w:cs="Calibri"/>
          <w:sz w:val="22"/>
          <w:szCs w:val="22"/>
        </w:rPr>
        <w:t>;</w:t>
      </w:r>
    </w:p>
    <w:p w14:paraId="0B51BE70" w14:textId="77777777" w:rsidR="00C82055" w:rsidRDefault="00C82055" w:rsidP="00C82055">
      <w:pPr>
        <w:numPr>
          <w:ilvl w:val="0"/>
          <w:numId w:val="61"/>
        </w:numPr>
        <w:spacing w:before="120" w:line="240" w:lineRule="auto"/>
        <w:ind w:right="378"/>
        <w:rPr>
          <w:rFonts w:ascii="Calibri" w:hAnsi="Calibri" w:cs="Calibri"/>
          <w:sz w:val="22"/>
          <w:szCs w:val="22"/>
        </w:rPr>
      </w:pPr>
      <w:r w:rsidRPr="00054F98">
        <w:rPr>
          <w:rFonts w:ascii="Calibri" w:hAnsi="Calibri" w:cs="Calibri"/>
          <w:sz w:val="22"/>
          <w:szCs w:val="22"/>
        </w:rPr>
        <w:t xml:space="preserve">in respect of data, including personal information, held in connection with these Conditions of Grant, any unauthorised and intentional access, destruction, alteration, addition or impediment to access </w:t>
      </w:r>
      <w:r w:rsidRPr="00D15B9C">
        <w:rPr>
          <w:rFonts w:ascii="Calibri" w:hAnsi="Calibri" w:cs="Calibri"/>
          <w:sz w:val="22"/>
          <w:szCs w:val="22"/>
        </w:rPr>
        <w:t xml:space="preserve">or usefulness of the data stored in any computer in the course of complying with these Conditions of Grant is an offence under Part 10.7 of the </w:t>
      </w:r>
      <w:r w:rsidRPr="00D15B9C">
        <w:rPr>
          <w:rFonts w:ascii="Calibri" w:hAnsi="Calibri" w:cs="Calibri"/>
          <w:i/>
          <w:sz w:val="22"/>
          <w:szCs w:val="22"/>
        </w:rPr>
        <w:t>Criminal Code</w:t>
      </w:r>
      <w:r>
        <w:rPr>
          <w:rFonts w:ascii="Calibri" w:hAnsi="Calibri" w:cs="Calibri"/>
          <w:i/>
          <w:sz w:val="22"/>
          <w:szCs w:val="22"/>
        </w:rPr>
        <w:t xml:space="preserve"> Act 1995</w:t>
      </w:r>
      <w:r w:rsidRPr="00D15B9C">
        <w:rPr>
          <w:rFonts w:ascii="Calibri" w:hAnsi="Calibri" w:cs="Calibri"/>
          <w:sz w:val="22"/>
          <w:szCs w:val="22"/>
        </w:rPr>
        <w:t xml:space="preserve"> which may attract a substantial penalty, including imprisonment;</w:t>
      </w:r>
    </w:p>
    <w:p w14:paraId="5A037713" w14:textId="77777777" w:rsidR="00C82055" w:rsidRDefault="00C82055" w:rsidP="00C82055">
      <w:pPr>
        <w:numPr>
          <w:ilvl w:val="0"/>
          <w:numId w:val="61"/>
        </w:numPr>
        <w:spacing w:before="120" w:line="240" w:lineRule="auto"/>
        <w:ind w:right="378"/>
        <w:rPr>
          <w:rFonts w:ascii="Calibri" w:hAnsi="Calibri" w:cs="Calibri"/>
          <w:sz w:val="22"/>
          <w:szCs w:val="22"/>
        </w:rPr>
      </w:pPr>
      <w:r w:rsidRPr="00D15B9C">
        <w:rPr>
          <w:rFonts w:ascii="Calibri" w:hAnsi="Calibri" w:cs="Calibri"/>
          <w:sz w:val="22"/>
          <w:szCs w:val="22"/>
        </w:rPr>
        <w:t xml:space="preserve">it is aware of its obligations under Part 4 of the </w:t>
      </w:r>
      <w:r w:rsidRPr="00D15B9C">
        <w:rPr>
          <w:rFonts w:ascii="Calibri" w:hAnsi="Calibri" w:cs="Calibri"/>
          <w:i/>
          <w:sz w:val="22"/>
          <w:szCs w:val="22"/>
        </w:rPr>
        <w:t>Charter of United Nations Act 1945</w:t>
      </w:r>
      <w:r w:rsidRPr="00D15B9C">
        <w:rPr>
          <w:rFonts w:ascii="Calibri" w:hAnsi="Calibri" w:cs="Calibri"/>
          <w:sz w:val="22"/>
          <w:szCs w:val="22"/>
        </w:rPr>
        <w:t xml:space="preserve"> and the </w:t>
      </w:r>
      <w:r w:rsidRPr="00D15B9C">
        <w:rPr>
          <w:rFonts w:ascii="Calibri" w:hAnsi="Calibri" w:cs="Calibri"/>
          <w:i/>
          <w:sz w:val="22"/>
          <w:szCs w:val="22"/>
        </w:rPr>
        <w:t>Charter of</w:t>
      </w:r>
      <w:r>
        <w:rPr>
          <w:rFonts w:ascii="Calibri" w:hAnsi="Calibri" w:cs="Calibri"/>
          <w:i/>
          <w:sz w:val="22"/>
          <w:szCs w:val="22"/>
        </w:rPr>
        <w:t xml:space="preserve"> the</w:t>
      </w:r>
      <w:r w:rsidRPr="00D15B9C">
        <w:rPr>
          <w:rFonts w:ascii="Calibri" w:hAnsi="Calibri" w:cs="Calibri"/>
          <w:i/>
          <w:sz w:val="22"/>
          <w:szCs w:val="22"/>
        </w:rPr>
        <w:t xml:space="preserve"> United Nations (Dealing with Assets) Regulations 2008</w:t>
      </w:r>
      <w:r w:rsidRPr="00D15B9C">
        <w:rPr>
          <w:rFonts w:ascii="Calibri" w:hAnsi="Calibri" w:cs="Calibri"/>
          <w:sz w:val="22"/>
          <w:szCs w:val="22"/>
        </w:rPr>
        <w:t>;</w:t>
      </w:r>
      <w:r>
        <w:rPr>
          <w:rFonts w:ascii="Calibri" w:hAnsi="Calibri" w:cs="Calibri"/>
          <w:sz w:val="22"/>
          <w:szCs w:val="22"/>
        </w:rPr>
        <w:t xml:space="preserve"> and</w:t>
      </w:r>
    </w:p>
    <w:p w14:paraId="51FBEA12" w14:textId="77777777" w:rsidR="00C82055" w:rsidRDefault="00C82055" w:rsidP="00C82055">
      <w:pPr>
        <w:numPr>
          <w:ilvl w:val="0"/>
          <w:numId w:val="61"/>
        </w:numPr>
        <w:spacing w:before="120" w:line="240" w:lineRule="auto"/>
        <w:ind w:right="378"/>
        <w:rPr>
          <w:rFonts w:ascii="Calibri" w:hAnsi="Calibri" w:cs="Calibri"/>
          <w:sz w:val="22"/>
          <w:szCs w:val="22"/>
        </w:rPr>
      </w:pPr>
      <w:r w:rsidRPr="00D15B9C">
        <w:rPr>
          <w:rFonts w:ascii="Calibri" w:hAnsi="Calibri" w:cs="Calibri"/>
          <w:sz w:val="22"/>
          <w:szCs w:val="22"/>
        </w:rPr>
        <w:t xml:space="preserve">it may be subject to the provisions of the </w:t>
      </w:r>
      <w:r>
        <w:rPr>
          <w:rFonts w:ascii="Calibri" w:hAnsi="Calibri" w:cs="Calibri"/>
          <w:i/>
          <w:sz w:val="22"/>
          <w:szCs w:val="22"/>
        </w:rPr>
        <w:t>Competition and Consumer Act 2010</w:t>
      </w:r>
      <w:r w:rsidRPr="00D15B9C">
        <w:rPr>
          <w:rFonts w:ascii="Calibri" w:hAnsi="Calibri" w:cs="Calibri"/>
          <w:sz w:val="22"/>
          <w:szCs w:val="22"/>
        </w:rPr>
        <w:t xml:space="preserve"> and the </w:t>
      </w:r>
      <w:r w:rsidRPr="00D15B9C">
        <w:rPr>
          <w:rFonts w:ascii="Calibri" w:hAnsi="Calibri" w:cs="Calibri"/>
          <w:i/>
          <w:sz w:val="22"/>
          <w:szCs w:val="22"/>
        </w:rPr>
        <w:t>Archives Act 1983</w:t>
      </w:r>
      <w:r>
        <w:rPr>
          <w:rFonts w:ascii="Calibri" w:hAnsi="Calibri" w:cs="Calibri"/>
          <w:i/>
          <w:sz w:val="22"/>
          <w:szCs w:val="22"/>
        </w:rPr>
        <w:t xml:space="preserve"> </w:t>
      </w:r>
      <w:r w:rsidRPr="008A15C2">
        <w:rPr>
          <w:rFonts w:ascii="Calibri" w:hAnsi="Calibri" w:cs="Calibri"/>
          <w:sz w:val="22"/>
          <w:szCs w:val="22"/>
        </w:rPr>
        <w:t>and must comply with any such provisions</w:t>
      </w:r>
      <w:r>
        <w:rPr>
          <w:rFonts w:ascii="Calibri" w:hAnsi="Calibri" w:cs="Calibri"/>
          <w:sz w:val="22"/>
          <w:szCs w:val="22"/>
        </w:rPr>
        <w:t>.</w:t>
      </w:r>
    </w:p>
    <w:p w14:paraId="484F8A08" w14:textId="77777777" w:rsidR="00C82055" w:rsidRDefault="00C82055" w:rsidP="00C82055">
      <w:pPr>
        <w:ind w:left="1346" w:right="378"/>
        <w:rPr>
          <w:rFonts w:ascii="Calibri" w:hAnsi="Calibri" w:cs="Calibri"/>
          <w:sz w:val="22"/>
          <w:szCs w:val="22"/>
        </w:rPr>
      </w:pPr>
    </w:p>
    <w:p w14:paraId="2E6F386A" w14:textId="77777777" w:rsidR="00C82055" w:rsidRDefault="00C82055" w:rsidP="00C82055">
      <w:pPr>
        <w:jc w:val="right"/>
        <w:rPr>
          <w:rFonts w:ascii="Calibri" w:hAnsi="Calibri"/>
          <w:sz w:val="22"/>
          <w:szCs w:val="22"/>
        </w:rPr>
      </w:pPr>
    </w:p>
    <w:p w14:paraId="7BD3F65F" w14:textId="77777777" w:rsidR="00C82055" w:rsidRDefault="00C82055" w:rsidP="00C82055">
      <w:pPr>
        <w:rPr>
          <w:rFonts w:ascii="Calibri" w:hAnsi="Calibri"/>
          <w:sz w:val="22"/>
          <w:szCs w:val="22"/>
        </w:rPr>
        <w:sectPr w:rsidR="00C82055" w:rsidSect="007A61AC">
          <w:pgSz w:w="11906" w:h="16838" w:code="9"/>
          <w:pgMar w:top="1440" w:right="1797" w:bottom="1440" w:left="1797" w:header="709" w:footer="709" w:gutter="0"/>
          <w:cols w:space="708"/>
          <w:rtlGutter/>
          <w:docGrid w:linePitch="360"/>
        </w:sectPr>
      </w:pPr>
    </w:p>
    <w:p w14:paraId="0D9F9FBD" w14:textId="77777777" w:rsidR="00C82055" w:rsidRDefault="00C82055" w:rsidP="00C82055">
      <w:pPr>
        <w:jc w:val="center"/>
        <w:rPr>
          <w:rFonts w:ascii="Calibri" w:hAnsi="Calibri"/>
          <w:b/>
          <w:sz w:val="28"/>
          <w:szCs w:val="28"/>
        </w:rPr>
      </w:pPr>
      <w:r w:rsidRPr="009C3886">
        <w:rPr>
          <w:rFonts w:ascii="Calibri" w:hAnsi="Calibri"/>
          <w:b/>
          <w:sz w:val="28"/>
          <w:szCs w:val="28"/>
        </w:rPr>
        <w:lastRenderedPageBreak/>
        <w:t>Schedule 1</w:t>
      </w:r>
    </w:p>
    <w:p w14:paraId="3B5A97F9" w14:textId="77777777" w:rsidR="00C82055" w:rsidRPr="009C3886" w:rsidRDefault="00C82055" w:rsidP="00C82055">
      <w:pPr>
        <w:jc w:val="center"/>
        <w:rPr>
          <w:rFonts w:ascii="Calibri" w:hAnsi="Calibri"/>
          <w:b/>
          <w:sz w:val="28"/>
          <w:szCs w:val="28"/>
        </w:rPr>
      </w:pPr>
      <w:r>
        <w:rPr>
          <w:rFonts w:ascii="Calibri" w:hAnsi="Calibri"/>
          <w:b/>
          <w:sz w:val="28"/>
          <w:szCs w:val="28"/>
        </w:rPr>
        <w:t>Project</w:t>
      </w:r>
      <w:r w:rsidRPr="009C3886">
        <w:rPr>
          <w:rFonts w:ascii="Calibri" w:hAnsi="Calibri"/>
          <w:b/>
          <w:sz w:val="28"/>
          <w:szCs w:val="28"/>
        </w:rPr>
        <w:t xml:space="preserve"> Milestones</w:t>
      </w:r>
    </w:p>
    <w:p w14:paraId="13F23D3B" w14:textId="77777777" w:rsidR="00C82055" w:rsidRPr="00CE4B47" w:rsidRDefault="00C82055" w:rsidP="009634C9">
      <w:pPr>
        <w:pStyle w:val="Heading1"/>
      </w:pPr>
      <w:r>
        <w:t>1. Reports</w:t>
      </w:r>
    </w:p>
    <w:tbl>
      <w:tblPr>
        <w:tblW w:w="8602"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1872"/>
        <w:gridCol w:w="4464"/>
        <w:gridCol w:w="2266"/>
      </w:tblGrid>
      <w:tr w:rsidR="00C82055" w:rsidRPr="00123054" w14:paraId="1303F7D1" w14:textId="77777777" w:rsidTr="007E0629">
        <w:tc>
          <w:tcPr>
            <w:tcW w:w="1872" w:type="dxa"/>
          </w:tcPr>
          <w:p w14:paraId="4F23C5E4" w14:textId="77777777" w:rsidR="00C82055" w:rsidRPr="00123054" w:rsidRDefault="00C82055" w:rsidP="007E0629">
            <w:pPr>
              <w:jc w:val="center"/>
              <w:rPr>
                <w:rFonts w:ascii="Calibri" w:hAnsi="Calibri"/>
                <w:b/>
                <w:sz w:val="22"/>
                <w:szCs w:val="22"/>
              </w:rPr>
            </w:pPr>
            <w:r w:rsidRPr="00123054">
              <w:rPr>
                <w:rFonts w:ascii="Calibri" w:hAnsi="Calibri"/>
                <w:b/>
                <w:sz w:val="22"/>
                <w:szCs w:val="22"/>
              </w:rPr>
              <w:t>Report due date</w:t>
            </w:r>
          </w:p>
        </w:tc>
        <w:tc>
          <w:tcPr>
            <w:tcW w:w="4464" w:type="dxa"/>
          </w:tcPr>
          <w:p w14:paraId="2A6BA448" w14:textId="77777777" w:rsidR="00C82055" w:rsidRPr="00123054" w:rsidRDefault="00C82055" w:rsidP="007E0629">
            <w:pPr>
              <w:jc w:val="center"/>
              <w:rPr>
                <w:rFonts w:ascii="Calibri" w:hAnsi="Calibri"/>
                <w:b/>
                <w:sz w:val="22"/>
                <w:szCs w:val="22"/>
              </w:rPr>
            </w:pPr>
            <w:r w:rsidRPr="00123054">
              <w:rPr>
                <w:rFonts w:ascii="Calibri" w:hAnsi="Calibri"/>
                <w:b/>
                <w:sz w:val="22"/>
                <w:szCs w:val="22"/>
              </w:rPr>
              <w:t>Milestone Report Activity</w:t>
            </w:r>
          </w:p>
        </w:tc>
        <w:tc>
          <w:tcPr>
            <w:tcW w:w="2266" w:type="dxa"/>
          </w:tcPr>
          <w:p w14:paraId="7E8A1992" w14:textId="77777777" w:rsidR="00C82055" w:rsidRPr="00123054" w:rsidRDefault="00C82055" w:rsidP="009634C9">
            <w:pPr>
              <w:spacing w:after="0"/>
              <w:jc w:val="center"/>
              <w:rPr>
                <w:rFonts w:ascii="Calibri" w:hAnsi="Calibri"/>
                <w:b/>
                <w:sz w:val="22"/>
                <w:szCs w:val="22"/>
              </w:rPr>
            </w:pPr>
            <w:r w:rsidRPr="00123054">
              <w:rPr>
                <w:rFonts w:ascii="Calibri" w:hAnsi="Calibri"/>
                <w:b/>
                <w:sz w:val="22"/>
                <w:szCs w:val="22"/>
              </w:rPr>
              <w:t>Key Performance Indicators</w:t>
            </w:r>
          </w:p>
        </w:tc>
      </w:tr>
      <w:tr w:rsidR="00C82055" w:rsidRPr="00BD6967" w14:paraId="2E32378C" w14:textId="77777777" w:rsidTr="007E0629">
        <w:tc>
          <w:tcPr>
            <w:tcW w:w="1872" w:type="dxa"/>
          </w:tcPr>
          <w:p w14:paraId="1A46D77B" w14:textId="77777777" w:rsidR="00C82055" w:rsidRDefault="00C82055" w:rsidP="007E0629">
            <w:pPr>
              <w:rPr>
                <w:rFonts w:ascii="Calibri" w:hAnsi="Calibri"/>
                <w:sz w:val="22"/>
                <w:szCs w:val="22"/>
              </w:rPr>
            </w:pPr>
            <w:r>
              <w:rPr>
                <w:rFonts w:ascii="Calibri" w:hAnsi="Calibri"/>
                <w:sz w:val="22"/>
                <w:szCs w:val="22"/>
              </w:rPr>
              <w:t xml:space="preserve">Date that the Grant is approved </w:t>
            </w:r>
          </w:p>
        </w:tc>
        <w:tc>
          <w:tcPr>
            <w:tcW w:w="4464" w:type="dxa"/>
          </w:tcPr>
          <w:p w14:paraId="2AC55942" w14:textId="77777777" w:rsidR="00C82055" w:rsidRDefault="00C82055" w:rsidP="007E0629">
            <w:pPr>
              <w:rPr>
                <w:rFonts w:ascii="Calibri" w:hAnsi="Calibri"/>
                <w:b/>
                <w:sz w:val="22"/>
                <w:szCs w:val="22"/>
              </w:rPr>
            </w:pPr>
            <w:r w:rsidRPr="00396B2F">
              <w:rPr>
                <w:rFonts w:ascii="Calibri" w:hAnsi="Calibri"/>
                <w:b/>
                <w:sz w:val="22"/>
                <w:szCs w:val="22"/>
              </w:rPr>
              <w:t>Milestone 1</w:t>
            </w:r>
            <w:r w:rsidRPr="008A7AE9">
              <w:rPr>
                <w:rFonts w:ascii="Calibri" w:hAnsi="Calibri"/>
                <w:b/>
                <w:sz w:val="22"/>
                <w:szCs w:val="22"/>
              </w:rPr>
              <w:t xml:space="preserve">: </w:t>
            </w:r>
            <w:r w:rsidRPr="00CB7AB8">
              <w:rPr>
                <w:rFonts w:ascii="Calibri" w:hAnsi="Calibri"/>
                <w:b/>
                <w:sz w:val="22"/>
                <w:szCs w:val="22"/>
              </w:rPr>
              <w:t>Conditions of Grant</w:t>
            </w:r>
          </w:p>
          <w:p w14:paraId="0094F411" w14:textId="4D43AA1E" w:rsidR="00C82055" w:rsidRPr="009634C9" w:rsidRDefault="00C82055" w:rsidP="009634C9">
            <w:pPr>
              <w:spacing w:after="0"/>
              <w:rPr>
                <w:rFonts w:ascii="Calibri" w:hAnsi="Calibri"/>
                <w:sz w:val="22"/>
                <w:szCs w:val="22"/>
              </w:rPr>
            </w:pPr>
            <w:r w:rsidRPr="32268F87">
              <w:rPr>
                <w:rFonts w:ascii="Calibri" w:hAnsi="Calibri"/>
                <w:sz w:val="22"/>
                <w:szCs w:val="22"/>
              </w:rPr>
              <w:t xml:space="preserve">The Grant is </w:t>
            </w:r>
            <w:bookmarkStart w:id="193" w:name="_Int_nMLqHb5B"/>
            <w:r w:rsidRPr="32268F87">
              <w:rPr>
                <w:rFonts w:ascii="Calibri" w:hAnsi="Calibri"/>
                <w:sz w:val="22"/>
                <w:szCs w:val="22"/>
              </w:rPr>
              <w:t>approved</w:t>
            </w:r>
            <w:bookmarkEnd w:id="193"/>
            <w:r w:rsidRPr="32268F87">
              <w:rPr>
                <w:rFonts w:ascii="Calibri" w:hAnsi="Calibri"/>
                <w:sz w:val="22"/>
                <w:szCs w:val="22"/>
              </w:rPr>
              <w:t xml:space="preserve"> and the Conditions of Grant have been imposed by the Minister (or his delegate).</w:t>
            </w:r>
          </w:p>
        </w:tc>
        <w:tc>
          <w:tcPr>
            <w:tcW w:w="2266" w:type="dxa"/>
          </w:tcPr>
          <w:p w14:paraId="6D63F170" w14:textId="77777777" w:rsidR="00C82055" w:rsidRDefault="00C82055" w:rsidP="009634C9">
            <w:pPr>
              <w:pStyle w:val="ListParagraph"/>
              <w:spacing w:after="0"/>
              <w:ind w:left="0"/>
              <w:rPr>
                <w:rFonts w:ascii="Calibri" w:hAnsi="Calibri"/>
                <w:sz w:val="22"/>
                <w:szCs w:val="22"/>
              </w:rPr>
            </w:pPr>
            <w:r>
              <w:rPr>
                <w:rFonts w:ascii="Calibri" w:hAnsi="Calibri"/>
                <w:sz w:val="22"/>
                <w:szCs w:val="22"/>
              </w:rPr>
              <w:t xml:space="preserve">The Minister (or his delegate) imposes these Conditions of Grant.  </w:t>
            </w:r>
          </w:p>
        </w:tc>
      </w:tr>
      <w:tr w:rsidR="00C82055" w:rsidRPr="00BD6967" w14:paraId="202D2315" w14:textId="77777777" w:rsidTr="007E0629">
        <w:tc>
          <w:tcPr>
            <w:tcW w:w="1872" w:type="dxa"/>
          </w:tcPr>
          <w:p w14:paraId="5789BD6A" w14:textId="77777777" w:rsidR="00C82055" w:rsidRPr="00C94E93" w:rsidRDefault="00C82055" w:rsidP="007E0629">
            <w:pPr>
              <w:rPr>
                <w:rFonts w:ascii="Calibri" w:hAnsi="Calibri"/>
                <w:sz w:val="22"/>
                <w:szCs w:val="22"/>
              </w:rPr>
            </w:pPr>
            <w:r w:rsidRPr="0016798E">
              <w:rPr>
                <w:rFonts w:ascii="Calibri" w:hAnsi="Calibri"/>
                <w:sz w:val="22"/>
                <w:szCs w:val="22"/>
              </w:rPr>
              <w:t>(date)</w:t>
            </w:r>
          </w:p>
        </w:tc>
        <w:tc>
          <w:tcPr>
            <w:tcW w:w="4464" w:type="dxa"/>
            <w:shd w:val="clear" w:color="auto" w:fill="auto"/>
          </w:tcPr>
          <w:p w14:paraId="5A347741" w14:textId="77777777" w:rsidR="00C82055" w:rsidRPr="00C94E93" w:rsidRDefault="00C82055" w:rsidP="007E0629">
            <w:pPr>
              <w:rPr>
                <w:rFonts w:ascii="Calibri" w:hAnsi="Calibri"/>
                <w:b/>
                <w:sz w:val="22"/>
                <w:szCs w:val="22"/>
              </w:rPr>
            </w:pPr>
            <w:r w:rsidRPr="00E42310">
              <w:rPr>
                <w:rFonts w:ascii="Calibri" w:hAnsi="Calibri"/>
                <w:b/>
                <w:sz w:val="22"/>
                <w:szCs w:val="22"/>
              </w:rPr>
              <w:t>Milestone 2:</w:t>
            </w:r>
            <w:r w:rsidRPr="00C94E93">
              <w:rPr>
                <w:rFonts w:ascii="Calibri" w:hAnsi="Calibri"/>
                <w:b/>
                <w:sz w:val="22"/>
                <w:szCs w:val="22"/>
              </w:rPr>
              <w:t xml:space="preserve"> </w:t>
            </w:r>
            <w:r>
              <w:rPr>
                <w:rFonts w:ascii="Calibri" w:hAnsi="Calibri"/>
                <w:b/>
                <w:sz w:val="22"/>
                <w:szCs w:val="22"/>
              </w:rPr>
              <w:t>Course</w:t>
            </w:r>
            <w:r w:rsidRPr="00C94E93">
              <w:rPr>
                <w:rFonts w:ascii="Calibri" w:hAnsi="Calibri"/>
                <w:b/>
                <w:bCs/>
                <w:sz w:val="22"/>
                <w:szCs w:val="22"/>
              </w:rPr>
              <w:t xml:space="preserve"> Report </w:t>
            </w:r>
          </w:p>
          <w:p w14:paraId="29CFDA19" w14:textId="77777777" w:rsidR="00C82055" w:rsidRPr="00A40D3F" w:rsidRDefault="00C82055" w:rsidP="007E0629">
            <w:pPr>
              <w:rPr>
                <w:rFonts w:ascii="Calibri" w:hAnsi="Calibri"/>
                <w:sz w:val="22"/>
                <w:szCs w:val="22"/>
              </w:rPr>
            </w:pPr>
            <w:r w:rsidRPr="00C94E93">
              <w:rPr>
                <w:rFonts w:ascii="Calibri" w:hAnsi="Calibri"/>
                <w:sz w:val="22"/>
                <w:szCs w:val="22"/>
              </w:rPr>
              <w:t xml:space="preserve">The Recipient must submit a </w:t>
            </w:r>
            <w:r w:rsidRPr="000211F6">
              <w:rPr>
                <w:rFonts w:ascii="Calibri" w:hAnsi="Calibri"/>
                <w:b/>
                <w:bCs/>
                <w:sz w:val="22"/>
                <w:szCs w:val="22"/>
              </w:rPr>
              <w:t>Course</w:t>
            </w:r>
            <w:r w:rsidRPr="00C94E93">
              <w:rPr>
                <w:rFonts w:ascii="Calibri" w:hAnsi="Calibri"/>
                <w:b/>
                <w:bCs/>
                <w:sz w:val="22"/>
                <w:szCs w:val="22"/>
              </w:rPr>
              <w:t xml:space="preserve"> Report</w:t>
            </w:r>
            <w:r w:rsidRPr="00C94E93">
              <w:rPr>
                <w:rFonts w:ascii="Calibri" w:hAnsi="Calibri"/>
                <w:sz w:val="22"/>
                <w:szCs w:val="22"/>
              </w:rPr>
              <w:t xml:space="preserve">, including evidence of </w:t>
            </w:r>
            <w:r>
              <w:rPr>
                <w:rFonts w:ascii="Calibri" w:hAnsi="Calibri"/>
                <w:sz w:val="22"/>
                <w:szCs w:val="22"/>
              </w:rPr>
              <w:t>satisfaction of the criteria</w:t>
            </w:r>
            <w:r w:rsidRPr="00C94E93">
              <w:rPr>
                <w:rFonts w:ascii="Calibri" w:hAnsi="Calibri"/>
                <w:sz w:val="22"/>
                <w:szCs w:val="22"/>
              </w:rPr>
              <w:t xml:space="preserve"> set out in Item 2.2(a) in Part A. </w:t>
            </w:r>
          </w:p>
          <w:p w14:paraId="25EEB0A0" w14:textId="77777777" w:rsidR="00C82055" w:rsidRPr="00C94E93" w:rsidRDefault="00C82055" w:rsidP="007E0629">
            <w:pPr>
              <w:pStyle w:val="ListParagraph"/>
              <w:rPr>
                <w:b/>
                <w:bCs/>
              </w:rPr>
            </w:pPr>
          </w:p>
          <w:p w14:paraId="50FA9ECD" w14:textId="77777777" w:rsidR="00C82055" w:rsidRPr="00E42310" w:rsidRDefault="00C82055" w:rsidP="007E0629">
            <w:pPr>
              <w:rPr>
                <w:rFonts w:ascii="Calibri" w:hAnsi="Calibri"/>
                <w:bCs/>
                <w:sz w:val="22"/>
                <w:szCs w:val="22"/>
              </w:rPr>
            </w:pPr>
          </w:p>
          <w:p w14:paraId="39AAEC8C" w14:textId="77777777" w:rsidR="00C82055" w:rsidRPr="00E42310" w:rsidRDefault="00C82055" w:rsidP="007E0629">
            <w:pPr>
              <w:rPr>
                <w:rFonts w:ascii="Calibri" w:hAnsi="Calibri"/>
                <w:sz w:val="22"/>
                <w:szCs w:val="22"/>
              </w:rPr>
            </w:pPr>
          </w:p>
        </w:tc>
        <w:tc>
          <w:tcPr>
            <w:tcW w:w="2266" w:type="dxa"/>
          </w:tcPr>
          <w:p w14:paraId="6D419B09"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Recipient must demonstrate in the </w:t>
            </w:r>
            <w:r w:rsidRPr="000211F6">
              <w:rPr>
                <w:rFonts w:ascii="Calibri" w:hAnsi="Calibri"/>
                <w:b/>
                <w:bCs/>
                <w:sz w:val="22"/>
                <w:szCs w:val="22"/>
              </w:rPr>
              <w:t>Course</w:t>
            </w:r>
            <w:r>
              <w:rPr>
                <w:rFonts w:ascii="Calibri" w:hAnsi="Calibri"/>
                <w:b/>
                <w:bCs/>
                <w:sz w:val="22"/>
                <w:szCs w:val="22"/>
              </w:rPr>
              <w:t xml:space="preserve"> Report</w:t>
            </w:r>
            <w:r>
              <w:rPr>
                <w:rFonts w:ascii="Calibri" w:hAnsi="Calibri"/>
                <w:sz w:val="22"/>
                <w:szCs w:val="22"/>
              </w:rPr>
              <w:t xml:space="preserve">, that Milestone 2 has been satisfied. </w:t>
            </w:r>
          </w:p>
          <w:p w14:paraId="08E5A2DB" w14:textId="77777777" w:rsidR="00C82055" w:rsidRDefault="00C82055" w:rsidP="007E0629">
            <w:pPr>
              <w:pStyle w:val="ListParagraph"/>
              <w:ind w:left="0"/>
              <w:rPr>
                <w:rFonts w:ascii="Calibri" w:hAnsi="Calibri"/>
                <w:sz w:val="22"/>
                <w:szCs w:val="22"/>
              </w:rPr>
            </w:pPr>
          </w:p>
          <w:p w14:paraId="6CA56553" w14:textId="77777777" w:rsidR="00C82055" w:rsidRPr="008E1034" w:rsidRDefault="00C82055" w:rsidP="007E0629">
            <w:pPr>
              <w:pStyle w:val="ListParagraph"/>
              <w:ind w:left="0"/>
              <w:rPr>
                <w:rFonts w:ascii="Calibri" w:hAnsi="Calibri"/>
                <w:sz w:val="22"/>
                <w:szCs w:val="22"/>
              </w:rPr>
            </w:pPr>
            <w:r>
              <w:rPr>
                <w:rFonts w:ascii="Calibri" w:hAnsi="Calibri"/>
                <w:sz w:val="22"/>
                <w:szCs w:val="22"/>
              </w:rPr>
              <w:t xml:space="preserve">The Course Report must be prepared to the reasonable satisfaction of the Project Delegate for it to be accepted and associated milestone payments to be actioned. </w:t>
            </w:r>
          </w:p>
        </w:tc>
      </w:tr>
      <w:tr w:rsidR="00C82055" w:rsidRPr="00BD6967" w14:paraId="708F076D" w14:textId="77777777" w:rsidTr="007E0629">
        <w:tc>
          <w:tcPr>
            <w:tcW w:w="1872" w:type="dxa"/>
          </w:tcPr>
          <w:p w14:paraId="7EA78EE7" w14:textId="77777777" w:rsidR="00C82055" w:rsidRPr="0016798E" w:rsidRDefault="00C82055" w:rsidP="007E0629">
            <w:pPr>
              <w:rPr>
                <w:rFonts w:ascii="Calibri" w:hAnsi="Calibri"/>
                <w:i/>
                <w:iCs/>
                <w:sz w:val="22"/>
                <w:szCs w:val="22"/>
              </w:rPr>
            </w:pPr>
            <w:r w:rsidRPr="0016798E">
              <w:rPr>
                <w:rFonts w:ascii="Calibri" w:hAnsi="Calibri"/>
                <w:sz w:val="22"/>
                <w:szCs w:val="22"/>
              </w:rPr>
              <w:t>(14 days after the census date/s agreed with provider)</w:t>
            </w:r>
          </w:p>
        </w:tc>
        <w:tc>
          <w:tcPr>
            <w:tcW w:w="4464" w:type="dxa"/>
            <w:shd w:val="clear" w:color="auto" w:fill="auto"/>
          </w:tcPr>
          <w:p w14:paraId="7D222F8C" w14:textId="77777777" w:rsidR="00C82055" w:rsidRPr="00422056" w:rsidRDefault="00C82055" w:rsidP="007E0629">
            <w:pPr>
              <w:rPr>
                <w:rFonts w:ascii="Calibri" w:hAnsi="Calibri"/>
                <w:b/>
                <w:sz w:val="22"/>
                <w:szCs w:val="22"/>
              </w:rPr>
            </w:pPr>
            <w:r>
              <w:rPr>
                <w:rFonts w:ascii="Calibri" w:hAnsi="Calibri"/>
                <w:b/>
                <w:sz w:val="22"/>
                <w:szCs w:val="22"/>
              </w:rPr>
              <w:t>Milestone 3: TCSI</w:t>
            </w:r>
            <w:r w:rsidRPr="00422056">
              <w:rPr>
                <w:rFonts w:ascii="Calibri" w:hAnsi="Calibri"/>
                <w:b/>
                <w:sz w:val="22"/>
                <w:szCs w:val="22"/>
              </w:rPr>
              <w:t xml:space="preserve"> </w:t>
            </w:r>
            <w:r>
              <w:rPr>
                <w:rFonts w:ascii="Calibri" w:hAnsi="Calibri"/>
                <w:b/>
                <w:sz w:val="22"/>
                <w:szCs w:val="22"/>
              </w:rPr>
              <w:t>r</w:t>
            </w:r>
            <w:r w:rsidRPr="00422056">
              <w:rPr>
                <w:rFonts w:ascii="Calibri" w:hAnsi="Calibri"/>
                <w:b/>
                <w:sz w:val="22"/>
                <w:szCs w:val="22"/>
              </w:rPr>
              <w:t>eport</w:t>
            </w:r>
            <w:r>
              <w:rPr>
                <w:rFonts w:ascii="Calibri" w:hAnsi="Calibri"/>
                <w:b/>
                <w:sz w:val="22"/>
                <w:szCs w:val="22"/>
              </w:rPr>
              <w:t>ing</w:t>
            </w:r>
            <w:r w:rsidRPr="00422056">
              <w:rPr>
                <w:rFonts w:ascii="Calibri" w:hAnsi="Calibri"/>
                <w:b/>
                <w:sz w:val="22"/>
                <w:szCs w:val="22"/>
              </w:rPr>
              <w:t xml:space="preserve"> </w:t>
            </w:r>
          </w:p>
          <w:p w14:paraId="238702F9" w14:textId="77777777" w:rsidR="00C82055" w:rsidRPr="00422056" w:rsidRDefault="00C82055" w:rsidP="007E0629">
            <w:pPr>
              <w:rPr>
                <w:rFonts w:ascii="Calibri" w:hAnsi="Calibri"/>
                <w:b/>
                <w:sz w:val="22"/>
                <w:szCs w:val="22"/>
              </w:rPr>
            </w:pPr>
            <w:r w:rsidRPr="00422056">
              <w:rPr>
                <w:rFonts w:ascii="Calibri" w:hAnsi="Calibri"/>
                <w:bCs/>
                <w:sz w:val="22"/>
                <w:szCs w:val="22"/>
              </w:rPr>
              <w:t xml:space="preserve">The Recipient must </w:t>
            </w:r>
            <w:r>
              <w:rPr>
                <w:rFonts w:ascii="Calibri" w:hAnsi="Calibri"/>
                <w:bCs/>
                <w:sz w:val="22"/>
                <w:szCs w:val="22"/>
              </w:rPr>
              <w:t>report</w:t>
            </w:r>
            <w:r>
              <w:rPr>
                <w:rFonts w:ascii="Calibri" w:hAnsi="Calibri"/>
                <w:sz w:val="22"/>
                <w:szCs w:val="22"/>
              </w:rPr>
              <w:t>:</w:t>
            </w:r>
          </w:p>
          <w:p w14:paraId="0D89E0B4" w14:textId="77777777" w:rsidR="00C82055" w:rsidRPr="002576CB" w:rsidRDefault="00C82055" w:rsidP="009634C9">
            <w:pPr>
              <w:pStyle w:val="ListParagraph"/>
              <w:numPr>
                <w:ilvl w:val="0"/>
                <w:numId w:val="69"/>
              </w:numPr>
              <w:spacing w:before="0" w:after="0" w:line="240" w:lineRule="auto"/>
              <w:ind w:left="714" w:hanging="357"/>
              <w:rPr>
                <w:rFonts w:ascii="Calibri" w:hAnsi="Calibri"/>
                <w:bCs/>
                <w:sz w:val="22"/>
                <w:szCs w:val="22"/>
              </w:rPr>
            </w:pPr>
            <w:r w:rsidRPr="00422056">
              <w:rPr>
                <w:rFonts w:ascii="Calibri" w:hAnsi="Calibri"/>
                <w:bCs/>
                <w:sz w:val="22"/>
                <w:szCs w:val="22"/>
              </w:rPr>
              <w:t>student enrolment numbers</w:t>
            </w:r>
            <w:r>
              <w:rPr>
                <w:rFonts w:ascii="Calibri" w:hAnsi="Calibri"/>
                <w:bCs/>
                <w:sz w:val="22"/>
                <w:szCs w:val="22"/>
              </w:rPr>
              <w:t xml:space="preserve"> for the microcredential within 14 days after the census date of that offering.</w:t>
            </w:r>
          </w:p>
        </w:tc>
        <w:tc>
          <w:tcPr>
            <w:tcW w:w="2266" w:type="dxa"/>
          </w:tcPr>
          <w:p w14:paraId="7D7E0F7C" w14:textId="77777777" w:rsidR="00C82055" w:rsidRDefault="00C82055" w:rsidP="007E0629">
            <w:pPr>
              <w:pStyle w:val="ListParagraph"/>
              <w:ind w:left="0"/>
              <w:rPr>
                <w:rFonts w:ascii="Calibri" w:hAnsi="Calibri"/>
                <w:sz w:val="22"/>
                <w:szCs w:val="22"/>
              </w:rPr>
            </w:pPr>
            <w:r>
              <w:rPr>
                <w:rFonts w:ascii="Calibri" w:hAnsi="Calibri"/>
                <w:sz w:val="22"/>
                <w:szCs w:val="22"/>
              </w:rPr>
              <w:t>The Recipient must report on TCSI for associated milestone payments to be actioned.</w:t>
            </w:r>
          </w:p>
          <w:p w14:paraId="68250DCB" w14:textId="77777777" w:rsidR="00C82055" w:rsidRDefault="00C82055" w:rsidP="009634C9">
            <w:pPr>
              <w:pStyle w:val="ListParagraph"/>
              <w:spacing w:after="0"/>
              <w:ind w:left="0"/>
              <w:rPr>
                <w:rFonts w:ascii="Calibri" w:hAnsi="Calibri"/>
                <w:sz w:val="22"/>
                <w:szCs w:val="22"/>
              </w:rPr>
            </w:pPr>
          </w:p>
        </w:tc>
      </w:tr>
      <w:tr w:rsidR="00C82055" w:rsidRPr="00BD6967" w14:paraId="5D2EE04A" w14:textId="77777777" w:rsidTr="007E0629">
        <w:tc>
          <w:tcPr>
            <w:tcW w:w="1872" w:type="dxa"/>
          </w:tcPr>
          <w:p w14:paraId="3A1CC2E7" w14:textId="77777777" w:rsidR="00C82055" w:rsidRPr="0016798E" w:rsidRDefault="00C82055" w:rsidP="007E0629">
            <w:pPr>
              <w:rPr>
                <w:rFonts w:ascii="Calibri" w:hAnsi="Calibri"/>
                <w:sz w:val="22"/>
                <w:szCs w:val="22"/>
              </w:rPr>
            </w:pPr>
            <w:r w:rsidRPr="0016798E">
              <w:rPr>
                <w:rFonts w:ascii="Calibri" w:hAnsi="Calibri"/>
                <w:sz w:val="22"/>
                <w:szCs w:val="22"/>
              </w:rPr>
              <w:t>(date)</w:t>
            </w:r>
          </w:p>
        </w:tc>
        <w:tc>
          <w:tcPr>
            <w:tcW w:w="4464" w:type="dxa"/>
          </w:tcPr>
          <w:p w14:paraId="7C6DFDBE" w14:textId="77777777" w:rsidR="00C82055" w:rsidRDefault="00C82055" w:rsidP="007E0629">
            <w:pPr>
              <w:rPr>
                <w:rFonts w:ascii="Calibri" w:hAnsi="Calibri"/>
                <w:b/>
                <w:bCs/>
                <w:sz w:val="22"/>
                <w:szCs w:val="22"/>
              </w:rPr>
            </w:pPr>
            <w:r w:rsidRPr="1800AC80">
              <w:rPr>
                <w:rFonts w:ascii="Calibri" w:hAnsi="Calibri"/>
                <w:b/>
                <w:bCs/>
                <w:sz w:val="22"/>
                <w:szCs w:val="22"/>
              </w:rPr>
              <w:t>Milestone 4: Progress Report (Delivery) 1</w:t>
            </w:r>
          </w:p>
          <w:p w14:paraId="22AC5C75" w14:textId="77777777" w:rsidR="00C82055" w:rsidRDefault="00C82055" w:rsidP="009634C9">
            <w:pPr>
              <w:spacing w:after="0"/>
              <w:rPr>
                <w:rFonts w:ascii="Calibri" w:hAnsi="Calibri"/>
                <w:bCs/>
                <w:sz w:val="22"/>
                <w:szCs w:val="22"/>
              </w:rPr>
            </w:pPr>
            <w:r>
              <w:rPr>
                <w:rFonts w:ascii="Calibri" w:hAnsi="Calibri"/>
                <w:bCs/>
                <w:sz w:val="22"/>
                <w:szCs w:val="22"/>
              </w:rPr>
              <w:t>The Recipient must submit a</w:t>
            </w:r>
            <w:r>
              <w:rPr>
                <w:rFonts w:ascii="Calibri" w:hAnsi="Calibri"/>
                <w:b/>
                <w:sz w:val="22"/>
                <w:szCs w:val="22"/>
              </w:rPr>
              <w:t xml:space="preserve"> Progress</w:t>
            </w:r>
            <w:r w:rsidRPr="00C16293">
              <w:rPr>
                <w:rFonts w:ascii="Calibri" w:hAnsi="Calibri"/>
                <w:b/>
                <w:sz w:val="22"/>
                <w:szCs w:val="22"/>
              </w:rPr>
              <w:t xml:space="preserve"> Report</w:t>
            </w:r>
            <w:r w:rsidRPr="00887C6E">
              <w:rPr>
                <w:rFonts w:ascii="Calibri" w:hAnsi="Calibri"/>
                <w:b/>
                <w:sz w:val="22"/>
                <w:szCs w:val="22"/>
              </w:rPr>
              <w:t xml:space="preserve"> 1</w:t>
            </w:r>
            <w:r>
              <w:rPr>
                <w:rFonts w:ascii="Calibri" w:hAnsi="Calibri"/>
                <w:bCs/>
                <w:sz w:val="22"/>
                <w:szCs w:val="22"/>
              </w:rPr>
              <w:t xml:space="preserve"> </w:t>
            </w:r>
            <w:r w:rsidRPr="00BF703E">
              <w:rPr>
                <w:rFonts w:ascii="Calibri" w:hAnsi="Calibri"/>
                <w:bCs/>
                <w:sz w:val="22"/>
                <w:szCs w:val="22"/>
              </w:rPr>
              <w:t>describing the objectives and outcomes achieved as a result of the Grant for the Activities specified in Item 2 of Part A</w:t>
            </w:r>
            <w:r>
              <w:rPr>
                <w:rFonts w:ascii="Calibri" w:hAnsi="Calibri"/>
                <w:bCs/>
                <w:sz w:val="22"/>
                <w:szCs w:val="22"/>
              </w:rPr>
              <w:t xml:space="preserve">. </w:t>
            </w:r>
            <w:r>
              <w:rPr>
                <w:rFonts w:ascii="Calibri" w:hAnsi="Calibri"/>
                <w:sz w:val="22"/>
                <w:szCs w:val="22"/>
              </w:rPr>
              <w:t>This includes the provision of:</w:t>
            </w:r>
          </w:p>
          <w:p w14:paraId="13D06494" w14:textId="77777777" w:rsidR="00C82055" w:rsidRDefault="00C82055" w:rsidP="00C82055">
            <w:pPr>
              <w:pStyle w:val="ListParagraph"/>
              <w:numPr>
                <w:ilvl w:val="0"/>
                <w:numId w:val="70"/>
              </w:numPr>
              <w:spacing w:before="0" w:after="0" w:line="240" w:lineRule="auto"/>
              <w:rPr>
                <w:rFonts w:ascii="Calibri" w:hAnsi="Calibri"/>
                <w:sz w:val="22"/>
                <w:szCs w:val="22"/>
              </w:rPr>
            </w:pPr>
            <w:r>
              <w:rPr>
                <w:rFonts w:ascii="Calibri" w:hAnsi="Calibri"/>
                <w:sz w:val="22"/>
                <w:szCs w:val="22"/>
              </w:rPr>
              <w:t xml:space="preserve">confirmation of </w:t>
            </w:r>
            <w:r w:rsidRPr="00D56A8A">
              <w:rPr>
                <w:rFonts w:ascii="Calibri" w:hAnsi="Calibri"/>
                <w:sz w:val="22"/>
                <w:szCs w:val="22"/>
              </w:rPr>
              <w:t>digital badges provided to all students who completed microcredential</w:t>
            </w:r>
            <w:r>
              <w:rPr>
                <w:rFonts w:ascii="Calibri" w:hAnsi="Calibri"/>
                <w:sz w:val="22"/>
                <w:szCs w:val="22"/>
              </w:rPr>
              <w:t xml:space="preserve"> courses</w:t>
            </w:r>
            <w:r w:rsidRPr="00D56A8A" w:rsidDel="00D56A8A">
              <w:rPr>
                <w:rFonts w:ascii="Calibri" w:hAnsi="Calibri"/>
                <w:sz w:val="22"/>
                <w:szCs w:val="22"/>
              </w:rPr>
              <w:t xml:space="preserve"> </w:t>
            </w:r>
            <w:r>
              <w:rPr>
                <w:rFonts w:ascii="Calibri" w:hAnsi="Calibri"/>
                <w:sz w:val="22"/>
                <w:szCs w:val="22"/>
              </w:rPr>
              <w:t xml:space="preserve">funded under the Project throughout the calendar year 2023. </w:t>
            </w:r>
          </w:p>
          <w:p w14:paraId="270DAF0B" w14:textId="77777777" w:rsidR="00C82055" w:rsidRDefault="00C82055" w:rsidP="0016798E">
            <w:pPr>
              <w:pStyle w:val="ListParagraph"/>
              <w:numPr>
                <w:ilvl w:val="0"/>
                <w:numId w:val="70"/>
              </w:numPr>
              <w:spacing w:before="0" w:after="0" w:line="240" w:lineRule="auto"/>
              <w:ind w:left="714" w:hanging="357"/>
              <w:rPr>
                <w:rFonts w:ascii="Calibri" w:hAnsi="Calibri"/>
                <w:color w:val="000000" w:themeColor="text1"/>
                <w:sz w:val="22"/>
                <w:szCs w:val="22"/>
              </w:rPr>
            </w:pPr>
            <w:r>
              <w:rPr>
                <w:rFonts w:ascii="Calibri" w:hAnsi="Calibri"/>
                <w:color w:val="000000" w:themeColor="text1"/>
                <w:sz w:val="22"/>
                <w:szCs w:val="22"/>
              </w:rPr>
              <w:t xml:space="preserve">if available, a case study (or studies) of a student, or students, enrolled in the microcredential course suitable for use in communications which highlights the achievements of the Project. </w:t>
            </w:r>
          </w:p>
          <w:p w14:paraId="6A2879D4" w14:textId="77777777" w:rsidR="00C82055" w:rsidRDefault="00C82055" w:rsidP="0016798E">
            <w:pPr>
              <w:pStyle w:val="ListParagraph"/>
              <w:numPr>
                <w:ilvl w:val="0"/>
                <w:numId w:val="70"/>
              </w:numPr>
              <w:spacing w:before="0" w:after="0" w:line="240" w:lineRule="auto"/>
              <w:ind w:left="714" w:hanging="357"/>
              <w:rPr>
                <w:rFonts w:ascii="Calibri" w:hAnsi="Calibri"/>
                <w:color w:val="000000" w:themeColor="text1"/>
                <w:sz w:val="22"/>
                <w:szCs w:val="22"/>
              </w:rPr>
            </w:pPr>
            <w:r w:rsidRPr="32268F87">
              <w:rPr>
                <w:rFonts w:ascii="Calibri" w:hAnsi="Calibri"/>
                <w:sz w:val="22"/>
                <w:szCs w:val="22"/>
              </w:rPr>
              <w:lastRenderedPageBreak/>
              <w:t xml:space="preserve">evidence in the </w:t>
            </w:r>
            <w:r w:rsidRPr="32268F87">
              <w:rPr>
                <w:rFonts w:ascii="Calibri" w:hAnsi="Calibri"/>
                <w:b/>
                <w:bCs/>
                <w:sz w:val="22"/>
                <w:szCs w:val="22"/>
              </w:rPr>
              <w:t>Progress Report 1</w:t>
            </w:r>
            <w:r w:rsidRPr="32268F87">
              <w:rPr>
                <w:rFonts w:ascii="Calibri" w:hAnsi="Calibri"/>
                <w:sz w:val="22"/>
                <w:szCs w:val="22"/>
              </w:rPr>
              <w:t xml:space="preserve"> that the Project Objectives as specified in Item 3 of Part A have been completed.</w:t>
            </w:r>
            <w:r w:rsidRPr="32268F87">
              <w:rPr>
                <w:rFonts w:ascii="Calibri" w:hAnsi="Calibri"/>
                <w:color w:val="000000" w:themeColor="text1"/>
                <w:sz w:val="22"/>
                <w:szCs w:val="22"/>
              </w:rPr>
              <w:t xml:space="preserve"> This may include feedback (including from surveys) from industry, students, and other providers on engaging with industry, the value of microcredentials, navigating credit recognition, and delivering shorter form credentials. </w:t>
            </w:r>
          </w:p>
          <w:p w14:paraId="1DADB651" w14:textId="77777777" w:rsidR="00C82055" w:rsidRPr="00B92F07" w:rsidRDefault="00C82055" w:rsidP="00C82055">
            <w:pPr>
              <w:pStyle w:val="ListParagraph"/>
              <w:numPr>
                <w:ilvl w:val="0"/>
                <w:numId w:val="70"/>
              </w:numPr>
              <w:spacing w:before="0" w:line="240" w:lineRule="auto"/>
              <w:rPr>
                <w:rFonts w:ascii="Calibri" w:hAnsi="Calibri"/>
                <w:color w:val="000000" w:themeColor="text1"/>
                <w:sz w:val="22"/>
                <w:szCs w:val="22"/>
              </w:rPr>
            </w:pPr>
            <w:r w:rsidRPr="6FF7D726">
              <w:rPr>
                <w:rFonts w:ascii="Calibri" w:hAnsi="Calibri"/>
                <w:color w:val="000000" w:themeColor="text1"/>
                <w:sz w:val="22"/>
                <w:szCs w:val="22"/>
              </w:rPr>
              <w:t>evidence that uptake of FEE-HELP by students undertaking microcredentials has enabled greater accessibility and affordability.</w:t>
            </w:r>
          </w:p>
          <w:p w14:paraId="2C3805FD" w14:textId="77777777" w:rsidR="00C82055" w:rsidRPr="00B92F07" w:rsidRDefault="00C82055" w:rsidP="00C82055">
            <w:pPr>
              <w:pStyle w:val="ListParagraph"/>
              <w:numPr>
                <w:ilvl w:val="0"/>
                <w:numId w:val="70"/>
              </w:numPr>
              <w:spacing w:before="0" w:line="240" w:lineRule="auto"/>
              <w:rPr>
                <w:rFonts w:ascii="Calibri" w:hAnsi="Calibri"/>
                <w:color w:val="000000" w:themeColor="text1"/>
              </w:rPr>
            </w:pPr>
            <w:r w:rsidRPr="32268F87">
              <w:rPr>
                <w:rFonts w:ascii="Calibri" w:hAnsi="Calibri"/>
                <w:color w:val="000000" w:themeColor="text1"/>
                <w:sz w:val="22"/>
                <w:szCs w:val="22"/>
              </w:rPr>
              <w:t xml:space="preserve">Description of </w:t>
            </w:r>
            <w:r w:rsidRPr="32268F87">
              <w:rPr>
                <w:rFonts w:ascii="Calibri" w:eastAsia="Calibri" w:hAnsi="Calibri" w:cs="Calibri"/>
                <w:color w:val="000000" w:themeColor="text1"/>
                <w:sz w:val="22"/>
                <w:szCs w:val="22"/>
              </w:rPr>
              <w:t>expenditure</w:t>
            </w:r>
            <w:r w:rsidRPr="32268F87">
              <w:rPr>
                <w:rFonts w:ascii="Calibri" w:hAnsi="Calibri"/>
                <w:color w:val="000000" w:themeColor="text1"/>
                <w:sz w:val="22"/>
                <w:szCs w:val="22"/>
              </w:rPr>
              <w:t xml:space="preserve"> of the </w:t>
            </w:r>
            <w:r w:rsidRPr="32268F87">
              <w:rPr>
                <w:rFonts w:ascii="Calibri" w:eastAsia="Calibri" w:hAnsi="Calibri" w:cs="Calibri"/>
                <w:color w:val="000000" w:themeColor="text1"/>
                <w:sz w:val="22"/>
                <w:szCs w:val="22"/>
              </w:rPr>
              <w:t xml:space="preserve">Grant Funds </w:t>
            </w:r>
            <w:r w:rsidRPr="32268F87">
              <w:rPr>
                <w:rFonts w:ascii="Calibri" w:hAnsi="Calibri"/>
                <w:color w:val="000000" w:themeColor="text1"/>
                <w:sz w:val="22"/>
                <w:szCs w:val="22"/>
              </w:rPr>
              <w:t>outlining how the funds have been expended to support the objectives of the pilot.</w:t>
            </w:r>
          </w:p>
        </w:tc>
        <w:tc>
          <w:tcPr>
            <w:tcW w:w="2266" w:type="dxa"/>
          </w:tcPr>
          <w:p w14:paraId="7C4A761A" w14:textId="77777777" w:rsidR="00C82055" w:rsidRDefault="00C82055" w:rsidP="007E0629">
            <w:pPr>
              <w:pStyle w:val="ListParagraph"/>
              <w:ind w:left="0"/>
              <w:rPr>
                <w:rFonts w:ascii="Calibri" w:hAnsi="Calibri"/>
                <w:sz w:val="22"/>
                <w:szCs w:val="22"/>
              </w:rPr>
            </w:pPr>
            <w:r>
              <w:rPr>
                <w:rFonts w:ascii="Calibri" w:hAnsi="Calibri"/>
                <w:sz w:val="22"/>
                <w:szCs w:val="22"/>
              </w:rPr>
              <w:lastRenderedPageBreak/>
              <w:t xml:space="preserve">The Recipient must demonstrate in the </w:t>
            </w:r>
            <w:r w:rsidRPr="00887C6E">
              <w:rPr>
                <w:rFonts w:ascii="Calibri" w:hAnsi="Calibri"/>
                <w:b/>
                <w:bCs/>
                <w:sz w:val="22"/>
                <w:szCs w:val="22"/>
              </w:rPr>
              <w:t>Progress</w:t>
            </w:r>
            <w:r>
              <w:rPr>
                <w:rFonts w:ascii="Calibri" w:hAnsi="Calibri"/>
                <w:b/>
                <w:bCs/>
                <w:sz w:val="22"/>
                <w:szCs w:val="22"/>
              </w:rPr>
              <w:t xml:space="preserve"> Report 1</w:t>
            </w:r>
            <w:r>
              <w:rPr>
                <w:rFonts w:ascii="Calibri" w:hAnsi="Calibri"/>
                <w:sz w:val="22"/>
                <w:szCs w:val="22"/>
              </w:rPr>
              <w:t xml:space="preserve">, that Milestone 4 has been satisfied. </w:t>
            </w:r>
          </w:p>
          <w:p w14:paraId="4FA1B051" w14:textId="77777777" w:rsidR="00C82055" w:rsidRDefault="00C82055" w:rsidP="007E0629">
            <w:pPr>
              <w:pStyle w:val="ListParagraph"/>
              <w:ind w:left="0"/>
              <w:rPr>
                <w:rFonts w:ascii="Calibri" w:hAnsi="Calibri"/>
                <w:sz w:val="22"/>
                <w:szCs w:val="22"/>
              </w:rPr>
            </w:pPr>
          </w:p>
          <w:p w14:paraId="08F5EA6C" w14:textId="77777777" w:rsidR="00C82055" w:rsidRPr="008E1034" w:rsidRDefault="00C82055" w:rsidP="007E0629">
            <w:pPr>
              <w:pStyle w:val="ListParagraph"/>
              <w:ind w:left="0"/>
              <w:rPr>
                <w:rFonts w:ascii="Calibri" w:hAnsi="Calibri"/>
                <w:sz w:val="22"/>
                <w:szCs w:val="22"/>
              </w:rPr>
            </w:pPr>
            <w:r>
              <w:rPr>
                <w:rFonts w:ascii="Calibri" w:hAnsi="Calibri"/>
                <w:sz w:val="22"/>
                <w:szCs w:val="22"/>
              </w:rPr>
              <w:t xml:space="preserve">The </w:t>
            </w:r>
            <w:r w:rsidRPr="00887C6E">
              <w:rPr>
                <w:rFonts w:ascii="Calibri" w:hAnsi="Calibri"/>
                <w:b/>
                <w:bCs/>
                <w:sz w:val="22"/>
                <w:szCs w:val="22"/>
              </w:rPr>
              <w:t>Progress Report 1</w:t>
            </w:r>
            <w:r>
              <w:rPr>
                <w:rFonts w:ascii="Calibri" w:hAnsi="Calibri"/>
                <w:sz w:val="22"/>
                <w:szCs w:val="22"/>
              </w:rPr>
              <w:t xml:space="preserve"> must be prepared to the reasonable satisfaction of the Project Delegate.</w:t>
            </w:r>
          </w:p>
        </w:tc>
      </w:tr>
      <w:tr w:rsidR="00C82055" w:rsidRPr="00BD6967" w14:paraId="69116B03" w14:textId="77777777" w:rsidTr="007E0629">
        <w:tc>
          <w:tcPr>
            <w:tcW w:w="1872" w:type="dxa"/>
          </w:tcPr>
          <w:p w14:paraId="6A5F536B" w14:textId="77777777" w:rsidR="00C82055" w:rsidRPr="003E1778" w:rsidRDefault="00C82055" w:rsidP="007E0629">
            <w:pPr>
              <w:rPr>
                <w:rFonts w:ascii="Calibri" w:hAnsi="Calibri"/>
                <w:sz w:val="22"/>
                <w:szCs w:val="22"/>
              </w:rPr>
            </w:pPr>
            <w:r w:rsidRPr="009634C9">
              <w:rPr>
                <w:rFonts w:ascii="Calibri" w:hAnsi="Calibri"/>
                <w:sz w:val="22"/>
                <w:szCs w:val="22"/>
              </w:rPr>
              <w:t xml:space="preserve">(date) </w:t>
            </w:r>
          </w:p>
        </w:tc>
        <w:tc>
          <w:tcPr>
            <w:tcW w:w="4464" w:type="dxa"/>
          </w:tcPr>
          <w:p w14:paraId="66101639" w14:textId="77777777" w:rsidR="00C82055" w:rsidRDefault="00C82055" w:rsidP="007E0629">
            <w:pPr>
              <w:rPr>
                <w:rFonts w:ascii="Calibri" w:hAnsi="Calibri"/>
                <w:b/>
                <w:sz w:val="22"/>
                <w:szCs w:val="22"/>
              </w:rPr>
            </w:pPr>
            <w:r w:rsidRPr="003C792B">
              <w:rPr>
                <w:rFonts w:ascii="Calibri" w:hAnsi="Calibri"/>
                <w:b/>
                <w:sz w:val="22"/>
                <w:szCs w:val="22"/>
              </w:rPr>
              <w:t xml:space="preserve">Milestone </w:t>
            </w:r>
            <w:r>
              <w:rPr>
                <w:rFonts w:ascii="Calibri" w:hAnsi="Calibri"/>
                <w:b/>
                <w:sz w:val="22"/>
                <w:szCs w:val="22"/>
              </w:rPr>
              <w:t>5</w:t>
            </w:r>
            <w:r w:rsidRPr="003C792B">
              <w:rPr>
                <w:rFonts w:ascii="Calibri" w:hAnsi="Calibri"/>
                <w:b/>
                <w:sz w:val="22"/>
                <w:szCs w:val="22"/>
              </w:rPr>
              <w:t>:</w:t>
            </w:r>
            <w:r>
              <w:rPr>
                <w:rFonts w:ascii="Calibri" w:hAnsi="Calibri"/>
                <w:b/>
                <w:sz w:val="22"/>
                <w:szCs w:val="22"/>
              </w:rPr>
              <w:t xml:space="preserve"> Progress Report (Delivery) 2</w:t>
            </w:r>
          </w:p>
          <w:p w14:paraId="12316732" w14:textId="77777777" w:rsidR="00C82055" w:rsidRDefault="00C82055" w:rsidP="009634C9">
            <w:pPr>
              <w:spacing w:after="0"/>
              <w:rPr>
                <w:rFonts w:ascii="Calibri" w:hAnsi="Calibri"/>
                <w:bCs/>
                <w:sz w:val="22"/>
                <w:szCs w:val="22"/>
              </w:rPr>
            </w:pPr>
            <w:r>
              <w:rPr>
                <w:rFonts w:ascii="Calibri" w:hAnsi="Calibri"/>
                <w:bCs/>
                <w:sz w:val="22"/>
                <w:szCs w:val="22"/>
              </w:rPr>
              <w:t>The Recipient must submit a</w:t>
            </w:r>
            <w:r>
              <w:rPr>
                <w:rFonts w:ascii="Calibri" w:hAnsi="Calibri"/>
                <w:b/>
                <w:sz w:val="22"/>
                <w:szCs w:val="22"/>
              </w:rPr>
              <w:t xml:space="preserve"> </w:t>
            </w:r>
            <w:r w:rsidRPr="00887C6E">
              <w:rPr>
                <w:rFonts w:ascii="Calibri" w:hAnsi="Calibri"/>
                <w:bCs/>
                <w:sz w:val="22"/>
                <w:szCs w:val="22"/>
              </w:rPr>
              <w:t>Progress Report 2</w:t>
            </w:r>
            <w:r>
              <w:rPr>
                <w:rFonts w:ascii="Calibri" w:hAnsi="Calibri"/>
                <w:bCs/>
                <w:sz w:val="22"/>
                <w:szCs w:val="22"/>
              </w:rPr>
              <w:t xml:space="preserve"> </w:t>
            </w:r>
            <w:r w:rsidRPr="00BF703E">
              <w:rPr>
                <w:rFonts w:ascii="Calibri" w:hAnsi="Calibri"/>
                <w:bCs/>
                <w:sz w:val="22"/>
                <w:szCs w:val="22"/>
              </w:rPr>
              <w:t>describing the objectives and outcomes achieved as a result of the Grant for the Activities specified in Item 2 of Part A</w:t>
            </w:r>
            <w:r>
              <w:rPr>
                <w:rFonts w:ascii="Calibri" w:hAnsi="Calibri"/>
                <w:bCs/>
                <w:sz w:val="22"/>
                <w:szCs w:val="22"/>
              </w:rPr>
              <w:t xml:space="preserve">. </w:t>
            </w:r>
            <w:r>
              <w:rPr>
                <w:rFonts w:ascii="Calibri" w:hAnsi="Calibri"/>
                <w:sz w:val="22"/>
                <w:szCs w:val="22"/>
              </w:rPr>
              <w:t>This includes the provision of:</w:t>
            </w:r>
          </w:p>
          <w:p w14:paraId="0BDDEE05" w14:textId="77777777" w:rsidR="00C82055" w:rsidRDefault="00C82055" w:rsidP="00C82055">
            <w:pPr>
              <w:pStyle w:val="ListParagraph"/>
              <w:numPr>
                <w:ilvl w:val="0"/>
                <w:numId w:val="70"/>
              </w:numPr>
              <w:spacing w:before="0" w:after="0" w:line="240" w:lineRule="auto"/>
              <w:rPr>
                <w:rFonts w:ascii="Calibri" w:hAnsi="Calibri"/>
                <w:sz w:val="22"/>
                <w:szCs w:val="22"/>
              </w:rPr>
            </w:pPr>
            <w:r w:rsidRPr="32268F87">
              <w:rPr>
                <w:rFonts w:ascii="Calibri" w:hAnsi="Calibri"/>
                <w:sz w:val="22"/>
                <w:szCs w:val="22"/>
              </w:rPr>
              <w:t xml:space="preserve">confirmation of digital badges provided to all students who completed microcredential courses funded under the Project until 30 June 2024. </w:t>
            </w:r>
          </w:p>
          <w:p w14:paraId="2BC03FE0" w14:textId="77777777" w:rsidR="00C82055" w:rsidRDefault="00C82055" w:rsidP="00C82055">
            <w:pPr>
              <w:pStyle w:val="ListParagraph"/>
              <w:numPr>
                <w:ilvl w:val="0"/>
                <w:numId w:val="70"/>
              </w:numPr>
              <w:spacing w:before="0" w:line="240" w:lineRule="auto"/>
              <w:rPr>
                <w:rFonts w:ascii="Calibri" w:hAnsi="Calibri"/>
                <w:color w:val="000000" w:themeColor="text1"/>
                <w:sz w:val="22"/>
                <w:szCs w:val="22"/>
              </w:rPr>
            </w:pPr>
            <w:r w:rsidRPr="32268F87">
              <w:rPr>
                <w:rFonts w:ascii="Calibri" w:hAnsi="Calibri"/>
                <w:color w:val="000000" w:themeColor="text1"/>
                <w:sz w:val="22"/>
                <w:szCs w:val="22"/>
              </w:rPr>
              <w:t xml:space="preserve">if available, a case study (or studies) of a student, or students, enrolled in the microcredential course suitable for use in communications which highlights the achievements of the Project. </w:t>
            </w:r>
          </w:p>
          <w:p w14:paraId="7532581F" w14:textId="2DCFC2CB" w:rsidR="00C82055" w:rsidRPr="009634C9" w:rsidRDefault="00C82055" w:rsidP="009634C9">
            <w:pPr>
              <w:pStyle w:val="ListParagraph"/>
              <w:numPr>
                <w:ilvl w:val="0"/>
                <w:numId w:val="70"/>
              </w:numPr>
              <w:spacing w:before="0" w:line="240" w:lineRule="auto"/>
              <w:rPr>
                <w:rFonts w:ascii="Calibri" w:hAnsi="Calibri"/>
                <w:color w:val="000000" w:themeColor="text1"/>
                <w:sz w:val="22"/>
                <w:szCs w:val="22"/>
              </w:rPr>
            </w:pPr>
            <w:r w:rsidRPr="32268F87">
              <w:rPr>
                <w:rFonts w:ascii="Calibri" w:hAnsi="Calibri"/>
                <w:sz w:val="22"/>
                <w:szCs w:val="22"/>
              </w:rPr>
              <w:t xml:space="preserve">evidence in the </w:t>
            </w:r>
            <w:r w:rsidRPr="32268F87">
              <w:rPr>
                <w:rFonts w:ascii="Calibri" w:hAnsi="Calibri"/>
                <w:b/>
                <w:bCs/>
                <w:sz w:val="22"/>
                <w:szCs w:val="22"/>
              </w:rPr>
              <w:t>Progress Report 2</w:t>
            </w:r>
            <w:r w:rsidRPr="32268F87">
              <w:rPr>
                <w:rFonts w:ascii="Calibri" w:hAnsi="Calibri"/>
                <w:sz w:val="22"/>
                <w:szCs w:val="22"/>
              </w:rPr>
              <w:t xml:space="preserve"> that the Project Objectives as specified in Item 3 of Part A have been completed.</w:t>
            </w:r>
            <w:r w:rsidRPr="32268F87">
              <w:rPr>
                <w:rFonts w:ascii="Calibri" w:hAnsi="Calibri"/>
                <w:color w:val="000000" w:themeColor="text1"/>
                <w:sz w:val="22"/>
                <w:szCs w:val="22"/>
              </w:rPr>
              <w:t xml:space="preserve"> This may include feedback (including from surveys) from industry, students, and other providers on engaging with industry, the value of microcredentials, navigating credit recognition, and delivering shorter form credentials. </w:t>
            </w:r>
          </w:p>
          <w:p w14:paraId="276B85F0" w14:textId="77777777" w:rsidR="00C82055" w:rsidRPr="00B92F07" w:rsidRDefault="00C82055" w:rsidP="00C82055">
            <w:pPr>
              <w:pStyle w:val="ListParagraph"/>
              <w:numPr>
                <w:ilvl w:val="0"/>
                <w:numId w:val="70"/>
              </w:numPr>
              <w:spacing w:before="0" w:line="240" w:lineRule="auto"/>
              <w:rPr>
                <w:rFonts w:ascii="Calibri" w:hAnsi="Calibri"/>
                <w:color w:val="000000" w:themeColor="text1"/>
                <w:sz w:val="22"/>
                <w:szCs w:val="22"/>
              </w:rPr>
            </w:pPr>
            <w:r w:rsidRPr="1FCDECC8">
              <w:rPr>
                <w:rFonts w:ascii="Calibri" w:hAnsi="Calibri"/>
                <w:color w:val="000000" w:themeColor="text1"/>
                <w:sz w:val="22"/>
                <w:szCs w:val="22"/>
              </w:rPr>
              <w:t>evidence that uptake of FEE-HELP by students undertaking microcredentials has enabled greater accessibility and affordability.</w:t>
            </w:r>
          </w:p>
          <w:p w14:paraId="49020882" w14:textId="17D33F54" w:rsidR="00C82055" w:rsidRPr="0016798E" w:rsidRDefault="00C82055" w:rsidP="007E0629">
            <w:pPr>
              <w:pStyle w:val="ListParagraph"/>
              <w:numPr>
                <w:ilvl w:val="0"/>
                <w:numId w:val="70"/>
              </w:numPr>
              <w:spacing w:before="0" w:line="240" w:lineRule="auto"/>
              <w:rPr>
                <w:rFonts w:ascii="Calibri" w:hAnsi="Calibri"/>
                <w:color w:val="000000" w:themeColor="text1"/>
              </w:rPr>
            </w:pPr>
            <w:r w:rsidRPr="32268F87">
              <w:rPr>
                <w:rFonts w:ascii="Calibri" w:hAnsi="Calibri"/>
                <w:color w:val="000000" w:themeColor="text1"/>
                <w:sz w:val="22"/>
                <w:szCs w:val="22"/>
              </w:rPr>
              <w:t xml:space="preserve">Description of </w:t>
            </w:r>
            <w:r w:rsidRPr="32268F87">
              <w:rPr>
                <w:rFonts w:ascii="Calibri" w:eastAsia="Calibri" w:hAnsi="Calibri" w:cs="Calibri"/>
                <w:color w:val="000000" w:themeColor="text1"/>
                <w:sz w:val="22"/>
                <w:szCs w:val="22"/>
              </w:rPr>
              <w:t>expenditure</w:t>
            </w:r>
            <w:r w:rsidRPr="32268F87">
              <w:rPr>
                <w:rFonts w:ascii="Calibri" w:hAnsi="Calibri"/>
                <w:color w:val="000000" w:themeColor="text1"/>
                <w:sz w:val="22"/>
                <w:szCs w:val="22"/>
              </w:rPr>
              <w:t xml:space="preserve"> of the </w:t>
            </w:r>
            <w:r w:rsidRPr="32268F87">
              <w:rPr>
                <w:rFonts w:ascii="Calibri" w:eastAsia="Calibri" w:hAnsi="Calibri" w:cs="Calibri"/>
                <w:color w:val="000000" w:themeColor="text1"/>
                <w:sz w:val="22"/>
                <w:szCs w:val="22"/>
              </w:rPr>
              <w:t xml:space="preserve">Grant Funds </w:t>
            </w:r>
            <w:r w:rsidRPr="32268F87">
              <w:rPr>
                <w:rFonts w:ascii="Calibri" w:hAnsi="Calibri"/>
                <w:color w:val="000000" w:themeColor="text1"/>
                <w:sz w:val="22"/>
                <w:szCs w:val="22"/>
              </w:rPr>
              <w:t>outlining how the funds have been expended to support the objectives of the pilot.</w:t>
            </w:r>
          </w:p>
        </w:tc>
        <w:tc>
          <w:tcPr>
            <w:tcW w:w="2266" w:type="dxa"/>
          </w:tcPr>
          <w:p w14:paraId="6E0D5125"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Recipient must demonstrate in the </w:t>
            </w:r>
            <w:r w:rsidRPr="00887C6E">
              <w:rPr>
                <w:rFonts w:ascii="Calibri" w:hAnsi="Calibri"/>
                <w:b/>
                <w:bCs/>
                <w:sz w:val="22"/>
                <w:szCs w:val="22"/>
              </w:rPr>
              <w:t>Progress Report 2,</w:t>
            </w:r>
            <w:r>
              <w:rPr>
                <w:rFonts w:ascii="Calibri" w:hAnsi="Calibri"/>
                <w:sz w:val="22"/>
                <w:szCs w:val="22"/>
              </w:rPr>
              <w:t xml:space="preserve"> that Milestone 5 has been satisfied. </w:t>
            </w:r>
          </w:p>
          <w:p w14:paraId="0FEEE431" w14:textId="77777777" w:rsidR="00C82055" w:rsidRDefault="00C82055" w:rsidP="007E0629">
            <w:pPr>
              <w:pStyle w:val="ListParagraph"/>
              <w:ind w:left="0"/>
              <w:rPr>
                <w:rFonts w:ascii="Calibri" w:hAnsi="Calibri"/>
                <w:sz w:val="22"/>
                <w:szCs w:val="22"/>
              </w:rPr>
            </w:pPr>
          </w:p>
          <w:p w14:paraId="5AB4E711" w14:textId="77777777" w:rsidR="00C82055" w:rsidRDefault="00C82055" w:rsidP="007E0629">
            <w:pPr>
              <w:pStyle w:val="ListParagraph"/>
              <w:ind w:left="0"/>
              <w:rPr>
                <w:rFonts w:ascii="Calibri" w:hAnsi="Calibri"/>
                <w:sz w:val="22"/>
                <w:szCs w:val="22"/>
              </w:rPr>
            </w:pPr>
            <w:r>
              <w:rPr>
                <w:rFonts w:ascii="Calibri" w:hAnsi="Calibri"/>
                <w:sz w:val="22"/>
                <w:szCs w:val="22"/>
              </w:rPr>
              <w:t xml:space="preserve">The </w:t>
            </w:r>
            <w:r w:rsidRPr="00887C6E">
              <w:rPr>
                <w:rFonts w:ascii="Calibri" w:hAnsi="Calibri"/>
                <w:b/>
                <w:bCs/>
                <w:sz w:val="22"/>
                <w:szCs w:val="22"/>
              </w:rPr>
              <w:t>Progress Report 2</w:t>
            </w:r>
            <w:r>
              <w:rPr>
                <w:rFonts w:ascii="Calibri" w:hAnsi="Calibri"/>
                <w:sz w:val="22"/>
                <w:szCs w:val="22"/>
              </w:rPr>
              <w:t xml:space="preserve"> must be prepared to the reasonable satisfaction of the Project Delegate.</w:t>
            </w:r>
          </w:p>
        </w:tc>
      </w:tr>
    </w:tbl>
    <w:p w14:paraId="5C434B3F" w14:textId="77777777" w:rsidR="00C82055" w:rsidRDefault="00C82055" w:rsidP="00C82055">
      <w:pPr>
        <w:jc w:val="center"/>
        <w:rPr>
          <w:rFonts w:ascii="Calibri" w:hAnsi="Calibri"/>
          <w:b/>
          <w:sz w:val="22"/>
          <w:szCs w:val="22"/>
        </w:rPr>
      </w:pPr>
    </w:p>
    <w:p w14:paraId="1CAAA514" w14:textId="77777777" w:rsidR="00C82055" w:rsidRDefault="00C82055" w:rsidP="00C82055">
      <w:pPr>
        <w:rPr>
          <w:rFonts w:ascii="Calibri" w:hAnsi="Calibri"/>
          <w:b/>
          <w:sz w:val="22"/>
          <w:szCs w:val="22"/>
        </w:rPr>
      </w:pPr>
    </w:p>
    <w:p w14:paraId="1137963F" w14:textId="77777777" w:rsidR="00C82055" w:rsidRPr="009C3886" w:rsidRDefault="00C82055" w:rsidP="009634C9">
      <w:pPr>
        <w:jc w:val="center"/>
        <w:rPr>
          <w:rFonts w:ascii="Calibri" w:hAnsi="Calibri"/>
          <w:b/>
          <w:sz w:val="28"/>
          <w:szCs w:val="28"/>
        </w:rPr>
      </w:pPr>
      <w:r w:rsidRPr="009C3886">
        <w:rPr>
          <w:rFonts w:ascii="Calibri" w:hAnsi="Calibri"/>
          <w:b/>
          <w:sz w:val="28"/>
          <w:szCs w:val="28"/>
        </w:rPr>
        <w:t>Schedule 2</w:t>
      </w:r>
    </w:p>
    <w:p w14:paraId="349B730D" w14:textId="77777777" w:rsidR="00C82055" w:rsidRPr="009C3886" w:rsidRDefault="00C82055" w:rsidP="00C82055">
      <w:pPr>
        <w:jc w:val="center"/>
        <w:rPr>
          <w:rFonts w:ascii="Calibri" w:hAnsi="Calibri"/>
          <w:b/>
          <w:bCs/>
          <w:sz w:val="28"/>
          <w:szCs w:val="28"/>
        </w:rPr>
      </w:pPr>
      <w:r w:rsidRPr="1800AC80">
        <w:rPr>
          <w:rFonts w:ascii="Calibri" w:hAnsi="Calibri"/>
          <w:b/>
          <w:bCs/>
          <w:sz w:val="28"/>
          <w:szCs w:val="28"/>
        </w:rPr>
        <w:t>Payments</w:t>
      </w:r>
    </w:p>
    <w:p w14:paraId="4A9993C9" w14:textId="77777777" w:rsidR="00C82055" w:rsidRPr="00780AD8" w:rsidRDefault="00C82055" w:rsidP="00C82055">
      <w:pPr>
        <w:jc w:val="center"/>
        <w:rPr>
          <w:rFonts w:ascii="Calibri" w:hAnsi="Calibri"/>
          <w:sz w:val="22"/>
          <w:szCs w:val="22"/>
        </w:rPr>
      </w:pPr>
    </w:p>
    <w:p w14:paraId="00C76C9A" w14:textId="77777777" w:rsidR="00C82055" w:rsidRDefault="00C82055" w:rsidP="00C82055">
      <w:pPr>
        <w:keepNext/>
        <w:keepLines/>
        <w:rPr>
          <w:rFonts w:ascii="Calibri" w:hAnsi="Calibri"/>
          <w:b/>
          <w:bCs/>
          <w:sz w:val="22"/>
          <w:szCs w:val="22"/>
        </w:rPr>
      </w:pPr>
      <w:r w:rsidRPr="32268F87">
        <w:rPr>
          <w:rFonts w:ascii="Calibri" w:hAnsi="Calibri"/>
          <w:b/>
          <w:bCs/>
          <w:sz w:val="22"/>
          <w:szCs w:val="22"/>
        </w:rPr>
        <w:t xml:space="preserve">Table – Payments </w:t>
      </w:r>
    </w:p>
    <w:tbl>
      <w:tblPr>
        <w:tblStyle w:val="TableGrid"/>
        <w:tblW w:w="0" w:type="auto"/>
        <w:tblLook w:val="04A0" w:firstRow="1" w:lastRow="0" w:firstColumn="1" w:lastColumn="0" w:noHBand="0" w:noVBand="1"/>
      </w:tblPr>
      <w:tblGrid>
        <w:gridCol w:w="2136"/>
        <w:gridCol w:w="3917"/>
        <w:gridCol w:w="2725"/>
      </w:tblGrid>
      <w:tr w:rsidR="00C82055" w14:paraId="6CB7A5FD" w14:textId="77777777" w:rsidTr="007E0629">
        <w:tc>
          <w:tcPr>
            <w:tcW w:w="2405" w:type="dxa"/>
          </w:tcPr>
          <w:p w14:paraId="7D9DF69B" w14:textId="77777777" w:rsidR="00C82055" w:rsidRDefault="00C82055" w:rsidP="007E0629">
            <w:pPr>
              <w:keepNext/>
              <w:keepLines/>
              <w:rPr>
                <w:rFonts w:ascii="Calibri" w:hAnsi="Calibri"/>
                <w:b/>
                <w:bCs/>
                <w:iCs/>
                <w:sz w:val="22"/>
                <w:szCs w:val="22"/>
              </w:rPr>
            </w:pPr>
            <w:r>
              <w:rPr>
                <w:rFonts w:ascii="Calibri" w:hAnsi="Calibri"/>
                <w:b/>
                <w:sz w:val="22"/>
                <w:szCs w:val="22"/>
              </w:rPr>
              <w:t xml:space="preserve">Milestone </w:t>
            </w:r>
          </w:p>
        </w:tc>
        <w:tc>
          <w:tcPr>
            <w:tcW w:w="4536" w:type="dxa"/>
          </w:tcPr>
          <w:p w14:paraId="300A8E06" w14:textId="77777777" w:rsidR="00C82055" w:rsidRDefault="00C82055" w:rsidP="007E0629">
            <w:pPr>
              <w:keepNext/>
              <w:keepLines/>
              <w:rPr>
                <w:rFonts w:ascii="Calibri" w:hAnsi="Calibri"/>
                <w:b/>
                <w:bCs/>
                <w:iCs/>
                <w:sz w:val="22"/>
                <w:szCs w:val="22"/>
              </w:rPr>
            </w:pPr>
            <w:r>
              <w:rPr>
                <w:rFonts w:ascii="Calibri" w:hAnsi="Calibri"/>
                <w:b/>
                <w:sz w:val="22"/>
                <w:szCs w:val="22"/>
              </w:rPr>
              <w:t>Due date</w:t>
            </w:r>
          </w:p>
        </w:tc>
        <w:tc>
          <w:tcPr>
            <w:tcW w:w="3119" w:type="dxa"/>
          </w:tcPr>
          <w:p w14:paraId="1FF748FC" w14:textId="77777777" w:rsidR="00C82055" w:rsidRDefault="00C82055" w:rsidP="007E0629">
            <w:pPr>
              <w:keepNext/>
              <w:keepLines/>
              <w:rPr>
                <w:rFonts w:ascii="Calibri" w:hAnsi="Calibri"/>
                <w:b/>
                <w:bCs/>
                <w:iCs/>
                <w:sz w:val="22"/>
                <w:szCs w:val="22"/>
              </w:rPr>
            </w:pPr>
            <w:r>
              <w:rPr>
                <w:rFonts w:ascii="Calibri" w:hAnsi="Calibri"/>
                <w:b/>
                <w:sz w:val="22"/>
                <w:szCs w:val="22"/>
              </w:rPr>
              <w:t>Instalment</w:t>
            </w:r>
          </w:p>
        </w:tc>
      </w:tr>
      <w:tr w:rsidR="00C82055" w14:paraId="1E41F570" w14:textId="77777777" w:rsidTr="007E0629">
        <w:tc>
          <w:tcPr>
            <w:tcW w:w="2405" w:type="dxa"/>
          </w:tcPr>
          <w:p w14:paraId="5C67CED3" w14:textId="77777777" w:rsidR="00C82055" w:rsidRDefault="00C82055" w:rsidP="007E0629">
            <w:pPr>
              <w:keepNext/>
              <w:keepLines/>
              <w:rPr>
                <w:rFonts w:ascii="Calibri" w:hAnsi="Calibri"/>
                <w:color w:val="000000" w:themeColor="text1"/>
                <w:sz w:val="22"/>
                <w:szCs w:val="22"/>
              </w:rPr>
            </w:pPr>
            <w:r>
              <w:rPr>
                <w:rFonts w:ascii="Calibri" w:hAnsi="Calibri"/>
                <w:color w:val="000000" w:themeColor="text1"/>
                <w:sz w:val="22"/>
                <w:szCs w:val="22"/>
              </w:rPr>
              <w:t>TCSI Reporting</w:t>
            </w:r>
          </w:p>
          <w:p w14:paraId="15764E7F" w14:textId="77777777" w:rsidR="00C82055" w:rsidRDefault="00C82055" w:rsidP="007E0629">
            <w:pPr>
              <w:keepNext/>
              <w:keepLines/>
              <w:rPr>
                <w:rFonts w:ascii="Calibri" w:hAnsi="Calibri"/>
                <w:b/>
                <w:bCs/>
                <w:iCs/>
                <w:sz w:val="22"/>
                <w:szCs w:val="22"/>
              </w:rPr>
            </w:pPr>
            <w:r>
              <w:rPr>
                <w:rFonts w:ascii="Calibri" w:hAnsi="Calibri"/>
                <w:color w:val="000000" w:themeColor="text1"/>
                <w:sz w:val="22"/>
                <w:szCs w:val="22"/>
              </w:rPr>
              <w:t xml:space="preserve">Milestone 3 </w:t>
            </w:r>
          </w:p>
        </w:tc>
        <w:tc>
          <w:tcPr>
            <w:tcW w:w="4536" w:type="dxa"/>
          </w:tcPr>
          <w:p w14:paraId="76AE0971" w14:textId="77777777" w:rsidR="00C82055" w:rsidRDefault="00C82055" w:rsidP="007E0629">
            <w:pPr>
              <w:keepNext/>
              <w:keepLines/>
              <w:rPr>
                <w:rFonts w:ascii="Calibri" w:hAnsi="Calibri"/>
                <w:color w:val="000000" w:themeColor="text1"/>
                <w:sz w:val="22"/>
                <w:szCs w:val="22"/>
              </w:rPr>
            </w:pPr>
            <w:r w:rsidRPr="002B2D89">
              <w:rPr>
                <w:rFonts w:ascii="Calibri" w:hAnsi="Calibri"/>
                <w:sz w:val="22"/>
                <w:szCs w:val="22"/>
              </w:rPr>
              <w:t>T</w:t>
            </w:r>
            <w:r w:rsidRPr="32268F87">
              <w:rPr>
                <w:rFonts w:ascii="Calibri" w:eastAsia="Calibri" w:hAnsi="Calibri" w:cs="Calibri"/>
                <w:sz w:val="22"/>
                <w:szCs w:val="22"/>
              </w:rPr>
              <w:t>he TCSI Reports are due to the Project Delegate within 14 days after the census dates of the microcredential course offering</w:t>
            </w:r>
          </w:p>
          <w:p w14:paraId="0DAD33CF" w14:textId="77777777" w:rsidR="00C82055" w:rsidRDefault="00C82055" w:rsidP="007E0629">
            <w:pPr>
              <w:keepNext/>
              <w:keepLines/>
              <w:rPr>
                <w:rFonts w:ascii="Calibri" w:hAnsi="Calibri"/>
                <w:b/>
                <w:bCs/>
                <w:iCs/>
                <w:sz w:val="22"/>
                <w:szCs w:val="22"/>
              </w:rPr>
            </w:pPr>
            <w:r>
              <w:rPr>
                <w:rFonts w:ascii="Calibri" w:hAnsi="Calibri"/>
                <w:color w:val="000000" w:themeColor="text1"/>
                <w:sz w:val="22"/>
                <w:szCs w:val="22"/>
              </w:rPr>
              <w:t xml:space="preserve">The associated Milestone payment will be actioned within </w:t>
            </w:r>
            <w:r w:rsidRPr="001013C4">
              <w:rPr>
                <w:rFonts w:ascii="Calibri" w:hAnsi="Calibri"/>
                <w:color w:val="000000" w:themeColor="text1"/>
                <w:sz w:val="22"/>
                <w:szCs w:val="22"/>
              </w:rPr>
              <w:t xml:space="preserve">14 days from </w:t>
            </w:r>
            <w:r>
              <w:rPr>
                <w:rFonts w:ascii="Calibri" w:hAnsi="Calibri"/>
                <w:color w:val="000000" w:themeColor="text1"/>
                <w:sz w:val="22"/>
                <w:szCs w:val="22"/>
              </w:rPr>
              <w:t>the</w:t>
            </w:r>
            <w:r w:rsidRPr="001013C4">
              <w:rPr>
                <w:rFonts w:ascii="Calibri" w:hAnsi="Calibri"/>
                <w:color w:val="000000" w:themeColor="text1"/>
                <w:sz w:val="22"/>
                <w:szCs w:val="22"/>
              </w:rPr>
              <w:t xml:space="preserve"> </w:t>
            </w:r>
            <w:r>
              <w:rPr>
                <w:rFonts w:ascii="Calibri" w:hAnsi="Calibri"/>
                <w:color w:val="000000" w:themeColor="text1"/>
                <w:sz w:val="22"/>
                <w:szCs w:val="22"/>
              </w:rPr>
              <w:t>receipt of the TCSI report.</w:t>
            </w:r>
          </w:p>
        </w:tc>
        <w:tc>
          <w:tcPr>
            <w:tcW w:w="3119" w:type="dxa"/>
          </w:tcPr>
          <w:p w14:paraId="48A93423" w14:textId="77777777" w:rsidR="00C82055" w:rsidRPr="0037230B" w:rsidRDefault="00C82055" w:rsidP="007E0629">
            <w:pPr>
              <w:keepNext/>
              <w:keepLines/>
              <w:rPr>
                <w:rFonts w:ascii="Calibri" w:hAnsi="Calibri"/>
                <w:b/>
                <w:bCs/>
                <w:iCs/>
                <w:sz w:val="22"/>
                <w:szCs w:val="22"/>
              </w:rPr>
            </w:pPr>
            <w:r w:rsidRPr="0037230B">
              <w:rPr>
                <w:rFonts w:ascii="Calibri" w:hAnsi="Calibri"/>
                <w:bCs/>
                <w:sz w:val="22"/>
                <w:szCs w:val="22"/>
              </w:rPr>
              <w:t xml:space="preserve">100% of the grant amount for Stage </w:t>
            </w:r>
            <w:r>
              <w:rPr>
                <w:rFonts w:ascii="Calibri" w:hAnsi="Calibri"/>
                <w:bCs/>
                <w:sz w:val="22"/>
                <w:szCs w:val="22"/>
              </w:rPr>
              <w:t>3</w:t>
            </w:r>
            <w:r w:rsidRPr="0037230B">
              <w:rPr>
                <w:rFonts w:ascii="Calibri" w:hAnsi="Calibri"/>
                <w:bCs/>
                <w:sz w:val="22"/>
                <w:szCs w:val="22"/>
              </w:rPr>
              <w:t xml:space="preserve"> determined under subsection 77(2) of the Other Grants Guidelines. </w:t>
            </w:r>
          </w:p>
        </w:tc>
      </w:tr>
    </w:tbl>
    <w:p w14:paraId="6371918B" w14:textId="77777777" w:rsidR="00C82055" w:rsidRPr="00723710" w:rsidRDefault="00C82055" w:rsidP="00C82055">
      <w:pPr>
        <w:keepNext/>
        <w:keepLines/>
        <w:rPr>
          <w:rFonts w:ascii="Calibri" w:hAnsi="Calibri"/>
          <w:b/>
          <w:bCs/>
          <w:iCs/>
          <w:sz w:val="22"/>
          <w:szCs w:val="22"/>
        </w:rPr>
      </w:pPr>
    </w:p>
    <w:p w14:paraId="16E962C1" w14:textId="77777777" w:rsidR="00C82055" w:rsidRPr="00396C91" w:rsidRDefault="00C82055" w:rsidP="00C82055"/>
    <w:p w14:paraId="4FADAB8D" w14:textId="74794147" w:rsidR="197ECB2D" w:rsidRPr="00C82055" w:rsidRDefault="197ECB2D" w:rsidP="00C82055"/>
    <w:sectPr w:rsidR="197ECB2D" w:rsidRPr="00C82055" w:rsidSect="0002331D">
      <w:footerReference w:type="default" r:id="rId84"/>
      <w:footerReference w:type="first" r:id="rId85"/>
      <w:pgSz w:w="11907" w:h="16840" w:code="9"/>
      <w:pgMar w:top="1418" w:right="1418" w:bottom="1276" w:left="1701"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6428E10" w14:textId="77777777" w:rsidR="00DB16D9" w:rsidRDefault="00DB16D9" w:rsidP="00077C3D">
      <w:r>
        <w:separator/>
      </w:r>
    </w:p>
  </w:endnote>
  <w:endnote w:type="continuationSeparator" w:id="0">
    <w:p w14:paraId="2ECB7FC0" w14:textId="77777777" w:rsidR="00DB16D9" w:rsidRDefault="00DB16D9" w:rsidP="00077C3D">
      <w:r>
        <w:continuationSeparator/>
      </w:r>
    </w:p>
  </w:endnote>
  <w:endnote w:type="continuationNotice" w:id="1">
    <w:p w14:paraId="61C7D3A3" w14:textId="77777777" w:rsidR="00DB16D9" w:rsidRDefault="00DB16D9" w:rsidP="00077C3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TheSansOffice">
    <w:charset w:val="00"/>
    <w:family w:val="swiss"/>
    <w:pitch w:val="variable"/>
    <w:sig w:usb0="80000027" w:usb1="00000040" w:usb2="00000000" w:usb3="00000000" w:csb0="00000001" w:csb1="00000000"/>
  </w:font>
  <w:font w:name="&quot;Courier New&quot;">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Interstate Light">
    <w:altName w:val="Calibri"/>
    <w:charset w:val="00"/>
    <w:family w:val="auto"/>
    <w:pitch w:val="variable"/>
    <w:sig w:usb0="800000AF" w:usb1="5000204A" w:usb2="00000000" w:usb3="00000000" w:csb0="00000001"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Garamond">
    <w:panose1 w:val="02020404030301010803"/>
    <w:charset w:val="00"/>
    <w:family w:val="roman"/>
    <w:pitch w:val="variable"/>
    <w:sig w:usb0="000002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Helvetica Neue">
    <w:altName w:val="Times New Roman"/>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DDAFDD" w14:textId="77777777" w:rsidR="00C82055" w:rsidRDefault="00C8205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999A7" w14:textId="77777777" w:rsidR="00C82055" w:rsidRDefault="00C82055">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0AEDDF" w14:textId="77777777" w:rsidR="00C82055" w:rsidRDefault="00C82055">
    <w:pPr>
      <w:pStyle w:val="Footer"/>
    </w:pPr>
    <w:r>
      <w:t>Guidelines for Round 2 of the Microcredentials Pilot in Higher Education</w:t>
    </w: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74217C" w14:textId="45FE58E5" w:rsidR="00C82055" w:rsidRPr="005B72F4" w:rsidRDefault="008F0BD0" w:rsidP="0002331D">
    <w:pPr>
      <w:pStyle w:val="Footer"/>
      <w:tabs>
        <w:tab w:val="clear" w:pos="4153"/>
        <w:tab w:val="clear" w:pos="8306"/>
        <w:tab w:val="center" w:pos="6096"/>
        <w:tab w:val="right" w:pos="8789"/>
      </w:tabs>
    </w:pPr>
    <w:sdt>
      <w:sdtPr>
        <w:alias w:val="Title"/>
        <w:tag w:val=""/>
        <w:id w:val="-737397327"/>
        <w:placeholder>
          <w:docPart w:val="2AEF5674C2504AD193AF7DC638F07461"/>
        </w:placeholder>
        <w:dataBinding w:prefixMappings="xmlns:ns0='http://purl.org/dc/elements/1.1/' xmlns:ns1='http://schemas.openxmlformats.org/package/2006/metadata/core-properties' " w:xpath="/ns1:coreProperties[1]/ns0:title[1]" w:storeItemID="{6C3C8BC8-F283-45AE-878A-BAB7291924A1}"/>
        <w:text/>
      </w:sdtPr>
      <w:sdtEndPr/>
      <w:sdtContent>
        <w:r w:rsidR="00C82055">
          <w:t>Microcredentials Pilot in Higher Education Round 2 Guidelines</w:t>
        </w:r>
      </w:sdtContent>
    </w:sdt>
    <w:r w:rsidR="00C82055">
      <w:tab/>
      <w:t>18 December 2023</w:t>
    </w:r>
    <w:r w:rsidR="00C82055" w:rsidRPr="005B72F4">
      <w:tab/>
      <w:t xml:space="preserve">Page </w:t>
    </w:r>
    <w:r w:rsidR="00C82055" w:rsidRPr="005B72F4">
      <w:fldChar w:fldCharType="begin"/>
    </w:r>
    <w:r w:rsidR="00C82055" w:rsidRPr="005B72F4">
      <w:instrText xml:space="preserve"> PAGE </w:instrText>
    </w:r>
    <w:r w:rsidR="00C82055" w:rsidRPr="005B72F4">
      <w:fldChar w:fldCharType="separate"/>
    </w:r>
    <w:r w:rsidR="00C82055">
      <w:rPr>
        <w:noProof/>
      </w:rPr>
      <w:t>10</w:t>
    </w:r>
    <w:r w:rsidR="00C82055" w:rsidRPr="005B72F4">
      <w:fldChar w:fldCharType="end"/>
    </w:r>
    <w:r w:rsidR="00C82055" w:rsidRPr="005B72F4">
      <w:t xml:space="preserve"> of </w:t>
    </w:r>
    <w:r w:rsidR="00C82055">
      <w:rPr>
        <w:noProof/>
      </w:rPr>
      <w:fldChar w:fldCharType="begin"/>
    </w:r>
    <w:r w:rsidR="00C82055">
      <w:rPr>
        <w:noProof/>
      </w:rPr>
      <w:instrText xml:space="preserve"> NUMPAGES </w:instrText>
    </w:r>
    <w:r w:rsidR="00C82055">
      <w:rPr>
        <w:noProof/>
      </w:rPr>
      <w:fldChar w:fldCharType="separate"/>
    </w:r>
    <w:r w:rsidR="00C82055">
      <w:rPr>
        <w:noProof/>
      </w:rPr>
      <w:t>35</w:t>
    </w:r>
    <w:r w:rsidR="00C82055">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66F362" w14:textId="77777777" w:rsidR="00C82055" w:rsidRDefault="00C82055" w:rsidP="00077C3D">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7EA3F1" w14:textId="77777777" w:rsidR="00C82055" w:rsidRDefault="00C82055">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B15969" w14:textId="77777777" w:rsidR="00C82055" w:rsidRDefault="00C82055" w:rsidP="007A61AC">
    <w:pPr>
      <w:pStyle w:val="Footer"/>
      <w:rPr>
        <w:rFonts w:ascii="Calibri" w:hAnsi="Calibri" w:cs="Calibri"/>
      </w:rPr>
    </w:pPr>
    <w:r>
      <w:rPr>
        <w:rFonts w:ascii="Calibri" w:hAnsi="Calibri"/>
        <w:sz w:val="20"/>
      </w:rPr>
      <w:t>Conditions of Grant</w:t>
    </w:r>
    <w:r>
      <w:rPr>
        <w:rFonts w:ascii="Calibri" w:hAnsi="Calibri"/>
        <w:sz w:val="20"/>
      </w:rPr>
      <w:tab/>
    </w:r>
    <w:r>
      <w:rPr>
        <w:rFonts w:ascii="Calibri" w:hAnsi="Calibri"/>
        <w:sz w:val="20"/>
      </w:rPr>
      <w:tab/>
    </w:r>
    <w:r w:rsidRPr="00F1400B">
      <w:rPr>
        <w:rFonts w:ascii="Calibri" w:hAnsi="Calibri" w:cs="Calibri"/>
      </w:rPr>
      <w:fldChar w:fldCharType="begin"/>
    </w:r>
    <w:r w:rsidRPr="00F1400B">
      <w:rPr>
        <w:rFonts w:ascii="Calibri" w:hAnsi="Calibri" w:cs="Calibri"/>
      </w:rPr>
      <w:instrText xml:space="preserve"> PAGE   \* MERGEFORMAT </w:instrText>
    </w:r>
    <w:r w:rsidRPr="00F1400B">
      <w:rPr>
        <w:rFonts w:ascii="Calibri" w:hAnsi="Calibri" w:cs="Calibri"/>
      </w:rPr>
      <w:fldChar w:fldCharType="separate"/>
    </w:r>
    <w:r>
      <w:rPr>
        <w:rFonts w:ascii="Calibri" w:hAnsi="Calibri" w:cs="Calibri"/>
        <w:noProof/>
      </w:rPr>
      <w:t>25</w:t>
    </w:r>
    <w:r w:rsidRPr="00F1400B">
      <w:rPr>
        <w:rFonts w:ascii="Calibri" w:hAnsi="Calibri" w:cs="Calibri"/>
      </w:rPr>
      <w:fldChar w:fldCharType="end"/>
    </w:r>
  </w:p>
  <w:p w14:paraId="01BFF88D" w14:textId="77777777" w:rsidR="00C82055" w:rsidRDefault="00C82055">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99C536" w14:textId="77777777" w:rsidR="00C82055" w:rsidRDefault="00C82055" w:rsidP="007A61AC">
    <w:pPr>
      <w:pStyle w:val="Footer"/>
      <w:rPr>
        <w:rFonts w:ascii="Calibri" w:hAnsi="Calibri"/>
        <w:sz w:val="20"/>
      </w:rPr>
    </w:pPr>
    <w:r>
      <w:rPr>
        <w:rFonts w:ascii="Calibri" w:hAnsi="Calibri"/>
        <w:sz w:val="20"/>
      </w:rPr>
      <w:t>Conditions of Grant</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E135E9" w14:textId="77777777" w:rsidR="00C82055" w:rsidRDefault="00C82055">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8D804F" w14:textId="77777777" w:rsidR="00C82055" w:rsidRDefault="00C82055" w:rsidP="007A61AC">
    <w:pPr>
      <w:pStyle w:val="Footer"/>
      <w:rPr>
        <w:rFonts w:ascii="Calibri" w:hAnsi="Calibri" w:cs="Calibri"/>
      </w:rPr>
    </w:pPr>
    <w:r>
      <w:rPr>
        <w:rFonts w:ascii="Calibri" w:hAnsi="Calibri"/>
        <w:sz w:val="20"/>
      </w:rPr>
      <w:t>Conditions of Grant</w:t>
    </w:r>
    <w:r>
      <w:rPr>
        <w:rFonts w:ascii="Calibri" w:hAnsi="Calibri"/>
        <w:sz w:val="20"/>
      </w:rPr>
      <w:tab/>
    </w:r>
    <w:r>
      <w:rPr>
        <w:rFonts w:ascii="Calibri" w:hAnsi="Calibri"/>
        <w:sz w:val="20"/>
      </w:rPr>
      <w:tab/>
    </w:r>
    <w:r w:rsidRPr="00F1400B">
      <w:rPr>
        <w:rFonts w:ascii="Calibri" w:hAnsi="Calibri" w:cs="Calibri"/>
      </w:rPr>
      <w:fldChar w:fldCharType="begin"/>
    </w:r>
    <w:r w:rsidRPr="00F1400B">
      <w:rPr>
        <w:rFonts w:ascii="Calibri" w:hAnsi="Calibri" w:cs="Calibri"/>
      </w:rPr>
      <w:instrText xml:space="preserve"> PAGE   \* MERGEFORMAT </w:instrText>
    </w:r>
    <w:r w:rsidRPr="00F1400B">
      <w:rPr>
        <w:rFonts w:ascii="Calibri" w:hAnsi="Calibri" w:cs="Calibri"/>
      </w:rPr>
      <w:fldChar w:fldCharType="separate"/>
    </w:r>
    <w:r>
      <w:rPr>
        <w:rFonts w:ascii="Calibri" w:hAnsi="Calibri" w:cs="Calibri"/>
        <w:noProof/>
      </w:rPr>
      <w:t>25</w:t>
    </w:r>
    <w:r w:rsidRPr="00F1400B">
      <w:rPr>
        <w:rFonts w:ascii="Calibri" w:hAnsi="Calibri" w:cs="Calibri"/>
      </w:rPr>
      <w:fldChar w:fldCharType="end"/>
    </w:r>
  </w:p>
  <w:p w14:paraId="00804573" w14:textId="77777777" w:rsidR="00C82055" w:rsidRDefault="00C82055">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33FD7" w14:textId="77777777" w:rsidR="00C82055" w:rsidRDefault="00C82055" w:rsidP="007A61AC">
    <w:pPr>
      <w:pStyle w:val="Footer"/>
      <w:rPr>
        <w:rFonts w:ascii="Calibri" w:hAnsi="Calibri"/>
        <w:sz w:val="20"/>
      </w:rPr>
    </w:pPr>
    <w:r>
      <w:rPr>
        <w:rFonts w:ascii="Calibri" w:hAnsi="Calibri"/>
        <w:sz w:val="20"/>
      </w:rPr>
      <w:t>Conditions of Grant</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F65420" w14:textId="7F870AF7" w:rsidR="00092821" w:rsidRPr="005B72F4" w:rsidRDefault="008F0BD0" w:rsidP="0002331D">
    <w:pPr>
      <w:pStyle w:val="Footer"/>
      <w:tabs>
        <w:tab w:val="clear" w:pos="4153"/>
        <w:tab w:val="clear" w:pos="8306"/>
        <w:tab w:val="center" w:pos="6096"/>
        <w:tab w:val="right" w:pos="8789"/>
      </w:tabs>
    </w:pPr>
    <w:sdt>
      <w:sdtPr>
        <w:alias w:val="Title"/>
        <w:tag w:val=""/>
        <w:id w:val="588889434"/>
        <w:placeholder>
          <w:docPart w:val="2AEF5674C2504AD193AF7DC638F07461"/>
        </w:placeholder>
        <w:dataBinding w:prefixMappings="xmlns:ns0='http://purl.org/dc/elements/1.1/' xmlns:ns1='http://schemas.openxmlformats.org/package/2006/metadata/core-properties' " w:xpath="/ns1:coreProperties[1]/ns0:title[1]" w:storeItemID="{6C3C8BC8-F283-45AE-878A-BAB7291924A1}"/>
        <w:text/>
      </w:sdtPr>
      <w:sdtEndPr/>
      <w:sdtContent>
        <w:r w:rsidR="0041248C">
          <w:t>Microcredentials Pilot in Higher Education Round 2 Guidelines</w:t>
        </w:r>
      </w:sdtContent>
    </w:sdt>
    <w:r w:rsidR="00092821">
      <w:tab/>
    </w:r>
    <w:r w:rsidR="00B57476">
      <w:t xml:space="preserve">18 </w:t>
    </w:r>
    <w:r w:rsidR="00D314F0">
      <w:t>Dec</w:t>
    </w:r>
    <w:r w:rsidR="00A524D0">
      <w:t>ember 2023</w:t>
    </w:r>
    <w:r w:rsidR="00092821" w:rsidRPr="005B72F4">
      <w:tab/>
      <w:t xml:space="preserve">Page </w:t>
    </w:r>
    <w:r w:rsidR="00092821" w:rsidRPr="005B72F4">
      <w:fldChar w:fldCharType="begin"/>
    </w:r>
    <w:r w:rsidR="00092821" w:rsidRPr="005B72F4">
      <w:instrText xml:space="preserve"> PAGE </w:instrText>
    </w:r>
    <w:r w:rsidR="00092821" w:rsidRPr="005B72F4">
      <w:fldChar w:fldCharType="separate"/>
    </w:r>
    <w:r w:rsidR="00021C55">
      <w:rPr>
        <w:noProof/>
      </w:rPr>
      <w:t>10</w:t>
    </w:r>
    <w:r w:rsidR="00092821" w:rsidRPr="005B72F4">
      <w:fldChar w:fldCharType="end"/>
    </w:r>
    <w:r w:rsidR="00092821" w:rsidRPr="005B72F4">
      <w:t xml:space="preserve"> of </w:t>
    </w:r>
    <w:r w:rsidR="00092821">
      <w:rPr>
        <w:noProof/>
      </w:rPr>
      <w:fldChar w:fldCharType="begin"/>
    </w:r>
    <w:r w:rsidR="00092821">
      <w:rPr>
        <w:noProof/>
      </w:rPr>
      <w:instrText xml:space="preserve"> NUMPAGES </w:instrText>
    </w:r>
    <w:r w:rsidR="00092821">
      <w:rPr>
        <w:noProof/>
      </w:rPr>
      <w:fldChar w:fldCharType="separate"/>
    </w:r>
    <w:r w:rsidR="00021C55">
      <w:rPr>
        <w:noProof/>
      </w:rPr>
      <w:t>35</w:t>
    </w:r>
    <w:r w:rsidR="00092821">
      <w:rPr>
        <w:noProof/>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F65421" w14:textId="77777777" w:rsidR="00092821" w:rsidRDefault="00092821" w:rsidP="00077C3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6FF039A" w14:textId="77777777" w:rsidR="00DB16D9" w:rsidRDefault="00DB16D9" w:rsidP="00077C3D">
      <w:r>
        <w:separator/>
      </w:r>
    </w:p>
  </w:footnote>
  <w:footnote w:type="continuationSeparator" w:id="0">
    <w:p w14:paraId="0BA89246" w14:textId="77777777" w:rsidR="00DB16D9" w:rsidRDefault="00DB16D9" w:rsidP="00077C3D">
      <w:r>
        <w:continuationSeparator/>
      </w:r>
    </w:p>
  </w:footnote>
  <w:footnote w:type="continuationNotice" w:id="1">
    <w:p w14:paraId="6E6A763C" w14:textId="77777777" w:rsidR="00DB16D9" w:rsidRDefault="00DB16D9" w:rsidP="00077C3D"/>
  </w:footnote>
  <w:footnote w:id="2">
    <w:p w14:paraId="679B4C71" w14:textId="77777777" w:rsidR="00C82055" w:rsidRDefault="00C82055" w:rsidP="00C82055">
      <w:pPr>
        <w:pStyle w:val="FootnoteText"/>
      </w:pPr>
      <w:r>
        <w:rPr>
          <w:rStyle w:val="FootnoteReference"/>
        </w:rPr>
        <w:footnoteRef/>
      </w:r>
      <w:r>
        <w:t xml:space="preserve"> See glossary for an explanation of ‘value for money’.</w:t>
      </w:r>
    </w:p>
  </w:footnote>
  <w:footnote w:id="3">
    <w:p w14:paraId="4BD067D0" w14:textId="77777777" w:rsidR="00C82055" w:rsidRPr="007133C2" w:rsidRDefault="00C82055" w:rsidP="00C82055">
      <w:pPr>
        <w:pStyle w:val="FootnoteText"/>
      </w:pPr>
      <w:r w:rsidRPr="007133C2">
        <w:rPr>
          <w:rStyle w:val="FootnoteReference"/>
        </w:rPr>
        <w:footnoteRef/>
      </w:r>
      <w:r w:rsidRPr="007133C2">
        <w:t xml:space="preserve"> Relevant money is defined in the PGPA Act. See section 8, Dictionary</w:t>
      </w:r>
      <w:r>
        <w:t>.</w:t>
      </w:r>
    </w:p>
  </w:footnote>
  <w:footnote w:id="4">
    <w:p w14:paraId="152B6B76" w14:textId="77777777" w:rsidR="00C82055" w:rsidRPr="007133C2" w:rsidRDefault="00C82055" w:rsidP="00C82055">
      <w:pPr>
        <w:pStyle w:val="FootnoteText"/>
      </w:pPr>
      <w:r w:rsidRPr="007133C2">
        <w:rPr>
          <w:rStyle w:val="FootnoteReference"/>
        </w:rPr>
        <w:footnoteRef/>
      </w:r>
      <w:r w:rsidRPr="007133C2">
        <w:t xml:space="preserve"> Other CRF money is defined in the PGPA Act. See section 105, Rules in relation to other CRF money.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729D62" w14:textId="77777777" w:rsidR="00C82055" w:rsidRDefault="00C8205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44FC55" w14:textId="77777777" w:rsidR="00C82055" w:rsidRDefault="00C8205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05D532" w14:textId="77777777" w:rsidR="00C82055" w:rsidRDefault="00C8205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6B53D3" w14:textId="77777777" w:rsidR="00C82055" w:rsidRDefault="008F0BD0">
    <w:pPr>
      <w:pStyle w:val="Header"/>
    </w:pPr>
    <w:r>
      <w:rPr>
        <w:noProof/>
      </w:rPr>
      <w:pict w14:anchorId="3DC639A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719188" o:spid="_x0000_s1026" type="#_x0000_t136" style="position:absolute;margin-left:0;margin-top:0;width:428.2pt;height:171.25pt;rotation:315;z-index:-251661312;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E410F0" w14:textId="77777777" w:rsidR="00C82055" w:rsidRDefault="008F0BD0">
    <w:pPr>
      <w:pStyle w:val="Header"/>
    </w:pPr>
    <w:r>
      <w:rPr>
        <w:noProof/>
      </w:rPr>
      <w:pict w14:anchorId="789D8BF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719189" o:spid="_x0000_s1027" type="#_x0000_t136" style="position:absolute;margin-left:0;margin-top:0;width:428.2pt;height:171.25pt;rotation:315;z-index:-251660288;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CCF6F3" w14:textId="77777777" w:rsidR="00C82055" w:rsidRDefault="008F0BD0" w:rsidP="007A61AC">
    <w:pPr>
      <w:pStyle w:val="Header"/>
      <w:jc w:val="center"/>
      <w:rPr>
        <w:color w:val="000000"/>
        <w:sz w:val="21"/>
        <w:szCs w:val="21"/>
      </w:rPr>
    </w:pPr>
    <w:r>
      <w:rPr>
        <w:noProof/>
      </w:rPr>
      <w:pict w14:anchorId="4F0F383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6719187" o:spid="_x0000_s1025" type="#_x0000_t136" style="position:absolute;left:0;text-align:left;margin-left:0;margin-top:0;width:428.2pt;height:171.25pt;rotation:315;z-index:-251659264;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p w14:paraId="212A7E3A" w14:textId="77777777" w:rsidR="00C82055" w:rsidRDefault="00C82055" w:rsidP="007A61AC">
    <w:pPr>
      <w:pStyle w:val="Header"/>
      <w:jc w:val="center"/>
      <w:rPr>
        <w:color w:val="000000"/>
        <w:sz w:val="21"/>
        <w:szCs w:val="21"/>
      </w:rPr>
    </w:pPr>
  </w:p>
  <w:p w14:paraId="76394884" w14:textId="77777777" w:rsidR="00C82055" w:rsidRDefault="00C82055" w:rsidP="007A61AC">
    <w:pPr>
      <w:pStyle w:val="Header"/>
      <w:jc w:val="cent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7BB661" w14:textId="77777777" w:rsidR="00C82055" w:rsidRDefault="008F0BD0">
    <w:pPr>
      <w:pStyle w:val="Header"/>
    </w:pPr>
    <w:r>
      <w:rPr>
        <w:noProof/>
      </w:rPr>
      <w:pict w14:anchorId="15ECFD9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211266" o:spid="_x0000_s1029" type="#_x0000_t136" style="position:absolute;margin-left:0;margin-top:0;width:428.2pt;height:171.25pt;rotation:315;z-index:-251657216;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63DC70" w14:textId="77777777" w:rsidR="00C82055" w:rsidRDefault="008F0BD0">
    <w:pPr>
      <w:pStyle w:val="Header"/>
    </w:pPr>
    <w:r>
      <w:rPr>
        <w:noProof/>
      </w:rPr>
      <w:pict w14:anchorId="3FC9284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211267" o:spid="_x0000_s1030" type="#_x0000_t136" style="position:absolute;margin-left:0;margin-top:0;width:428.2pt;height:171.25pt;rotation:315;z-index:-251656192;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03F2B8" w14:textId="77777777" w:rsidR="00C82055" w:rsidRDefault="008F0BD0" w:rsidP="007A61AC">
    <w:pPr>
      <w:pStyle w:val="Header"/>
      <w:jc w:val="center"/>
      <w:rPr>
        <w:color w:val="000000"/>
        <w:sz w:val="21"/>
        <w:szCs w:val="21"/>
      </w:rPr>
    </w:pPr>
    <w:r>
      <w:rPr>
        <w:noProof/>
      </w:rPr>
      <w:pict w14:anchorId="231AFB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5211265" o:spid="_x0000_s1028" type="#_x0000_t136" style="position:absolute;left:0;text-align:left;margin-left:0;margin-top:0;width:428.2pt;height:171.25pt;rotation:315;z-index:-251658240;mso-position-horizontal:center;mso-position-horizontal-relative:margin;mso-position-vertical:center;mso-position-vertical-relative:margin" o:allowincell="f" fillcolor="silver" stroked="f">
          <v:fill opacity=".5"/>
          <v:textpath style="font-family:&quot;Times New Roman&quot;;font-size:1pt" string="DRAFT"/>
          <w10:wrap anchorx="margin" anchory="margin"/>
        </v:shape>
      </w:pict>
    </w:r>
  </w:p>
  <w:p w14:paraId="10837256" w14:textId="77777777" w:rsidR="00C82055" w:rsidRDefault="00C82055" w:rsidP="007A61AC">
    <w:pPr>
      <w:pStyle w:val="Header"/>
      <w:jc w:val="center"/>
      <w:rPr>
        <w:color w:val="000000"/>
        <w:sz w:val="21"/>
        <w:szCs w:val="21"/>
      </w:rPr>
    </w:pPr>
  </w:p>
  <w:p w14:paraId="1DC5F987" w14:textId="77777777" w:rsidR="00C82055" w:rsidRDefault="00C82055" w:rsidP="007A61AC">
    <w:pPr>
      <w:pStyle w:val="Heade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E"/>
    <w:multiLevelType w:val="singleLevel"/>
    <w:tmpl w:val="8D0C7CF4"/>
    <w:lvl w:ilvl="0">
      <w:start w:val="1"/>
      <w:numFmt w:val="lowerRoman"/>
      <w:pStyle w:val="ListNumber3"/>
      <w:lvlText w:val="%1."/>
      <w:lvlJc w:val="right"/>
      <w:pPr>
        <w:ind w:left="360" w:hanging="360"/>
      </w:pPr>
    </w:lvl>
  </w:abstractNum>
  <w:abstractNum w:abstractNumId="1" w15:restartNumberingAfterBreak="0">
    <w:nsid w:val="0000000C"/>
    <w:multiLevelType w:val="multilevel"/>
    <w:tmpl w:val="0000000C"/>
    <w:name w:val="WW8Num18"/>
    <w:lvl w:ilvl="0">
      <w:start w:val="1"/>
      <w:numFmt w:val="none"/>
      <w:suff w:val="nothing"/>
      <w:lvlText w:val=""/>
      <w:lvlJc w:val="left"/>
      <w:pPr>
        <w:tabs>
          <w:tab w:val="num" w:pos="1238"/>
        </w:tabs>
        <w:ind w:left="1238" w:hanging="1238"/>
      </w:pPr>
      <w:rPr>
        <w:rFonts w:cs="Times New Roman"/>
      </w:rPr>
    </w:lvl>
    <w:lvl w:ilvl="1">
      <w:start w:val="1"/>
      <w:numFmt w:val="decimal"/>
      <w:lvlText w:val="%2"/>
      <w:lvlJc w:val="left"/>
      <w:pPr>
        <w:tabs>
          <w:tab w:val="num" w:pos="1478"/>
        </w:tabs>
        <w:ind w:left="1478" w:hanging="1238"/>
      </w:pPr>
      <w:rPr>
        <w:rFonts w:cs="Times New Roman"/>
      </w:rPr>
    </w:lvl>
    <w:lvl w:ilvl="2">
      <w:start w:val="1"/>
      <w:numFmt w:val="decimal"/>
      <w:lvlText w:val="%2.%3"/>
      <w:lvlJc w:val="left"/>
      <w:pPr>
        <w:tabs>
          <w:tab w:val="num" w:pos="539"/>
        </w:tabs>
        <w:ind w:left="539" w:hanging="720"/>
      </w:pPr>
      <w:rPr>
        <w:rFonts w:cs="Times New Roman"/>
      </w:rPr>
    </w:lvl>
    <w:lvl w:ilvl="3">
      <w:start w:val="1"/>
      <w:numFmt w:val="decimal"/>
      <w:lvlText w:val="%2.%3.%4"/>
      <w:lvlJc w:val="left"/>
      <w:pPr>
        <w:tabs>
          <w:tab w:val="num" w:pos="1109"/>
        </w:tabs>
        <w:ind w:left="1109" w:hanging="864"/>
      </w:pPr>
      <w:rPr>
        <w:rFonts w:cs="Times New Roman"/>
      </w:rPr>
    </w:lvl>
    <w:lvl w:ilvl="4">
      <w:start w:val="1"/>
      <w:numFmt w:val="none"/>
      <w:suff w:val="nothing"/>
      <w:lvlText w:val=""/>
      <w:lvlJc w:val="left"/>
      <w:pPr>
        <w:tabs>
          <w:tab w:val="num" w:pos="953"/>
        </w:tabs>
        <w:ind w:left="953" w:hanging="953"/>
      </w:pPr>
      <w:rPr>
        <w:rFonts w:cs="Times New Roman"/>
      </w:rPr>
    </w:lvl>
    <w:lvl w:ilvl="5">
      <w:start w:val="1"/>
      <w:numFmt w:val="decimal"/>
      <w:lvlText w:val=".%3.%4.%6"/>
      <w:lvlJc w:val="left"/>
      <w:pPr>
        <w:tabs>
          <w:tab w:val="num" w:pos="1152"/>
        </w:tabs>
        <w:ind w:left="1152" w:hanging="1152"/>
      </w:pPr>
      <w:rPr>
        <w:rFonts w:cs="Times New Roman"/>
      </w:rPr>
    </w:lvl>
    <w:lvl w:ilvl="6">
      <w:start w:val="1"/>
      <w:numFmt w:val="decimal"/>
      <w:lvlText w:val=".%2.%3.%4.%6.%7."/>
      <w:lvlJc w:val="left"/>
      <w:pPr>
        <w:tabs>
          <w:tab w:val="num" w:pos="1296"/>
        </w:tabs>
        <w:ind w:left="1296" w:hanging="1296"/>
      </w:pPr>
      <w:rPr>
        <w:rFonts w:cs="Times New Roman"/>
      </w:rPr>
    </w:lvl>
    <w:lvl w:ilvl="7">
      <w:start w:val="1"/>
      <w:numFmt w:val="decimal"/>
      <w:lvlText w:val=".%2.%3.%4.%6.%7.%8."/>
      <w:lvlJc w:val="left"/>
      <w:pPr>
        <w:tabs>
          <w:tab w:val="num" w:pos="1440"/>
        </w:tabs>
        <w:ind w:left="1440" w:hanging="1440"/>
      </w:pPr>
      <w:rPr>
        <w:rFonts w:cs="Times New Roman"/>
      </w:rPr>
    </w:lvl>
    <w:lvl w:ilvl="8">
      <w:start w:val="1"/>
      <w:numFmt w:val="decimal"/>
      <w:lvlText w:val=".%2.%3.%4.%6.%7.%8.%9."/>
      <w:lvlJc w:val="left"/>
      <w:pPr>
        <w:tabs>
          <w:tab w:val="num" w:pos="1584"/>
        </w:tabs>
        <w:ind w:left="1584" w:hanging="1584"/>
      </w:pPr>
      <w:rPr>
        <w:rFonts w:cs="Times New Roman"/>
      </w:rPr>
    </w:lvl>
  </w:abstractNum>
  <w:abstractNum w:abstractNumId="2" w15:restartNumberingAfterBreak="0">
    <w:nsid w:val="036E3FCB"/>
    <w:multiLevelType w:val="multilevel"/>
    <w:tmpl w:val="146AA540"/>
    <w:lvl w:ilvl="0">
      <w:start w:val="1"/>
      <w:numFmt w:val="none"/>
      <w:pStyle w:val="Boxed2Text"/>
      <w:lvlText w:val=""/>
      <w:lvlJc w:val="left"/>
      <w:pPr>
        <w:ind w:left="0" w:firstLine="0"/>
      </w:pPr>
      <w:rPr>
        <w:rFonts w:hint="default"/>
        <w:w w:val="100"/>
        <w:sz w:val="20"/>
      </w:rPr>
    </w:lvl>
    <w:lvl w:ilvl="1">
      <w:start w:val="1"/>
      <w:numFmt w:val="bullet"/>
      <w:lvlText w:val=""/>
      <w:lvlJc w:val="left"/>
      <w:pPr>
        <w:ind w:left="357" w:hanging="357"/>
      </w:pPr>
      <w:rPr>
        <w:rFonts w:ascii="Wingdings" w:hAnsi="Wingdings" w:hint="default"/>
        <w:color w:val="264F90"/>
      </w:rPr>
    </w:lvl>
    <w:lvl w:ilvl="2">
      <w:start w:val="1"/>
      <w:numFmt w:val="bullet"/>
      <w:lvlText w:val=""/>
      <w:lvlJc w:val="left"/>
      <w:pPr>
        <w:ind w:left="720" w:hanging="363"/>
      </w:pPr>
      <w:rPr>
        <w:rFonts w:ascii="Wingdings" w:hAnsi="Wingdings" w:hint="default"/>
        <w:color w:val="auto"/>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 w15:restartNumberingAfterBreak="0">
    <w:nsid w:val="042D58F1"/>
    <w:multiLevelType w:val="hybridMultilevel"/>
    <w:tmpl w:val="C99C0144"/>
    <w:lvl w:ilvl="0" w:tplc="473ADDBE">
      <w:start w:val="1"/>
      <w:numFmt w:val="lowerLetter"/>
      <w:lvlText w:val="(%1)"/>
      <w:lvlJc w:val="left"/>
      <w:pPr>
        <w:ind w:left="1571" w:hanging="360"/>
      </w:pPr>
      <w:rPr>
        <w:rFonts w:cs="Times New Roman"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 w15:restartNumberingAfterBreak="0">
    <w:nsid w:val="07632092"/>
    <w:multiLevelType w:val="hybridMultilevel"/>
    <w:tmpl w:val="D6AC048E"/>
    <w:lvl w:ilvl="0" w:tplc="099C26B2">
      <w:start w:val="1"/>
      <w:numFmt w:val="lowerRoman"/>
      <w:lvlText w:val="%1."/>
      <w:lvlJc w:val="right"/>
      <w:pPr>
        <w:ind w:left="720" w:hanging="360"/>
      </w:pPr>
      <w:rPr>
        <w:rFonts w:hint="default"/>
        <w:b/>
        <w:bCs/>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08E26908"/>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 w15:restartNumberingAfterBreak="0">
    <w:nsid w:val="099018F5"/>
    <w:multiLevelType w:val="hybridMultilevel"/>
    <w:tmpl w:val="74E86846"/>
    <w:lvl w:ilvl="0" w:tplc="D1566970">
      <w:start w:val="1"/>
      <w:numFmt w:val="lowerLetter"/>
      <w:pStyle w:val="ListNumber2"/>
      <w:lvlText w:val="%1."/>
      <w:lvlJc w:val="left"/>
      <w:pPr>
        <w:ind w:left="360" w:hanging="360"/>
      </w:pPr>
      <w:rPr>
        <w:rFonts w:hint="default"/>
      </w:rPr>
    </w:lvl>
    <w:lvl w:ilvl="1" w:tplc="5DFC24C6">
      <w:start w:val="1"/>
      <w:numFmt w:val="bullet"/>
      <w:lvlText w:val=""/>
      <w:lvlJc w:val="left"/>
      <w:pPr>
        <w:ind w:left="1080" w:hanging="360"/>
      </w:pPr>
      <w:rPr>
        <w:rFonts w:ascii="Wingdings" w:hAnsi="Wingdings" w:hint="default"/>
      </w:rPr>
    </w:lvl>
    <w:lvl w:ilvl="2" w:tplc="23665052" w:tentative="1">
      <w:start w:val="1"/>
      <w:numFmt w:val="bullet"/>
      <w:lvlText w:val=""/>
      <w:lvlJc w:val="left"/>
      <w:pPr>
        <w:ind w:left="1800" w:hanging="360"/>
      </w:pPr>
      <w:rPr>
        <w:rFonts w:ascii="Wingdings" w:hAnsi="Wingdings" w:hint="default"/>
      </w:rPr>
    </w:lvl>
    <w:lvl w:ilvl="3" w:tplc="E002523C" w:tentative="1">
      <w:start w:val="1"/>
      <w:numFmt w:val="bullet"/>
      <w:lvlText w:val=""/>
      <w:lvlJc w:val="left"/>
      <w:pPr>
        <w:ind w:left="2520" w:hanging="360"/>
      </w:pPr>
      <w:rPr>
        <w:rFonts w:ascii="Symbol" w:hAnsi="Symbol" w:hint="default"/>
      </w:rPr>
    </w:lvl>
    <w:lvl w:ilvl="4" w:tplc="2FBEEC36" w:tentative="1">
      <w:start w:val="1"/>
      <w:numFmt w:val="bullet"/>
      <w:lvlText w:val="o"/>
      <w:lvlJc w:val="left"/>
      <w:pPr>
        <w:ind w:left="3240" w:hanging="360"/>
      </w:pPr>
      <w:rPr>
        <w:rFonts w:ascii="Courier New" w:hAnsi="Courier New" w:cs="Courier New" w:hint="default"/>
      </w:rPr>
    </w:lvl>
    <w:lvl w:ilvl="5" w:tplc="5B7E5D76" w:tentative="1">
      <w:start w:val="1"/>
      <w:numFmt w:val="bullet"/>
      <w:lvlText w:val=""/>
      <w:lvlJc w:val="left"/>
      <w:pPr>
        <w:ind w:left="3960" w:hanging="360"/>
      </w:pPr>
      <w:rPr>
        <w:rFonts w:ascii="Wingdings" w:hAnsi="Wingdings" w:hint="default"/>
      </w:rPr>
    </w:lvl>
    <w:lvl w:ilvl="6" w:tplc="CC0EB0BE" w:tentative="1">
      <w:start w:val="1"/>
      <w:numFmt w:val="bullet"/>
      <w:lvlText w:val=""/>
      <w:lvlJc w:val="left"/>
      <w:pPr>
        <w:ind w:left="4680" w:hanging="360"/>
      </w:pPr>
      <w:rPr>
        <w:rFonts w:ascii="Symbol" w:hAnsi="Symbol" w:hint="default"/>
      </w:rPr>
    </w:lvl>
    <w:lvl w:ilvl="7" w:tplc="07DAB6C2" w:tentative="1">
      <w:start w:val="1"/>
      <w:numFmt w:val="bullet"/>
      <w:lvlText w:val="o"/>
      <w:lvlJc w:val="left"/>
      <w:pPr>
        <w:ind w:left="5400" w:hanging="360"/>
      </w:pPr>
      <w:rPr>
        <w:rFonts w:ascii="Courier New" w:hAnsi="Courier New" w:cs="Courier New" w:hint="default"/>
      </w:rPr>
    </w:lvl>
    <w:lvl w:ilvl="8" w:tplc="A7722B9E" w:tentative="1">
      <w:start w:val="1"/>
      <w:numFmt w:val="bullet"/>
      <w:lvlText w:val=""/>
      <w:lvlJc w:val="left"/>
      <w:pPr>
        <w:ind w:left="6120" w:hanging="360"/>
      </w:pPr>
      <w:rPr>
        <w:rFonts w:ascii="Wingdings" w:hAnsi="Wingdings" w:hint="default"/>
      </w:rPr>
    </w:lvl>
  </w:abstractNum>
  <w:abstractNum w:abstractNumId="7" w15:restartNumberingAfterBreak="0">
    <w:nsid w:val="09AE02ED"/>
    <w:multiLevelType w:val="hybridMultilevel"/>
    <w:tmpl w:val="50788DBC"/>
    <w:lvl w:ilvl="0" w:tplc="32C2BDC2">
      <w:start w:val="1"/>
      <w:numFmt w:val="lowerLetter"/>
      <w:lvlText w:val="(%1)"/>
      <w:lvlJc w:val="left"/>
      <w:pPr>
        <w:tabs>
          <w:tab w:val="num" w:pos="1215"/>
        </w:tabs>
        <w:ind w:left="1215" w:hanging="495"/>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8" w15:restartNumberingAfterBreak="0">
    <w:nsid w:val="0A2F6B80"/>
    <w:multiLevelType w:val="multilevel"/>
    <w:tmpl w:val="AB240ED8"/>
    <w:styleLink w:val="Numberedlist"/>
    <w:lvl w:ilvl="0">
      <w:start w:val="1"/>
      <w:numFmt w:val="decimal"/>
      <w:pStyle w:val="NumberedList1"/>
      <w:lvlText w:val="%1."/>
      <w:lvlJc w:val="left"/>
      <w:pPr>
        <w:ind w:left="284" w:hanging="284"/>
      </w:pPr>
      <w:rPr>
        <w:rFonts w:hint="default"/>
      </w:rPr>
    </w:lvl>
    <w:lvl w:ilvl="1">
      <w:start w:val="1"/>
      <w:numFmt w:val="lowerLetter"/>
      <w:pStyle w:val="NumberedList2"/>
      <w:lvlText w:val="%2."/>
      <w:lvlJc w:val="left"/>
      <w:pPr>
        <w:ind w:left="568" w:hanging="284"/>
      </w:pPr>
      <w:rPr>
        <w:rFonts w:hint="default"/>
      </w:rPr>
    </w:lvl>
    <w:lvl w:ilvl="2">
      <w:start w:val="1"/>
      <w:numFmt w:val="lowerRoman"/>
      <w:pStyle w:val="NumberedList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9" w15:restartNumberingAfterBreak="0">
    <w:nsid w:val="0E5F0FE3"/>
    <w:multiLevelType w:val="hybridMultilevel"/>
    <w:tmpl w:val="4E08E9BE"/>
    <w:lvl w:ilvl="0" w:tplc="4AA89DD8">
      <w:start w:val="1"/>
      <w:numFmt w:val="lowerRoman"/>
      <w:lvlText w:val="(%1)"/>
      <w:lvlJc w:val="left"/>
      <w:pPr>
        <w:tabs>
          <w:tab w:val="num" w:pos="1913"/>
        </w:tabs>
        <w:ind w:left="1913" w:hanging="567"/>
      </w:pPr>
      <w:rPr>
        <w:rFonts w:cs="Times New Roman" w:hint="default"/>
      </w:rPr>
    </w:lvl>
    <w:lvl w:ilvl="1" w:tplc="0C090019" w:tentative="1">
      <w:start w:val="1"/>
      <w:numFmt w:val="lowerLetter"/>
      <w:lvlText w:val="%2."/>
      <w:lvlJc w:val="left"/>
      <w:pPr>
        <w:tabs>
          <w:tab w:val="num" w:pos="1368"/>
        </w:tabs>
        <w:ind w:left="1368" w:hanging="360"/>
      </w:pPr>
      <w:rPr>
        <w:rFonts w:cs="Times New Roman"/>
      </w:rPr>
    </w:lvl>
    <w:lvl w:ilvl="2" w:tplc="0C09001B" w:tentative="1">
      <w:start w:val="1"/>
      <w:numFmt w:val="lowerRoman"/>
      <w:lvlText w:val="%3."/>
      <w:lvlJc w:val="right"/>
      <w:pPr>
        <w:tabs>
          <w:tab w:val="num" w:pos="2088"/>
        </w:tabs>
        <w:ind w:left="2088" w:hanging="180"/>
      </w:pPr>
      <w:rPr>
        <w:rFonts w:cs="Times New Roman"/>
      </w:rPr>
    </w:lvl>
    <w:lvl w:ilvl="3" w:tplc="0C09000F" w:tentative="1">
      <w:start w:val="1"/>
      <w:numFmt w:val="decimal"/>
      <w:lvlText w:val="%4."/>
      <w:lvlJc w:val="left"/>
      <w:pPr>
        <w:tabs>
          <w:tab w:val="num" w:pos="2808"/>
        </w:tabs>
        <w:ind w:left="2808" w:hanging="360"/>
      </w:pPr>
      <w:rPr>
        <w:rFonts w:cs="Times New Roman"/>
      </w:rPr>
    </w:lvl>
    <w:lvl w:ilvl="4" w:tplc="0C090019" w:tentative="1">
      <w:start w:val="1"/>
      <w:numFmt w:val="lowerLetter"/>
      <w:lvlText w:val="%5."/>
      <w:lvlJc w:val="left"/>
      <w:pPr>
        <w:tabs>
          <w:tab w:val="num" w:pos="3528"/>
        </w:tabs>
        <w:ind w:left="3528" w:hanging="360"/>
      </w:pPr>
      <w:rPr>
        <w:rFonts w:cs="Times New Roman"/>
      </w:rPr>
    </w:lvl>
    <w:lvl w:ilvl="5" w:tplc="0C09001B" w:tentative="1">
      <w:start w:val="1"/>
      <w:numFmt w:val="lowerRoman"/>
      <w:lvlText w:val="%6."/>
      <w:lvlJc w:val="right"/>
      <w:pPr>
        <w:tabs>
          <w:tab w:val="num" w:pos="4248"/>
        </w:tabs>
        <w:ind w:left="4248" w:hanging="180"/>
      </w:pPr>
      <w:rPr>
        <w:rFonts w:cs="Times New Roman"/>
      </w:rPr>
    </w:lvl>
    <w:lvl w:ilvl="6" w:tplc="0C09000F" w:tentative="1">
      <w:start w:val="1"/>
      <w:numFmt w:val="decimal"/>
      <w:lvlText w:val="%7."/>
      <w:lvlJc w:val="left"/>
      <w:pPr>
        <w:tabs>
          <w:tab w:val="num" w:pos="4968"/>
        </w:tabs>
        <w:ind w:left="4968" w:hanging="360"/>
      </w:pPr>
      <w:rPr>
        <w:rFonts w:cs="Times New Roman"/>
      </w:rPr>
    </w:lvl>
    <w:lvl w:ilvl="7" w:tplc="0C090019" w:tentative="1">
      <w:start w:val="1"/>
      <w:numFmt w:val="lowerLetter"/>
      <w:lvlText w:val="%8."/>
      <w:lvlJc w:val="left"/>
      <w:pPr>
        <w:tabs>
          <w:tab w:val="num" w:pos="5688"/>
        </w:tabs>
        <w:ind w:left="5688" w:hanging="360"/>
      </w:pPr>
      <w:rPr>
        <w:rFonts w:cs="Times New Roman"/>
      </w:rPr>
    </w:lvl>
    <w:lvl w:ilvl="8" w:tplc="0C09001B" w:tentative="1">
      <w:start w:val="1"/>
      <w:numFmt w:val="lowerRoman"/>
      <w:lvlText w:val="%9."/>
      <w:lvlJc w:val="right"/>
      <w:pPr>
        <w:tabs>
          <w:tab w:val="num" w:pos="6408"/>
        </w:tabs>
        <w:ind w:left="6408" w:hanging="180"/>
      </w:pPr>
      <w:rPr>
        <w:rFonts w:cs="Times New Roman"/>
      </w:rPr>
    </w:lvl>
  </w:abstractNum>
  <w:abstractNum w:abstractNumId="10" w15:restartNumberingAfterBreak="0">
    <w:nsid w:val="0E631A31"/>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start w:val="1"/>
      <w:numFmt w:val="lowerLetter"/>
      <w:lvlText w:val="%2."/>
      <w:lvlJc w:val="left"/>
      <w:pPr>
        <w:tabs>
          <w:tab w:val="num" w:pos="1309"/>
        </w:tabs>
        <w:ind w:left="1309" w:hanging="360"/>
      </w:pPr>
      <w:rPr>
        <w:rFonts w:cs="Times New Roman"/>
      </w:rPr>
    </w:lvl>
    <w:lvl w:ilvl="2" w:tplc="0C09001B">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11" w15:restartNumberingAfterBreak="0">
    <w:nsid w:val="0FEA31A5"/>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12" w15:restartNumberingAfterBreak="0">
    <w:nsid w:val="11435FB5"/>
    <w:multiLevelType w:val="hybridMultilevel"/>
    <w:tmpl w:val="C1A44B88"/>
    <w:lvl w:ilvl="0" w:tplc="FEFA3FCC">
      <w:start w:val="1"/>
      <w:numFmt w:val="upperLetter"/>
      <w:lvlText w:val="%1."/>
      <w:lvlJc w:val="left"/>
      <w:pPr>
        <w:tabs>
          <w:tab w:val="num" w:pos="930"/>
        </w:tabs>
        <w:ind w:left="930" w:hanging="570"/>
      </w:pPr>
      <w:rPr>
        <w:rFonts w:cs="Times New Roman" w:hint="default"/>
      </w:rPr>
    </w:lvl>
    <w:lvl w:ilvl="1" w:tplc="0C090019" w:tentative="1">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13" w15:restartNumberingAfterBreak="0">
    <w:nsid w:val="122D793D"/>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14" w15:restartNumberingAfterBreak="0">
    <w:nsid w:val="144C6A27"/>
    <w:multiLevelType w:val="multilevel"/>
    <w:tmpl w:val="8124C33C"/>
    <w:lvl w:ilvl="0">
      <w:start w:val="1"/>
      <w:numFmt w:val="decimal"/>
      <w:pStyle w:val="Heading2"/>
      <w:lvlText w:val="%1"/>
      <w:lvlJc w:val="left"/>
      <w:pPr>
        <w:ind w:left="1134" w:hanging="1134"/>
      </w:pPr>
      <w:rPr>
        <w:rFonts w:hint="default"/>
      </w:rPr>
    </w:lvl>
    <w:lvl w:ilvl="1">
      <w:start w:val="1"/>
      <w:numFmt w:val="decimal"/>
      <w:pStyle w:val="Heading3"/>
      <w:lvlText w:val="%1.%2"/>
      <w:lvlJc w:val="left"/>
      <w:pPr>
        <w:ind w:left="1843" w:hanging="1134"/>
      </w:pPr>
      <w:rPr>
        <w:rFonts w:hint="default"/>
      </w:rPr>
    </w:lvl>
    <w:lvl w:ilvl="2">
      <w:start w:val="1"/>
      <w:numFmt w:val="decimal"/>
      <w:pStyle w:val="Heading4"/>
      <w:lvlText w:val="%1.%2.%3"/>
      <w:lvlJc w:val="left"/>
      <w:pPr>
        <w:ind w:left="1080" w:hanging="1080"/>
      </w:pPr>
      <w:rPr>
        <w:rFonts w:hint="default"/>
      </w:rPr>
    </w:lvl>
    <w:lvl w:ilvl="3">
      <w:start w:val="1"/>
      <w:numFmt w:val="decimal"/>
      <w:pStyle w:val="Heading5"/>
      <w:lvlText w:val="%1.%2.%3.%4"/>
      <w:lvlJc w:val="left"/>
      <w:pPr>
        <w:ind w:left="1440" w:hanging="306"/>
      </w:pPr>
      <w:rPr>
        <w:rFonts w:hint="default"/>
        <w:b/>
        <w:i w:val="0"/>
        <w:color w:val="auto"/>
        <w:sz w:val="20"/>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158259B8"/>
    <w:multiLevelType w:val="multilevel"/>
    <w:tmpl w:val="8F94B2BE"/>
    <w:lvl w:ilvl="0">
      <w:start w:val="1"/>
      <w:numFmt w:val="decimal"/>
      <w:lvlText w:val="%1)"/>
      <w:lvlJc w:val="left"/>
      <w:pPr>
        <w:ind w:left="360" w:hanging="360"/>
      </w:pPr>
      <w:rPr>
        <w:rFonts w:hint="default"/>
        <w:b/>
        <w:bCs/>
        <w:color w:val="auto"/>
        <w:w w:val="100"/>
        <w:sz w:val="20"/>
        <w:szCs w:val="20"/>
      </w:rPr>
    </w:lvl>
    <w:lvl w:ilvl="1">
      <w:start w:val="1"/>
      <w:numFmt w:val="bullet"/>
      <w:lvlText w:val=""/>
      <w:lvlJc w:val="left"/>
      <w:pPr>
        <w:ind w:left="720" w:hanging="360"/>
      </w:pPr>
      <w:rPr>
        <w:rFonts w:ascii="Wingdings" w:hAnsi="Wingdings" w:hint="default"/>
        <w:color w:val="auto"/>
      </w:rPr>
    </w:lvl>
    <w:lvl w:ilvl="2">
      <w:start w:val="1"/>
      <w:numFmt w:val="lowerLetter"/>
      <w:lvlText w:val="%3)"/>
      <w:lvlJc w:val="left"/>
      <w:pPr>
        <w:ind w:left="1080" w:hanging="360"/>
      </w:p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16" w15:restartNumberingAfterBreak="0">
    <w:nsid w:val="16D817A2"/>
    <w:multiLevelType w:val="hybridMultilevel"/>
    <w:tmpl w:val="C31A3A00"/>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7" w15:restartNumberingAfterBreak="0">
    <w:nsid w:val="19BD12E7"/>
    <w:multiLevelType w:val="multilevel"/>
    <w:tmpl w:val="2BD2A5E2"/>
    <w:lvl w:ilvl="0">
      <w:start w:val="1"/>
      <w:numFmt w:val="bullet"/>
      <w:pStyle w:val="ListBullet"/>
      <w:lvlText w:val=""/>
      <w:lvlJc w:val="left"/>
      <w:pPr>
        <w:ind w:left="360" w:hanging="360"/>
      </w:pPr>
      <w:rPr>
        <w:rFonts w:ascii="Wingdings" w:hAnsi="Wingdings" w:hint="default"/>
        <w:color w:val="264F90"/>
        <w:w w:val="100"/>
        <w:sz w:val="20"/>
        <w:szCs w:val="20"/>
      </w:rPr>
    </w:lvl>
    <w:lvl w:ilvl="1">
      <w:start w:val="1"/>
      <w:numFmt w:val="bullet"/>
      <w:lvlText w:val=""/>
      <w:lvlJc w:val="left"/>
      <w:pPr>
        <w:ind w:left="720" w:hanging="360"/>
      </w:pPr>
      <w:rPr>
        <w:rFonts w:ascii="Wingdings" w:hAnsi="Wingdings" w:hint="default"/>
        <w:color w:val="auto"/>
      </w:rPr>
    </w:lvl>
    <w:lvl w:ilvl="2">
      <w:start w:val="1"/>
      <w:numFmt w:val="bullet"/>
      <w:lvlText w:val="o"/>
      <w:lvlJc w:val="left"/>
      <w:pPr>
        <w:ind w:left="1080" w:hanging="360"/>
      </w:pPr>
      <w:rPr>
        <w:rFonts w:ascii="Courier New" w:hAnsi="Courier New" w:hint="default"/>
        <w:color w:val="264F90"/>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18" w15:restartNumberingAfterBreak="0">
    <w:nsid w:val="1A2D737A"/>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19" w15:restartNumberingAfterBreak="0">
    <w:nsid w:val="1B356EED"/>
    <w:multiLevelType w:val="hybridMultilevel"/>
    <w:tmpl w:val="568463D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3C21493"/>
    <w:multiLevelType w:val="hybridMultilevel"/>
    <w:tmpl w:val="14009EEE"/>
    <w:lvl w:ilvl="0" w:tplc="9D58ADE0">
      <w:start w:val="1"/>
      <w:numFmt w:val="lowerLetter"/>
      <w:lvlText w:val="(%1)"/>
      <w:lvlJc w:val="left"/>
      <w:pPr>
        <w:ind w:left="3240" w:hanging="360"/>
      </w:pPr>
      <w:rPr>
        <w:rFonts w:hint="default"/>
        <w:b w:val="0"/>
      </w:rPr>
    </w:lvl>
    <w:lvl w:ilvl="1" w:tplc="0C090019" w:tentative="1">
      <w:start w:val="1"/>
      <w:numFmt w:val="lowerLetter"/>
      <w:lvlText w:val="%2."/>
      <w:lvlJc w:val="left"/>
      <w:pPr>
        <w:ind w:left="3960" w:hanging="360"/>
      </w:pPr>
    </w:lvl>
    <w:lvl w:ilvl="2" w:tplc="0C09001B" w:tentative="1">
      <w:start w:val="1"/>
      <w:numFmt w:val="lowerRoman"/>
      <w:lvlText w:val="%3."/>
      <w:lvlJc w:val="right"/>
      <w:pPr>
        <w:ind w:left="4680" w:hanging="180"/>
      </w:pPr>
    </w:lvl>
    <w:lvl w:ilvl="3" w:tplc="0C09000F" w:tentative="1">
      <w:start w:val="1"/>
      <w:numFmt w:val="decimal"/>
      <w:lvlText w:val="%4."/>
      <w:lvlJc w:val="left"/>
      <w:pPr>
        <w:ind w:left="5400" w:hanging="360"/>
      </w:pPr>
    </w:lvl>
    <w:lvl w:ilvl="4" w:tplc="0C090019" w:tentative="1">
      <w:start w:val="1"/>
      <w:numFmt w:val="lowerLetter"/>
      <w:lvlText w:val="%5."/>
      <w:lvlJc w:val="left"/>
      <w:pPr>
        <w:ind w:left="6120" w:hanging="360"/>
      </w:pPr>
    </w:lvl>
    <w:lvl w:ilvl="5" w:tplc="0C09001B" w:tentative="1">
      <w:start w:val="1"/>
      <w:numFmt w:val="lowerRoman"/>
      <w:lvlText w:val="%6."/>
      <w:lvlJc w:val="right"/>
      <w:pPr>
        <w:ind w:left="6840" w:hanging="180"/>
      </w:pPr>
    </w:lvl>
    <w:lvl w:ilvl="6" w:tplc="0C09000F" w:tentative="1">
      <w:start w:val="1"/>
      <w:numFmt w:val="decimal"/>
      <w:lvlText w:val="%7."/>
      <w:lvlJc w:val="left"/>
      <w:pPr>
        <w:ind w:left="7560" w:hanging="360"/>
      </w:pPr>
    </w:lvl>
    <w:lvl w:ilvl="7" w:tplc="0C090019" w:tentative="1">
      <w:start w:val="1"/>
      <w:numFmt w:val="lowerLetter"/>
      <w:lvlText w:val="%8."/>
      <w:lvlJc w:val="left"/>
      <w:pPr>
        <w:ind w:left="8280" w:hanging="360"/>
      </w:pPr>
    </w:lvl>
    <w:lvl w:ilvl="8" w:tplc="0C09001B" w:tentative="1">
      <w:start w:val="1"/>
      <w:numFmt w:val="lowerRoman"/>
      <w:lvlText w:val="%9."/>
      <w:lvlJc w:val="right"/>
      <w:pPr>
        <w:ind w:left="9000" w:hanging="180"/>
      </w:pPr>
    </w:lvl>
  </w:abstractNum>
  <w:abstractNum w:abstractNumId="21" w15:restartNumberingAfterBreak="0">
    <w:nsid w:val="240A5D96"/>
    <w:multiLevelType w:val="hybridMultilevel"/>
    <w:tmpl w:val="D27A1CAA"/>
    <w:lvl w:ilvl="0" w:tplc="DF6E31CE">
      <w:start w:val="1"/>
      <w:numFmt w:val="lowerLetter"/>
      <w:lvlText w:val="%1)"/>
      <w:lvlJc w:val="left"/>
      <w:pPr>
        <w:ind w:left="786" w:hanging="360"/>
      </w:pPr>
      <w:rPr>
        <w:rFonts w:hint="default"/>
      </w:rPr>
    </w:lvl>
    <w:lvl w:ilvl="1" w:tplc="0C09001B">
      <w:start w:val="1"/>
      <w:numFmt w:val="lowerRoman"/>
      <w:lvlText w:val="%2."/>
      <w:lvlJc w:val="righ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22" w15:restartNumberingAfterBreak="0">
    <w:nsid w:val="251D7A3A"/>
    <w:multiLevelType w:val="hybridMultilevel"/>
    <w:tmpl w:val="8D08D45C"/>
    <w:lvl w:ilvl="0" w:tplc="0C09001B">
      <w:start w:val="1"/>
      <w:numFmt w:val="lowerRoman"/>
      <w:lvlText w:val="%1."/>
      <w:lvlJc w:val="right"/>
      <w:pPr>
        <w:tabs>
          <w:tab w:val="num" w:pos="2007"/>
        </w:tabs>
        <w:ind w:left="2007" w:hanging="567"/>
      </w:pPr>
      <w:rPr>
        <w:rFonts w:cs="Times New Roman" w:hint="default"/>
      </w:rPr>
    </w:lvl>
    <w:lvl w:ilvl="1" w:tplc="0C090019" w:tentative="1">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23" w15:restartNumberingAfterBreak="0">
    <w:nsid w:val="253C262E"/>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24" w15:restartNumberingAfterBreak="0">
    <w:nsid w:val="27BF00C5"/>
    <w:multiLevelType w:val="hybridMultilevel"/>
    <w:tmpl w:val="0C9E43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2A011D5A"/>
    <w:multiLevelType w:val="hybridMultilevel"/>
    <w:tmpl w:val="BEA660D0"/>
    <w:lvl w:ilvl="0" w:tplc="0C09001B">
      <w:start w:val="1"/>
      <w:numFmt w:val="lowerRoman"/>
      <w:lvlText w:val="%1."/>
      <w:lvlJc w:val="right"/>
      <w:pPr>
        <w:ind w:left="1506" w:hanging="360"/>
      </w:pPr>
    </w:lvl>
    <w:lvl w:ilvl="1" w:tplc="0C090019" w:tentative="1">
      <w:start w:val="1"/>
      <w:numFmt w:val="lowerLetter"/>
      <w:lvlText w:val="%2."/>
      <w:lvlJc w:val="left"/>
      <w:pPr>
        <w:ind w:left="2226" w:hanging="360"/>
      </w:pPr>
    </w:lvl>
    <w:lvl w:ilvl="2" w:tplc="0C09001B" w:tentative="1">
      <w:start w:val="1"/>
      <w:numFmt w:val="lowerRoman"/>
      <w:lvlText w:val="%3."/>
      <w:lvlJc w:val="right"/>
      <w:pPr>
        <w:ind w:left="2946" w:hanging="180"/>
      </w:pPr>
    </w:lvl>
    <w:lvl w:ilvl="3" w:tplc="0C09000F" w:tentative="1">
      <w:start w:val="1"/>
      <w:numFmt w:val="decimal"/>
      <w:lvlText w:val="%4."/>
      <w:lvlJc w:val="left"/>
      <w:pPr>
        <w:ind w:left="3666" w:hanging="360"/>
      </w:pPr>
    </w:lvl>
    <w:lvl w:ilvl="4" w:tplc="0C090019" w:tentative="1">
      <w:start w:val="1"/>
      <w:numFmt w:val="lowerLetter"/>
      <w:lvlText w:val="%5."/>
      <w:lvlJc w:val="left"/>
      <w:pPr>
        <w:ind w:left="4386" w:hanging="360"/>
      </w:pPr>
    </w:lvl>
    <w:lvl w:ilvl="5" w:tplc="0C09001B" w:tentative="1">
      <w:start w:val="1"/>
      <w:numFmt w:val="lowerRoman"/>
      <w:lvlText w:val="%6."/>
      <w:lvlJc w:val="right"/>
      <w:pPr>
        <w:ind w:left="5106" w:hanging="180"/>
      </w:pPr>
    </w:lvl>
    <w:lvl w:ilvl="6" w:tplc="0C09000F" w:tentative="1">
      <w:start w:val="1"/>
      <w:numFmt w:val="decimal"/>
      <w:lvlText w:val="%7."/>
      <w:lvlJc w:val="left"/>
      <w:pPr>
        <w:ind w:left="5826" w:hanging="360"/>
      </w:pPr>
    </w:lvl>
    <w:lvl w:ilvl="7" w:tplc="0C090019" w:tentative="1">
      <w:start w:val="1"/>
      <w:numFmt w:val="lowerLetter"/>
      <w:lvlText w:val="%8."/>
      <w:lvlJc w:val="left"/>
      <w:pPr>
        <w:ind w:left="6546" w:hanging="360"/>
      </w:pPr>
    </w:lvl>
    <w:lvl w:ilvl="8" w:tplc="0C09001B" w:tentative="1">
      <w:start w:val="1"/>
      <w:numFmt w:val="lowerRoman"/>
      <w:lvlText w:val="%9."/>
      <w:lvlJc w:val="right"/>
      <w:pPr>
        <w:ind w:left="7266" w:hanging="180"/>
      </w:pPr>
    </w:lvl>
  </w:abstractNum>
  <w:abstractNum w:abstractNumId="26" w15:restartNumberingAfterBreak="0">
    <w:nsid w:val="2B0234AF"/>
    <w:multiLevelType w:val="hybridMultilevel"/>
    <w:tmpl w:val="E536F568"/>
    <w:lvl w:ilvl="0" w:tplc="347A8F76">
      <w:start w:val="1"/>
      <w:numFmt w:val="lowerLetter"/>
      <w:lvlText w:val="(%1)"/>
      <w:lvlJc w:val="left"/>
      <w:pPr>
        <w:tabs>
          <w:tab w:val="num" w:pos="1215"/>
        </w:tabs>
        <w:ind w:left="1215" w:hanging="364"/>
      </w:pPr>
      <w:rPr>
        <w:rFonts w:cs="Times New Roman" w:hint="default"/>
        <w:i w:val="0"/>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27" w15:restartNumberingAfterBreak="0">
    <w:nsid w:val="2B8077DA"/>
    <w:multiLevelType w:val="hybridMultilevel"/>
    <w:tmpl w:val="719AB810"/>
    <w:lvl w:ilvl="0" w:tplc="9BE40052">
      <w:start w:val="1"/>
      <w:numFmt w:val="decimal"/>
      <w:lvlText w:val="%1."/>
      <w:lvlJc w:val="left"/>
      <w:pPr>
        <w:tabs>
          <w:tab w:val="num" w:pos="360"/>
        </w:tabs>
        <w:ind w:left="360" w:hanging="360"/>
      </w:pPr>
      <w:rPr>
        <w:rFonts w:cs="Times New Roman" w:hint="default"/>
        <w:b/>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2C351C08"/>
    <w:multiLevelType w:val="hybridMultilevel"/>
    <w:tmpl w:val="50788DBC"/>
    <w:lvl w:ilvl="0" w:tplc="32C2BDC2">
      <w:start w:val="1"/>
      <w:numFmt w:val="lowerLetter"/>
      <w:lvlText w:val="(%1)"/>
      <w:lvlJc w:val="left"/>
      <w:pPr>
        <w:tabs>
          <w:tab w:val="num" w:pos="4590"/>
        </w:tabs>
        <w:ind w:left="4590" w:hanging="495"/>
      </w:pPr>
      <w:rPr>
        <w:rFonts w:cs="Times New Roman" w:hint="default"/>
      </w:rPr>
    </w:lvl>
    <w:lvl w:ilvl="1" w:tplc="0C090019" w:tentative="1">
      <w:start w:val="1"/>
      <w:numFmt w:val="lowerLetter"/>
      <w:lvlText w:val="%2."/>
      <w:lvlJc w:val="left"/>
      <w:pPr>
        <w:tabs>
          <w:tab w:val="num" w:pos="4684"/>
        </w:tabs>
        <w:ind w:left="4684" w:hanging="360"/>
      </w:pPr>
      <w:rPr>
        <w:rFonts w:cs="Times New Roman"/>
      </w:rPr>
    </w:lvl>
    <w:lvl w:ilvl="2" w:tplc="0C09001B" w:tentative="1">
      <w:start w:val="1"/>
      <w:numFmt w:val="lowerRoman"/>
      <w:lvlText w:val="%3."/>
      <w:lvlJc w:val="right"/>
      <w:pPr>
        <w:tabs>
          <w:tab w:val="num" w:pos="5404"/>
        </w:tabs>
        <w:ind w:left="5404" w:hanging="180"/>
      </w:pPr>
      <w:rPr>
        <w:rFonts w:cs="Times New Roman"/>
      </w:rPr>
    </w:lvl>
    <w:lvl w:ilvl="3" w:tplc="0C09000F" w:tentative="1">
      <w:start w:val="1"/>
      <w:numFmt w:val="decimal"/>
      <w:lvlText w:val="%4."/>
      <w:lvlJc w:val="left"/>
      <w:pPr>
        <w:tabs>
          <w:tab w:val="num" w:pos="6124"/>
        </w:tabs>
        <w:ind w:left="6124" w:hanging="360"/>
      </w:pPr>
      <w:rPr>
        <w:rFonts w:cs="Times New Roman"/>
      </w:rPr>
    </w:lvl>
    <w:lvl w:ilvl="4" w:tplc="0C090019" w:tentative="1">
      <w:start w:val="1"/>
      <w:numFmt w:val="lowerLetter"/>
      <w:lvlText w:val="%5."/>
      <w:lvlJc w:val="left"/>
      <w:pPr>
        <w:tabs>
          <w:tab w:val="num" w:pos="6844"/>
        </w:tabs>
        <w:ind w:left="6844" w:hanging="360"/>
      </w:pPr>
      <w:rPr>
        <w:rFonts w:cs="Times New Roman"/>
      </w:rPr>
    </w:lvl>
    <w:lvl w:ilvl="5" w:tplc="0C09001B" w:tentative="1">
      <w:start w:val="1"/>
      <w:numFmt w:val="lowerRoman"/>
      <w:lvlText w:val="%6."/>
      <w:lvlJc w:val="right"/>
      <w:pPr>
        <w:tabs>
          <w:tab w:val="num" w:pos="7564"/>
        </w:tabs>
        <w:ind w:left="7564" w:hanging="180"/>
      </w:pPr>
      <w:rPr>
        <w:rFonts w:cs="Times New Roman"/>
      </w:rPr>
    </w:lvl>
    <w:lvl w:ilvl="6" w:tplc="0C09000F" w:tentative="1">
      <w:start w:val="1"/>
      <w:numFmt w:val="decimal"/>
      <w:lvlText w:val="%7."/>
      <w:lvlJc w:val="left"/>
      <w:pPr>
        <w:tabs>
          <w:tab w:val="num" w:pos="8284"/>
        </w:tabs>
        <w:ind w:left="8284" w:hanging="360"/>
      </w:pPr>
      <w:rPr>
        <w:rFonts w:cs="Times New Roman"/>
      </w:rPr>
    </w:lvl>
    <w:lvl w:ilvl="7" w:tplc="0C090019" w:tentative="1">
      <w:start w:val="1"/>
      <w:numFmt w:val="lowerLetter"/>
      <w:lvlText w:val="%8."/>
      <w:lvlJc w:val="left"/>
      <w:pPr>
        <w:tabs>
          <w:tab w:val="num" w:pos="9004"/>
        </w:tabs>
        <w:ind w:left="9004" w:hanging="360"/>
      </w:pPr>
      <w:rPr>
        <w:rFonts w:cs="Times New Roman"/>
      </w:rPr>
    </w:lvl>
    <w:lvl w:ilvl="8" w:tplc="0C09001B" w:tentative="1">
      <w:start w:val="1"/>
      <w:numFmt w:val="lowerRoman"/>
      <w:lvlText w:val="%9."/>
      <w:lvlJc w:val="right"/>
      <w:pPr>
        <w:tabs>
          <w:tab w:val="num" w:pos="9724"/>
        </w:tabs>
        <w:ind w:left="9724" w:hanging="180"/>
      </w:pPr>
      <w:rPr>
        <w:rFonts w:cs="Times New Roman"/>
      </w:rPr>
    </w:lvl>
  </w:abstractNum>
  <w:abstractNum w:abstractNumId="29" w15:restartNumberingAfterBreak="0">
    <w:nsid w:val="2E470661"/>
    <w:multiLevelType w:val="multilevel"/>
    <w:tmpl w:val="777EA012"/>
    <w:lvl w:ilvl="0">
      <w:start w:val="1"/>
      <w:numFmt w:val="decimal"/>
      <w:lvlText w:val="%1"/>
      <w:lvlJc w:val="left"/>
      <w:pPr>
        <w:tabs>
          <w:tab w:val="num" w:pos="432"/>
        </w:tabs>
        <w:ind w:left="432" w:hanging="432"/>
      </w:pPr>
      <w:rPr>
        <w:rFonts w:cs="Times New Roman" w:hint="default"/>
      </w:rPr>
    </w:lvl>
    <w:lvl w:ilvl="1">
      <w:start w:val="1"/>
      <w:numFmt w:val="decimal"/>
      <w:lvlText w:val="%1.%2"/>
      <w:lvlJc w:val="left"/>
      <w:pPr>
        <w:tabs>
          <w:tab w:val="num" w:pos="756"/>
        </w:tabs>
        <w:ind w:left="756" w:hanging="576"/>
      </w:pPr>
      <w:rPr>
        <w:rFonts w:ascii="Calibri" w:hAnsi="Calibri" w:cs="Calibri" w:hint="default"/>
        <w:color w:val="auto"/>
        <w:sz w:val="22"/>
        <w:szCs w:val="22"/>
      </w:rPr>
    </w:lvl>
    <w:lvl w:ilvl="2">
      <w:start w:val="1"/>
      <w:numFmt w:val="decimal"/>
      <w:lvlText w:val="%1.%2.%3"/>
      <w:lvlJc w:val="left"/>
      <w:pPr>
        <w:tabs>
          <w:tab w:val="num" w:pos="851"/>
        </w:tabs>
        <w:ind w:left="851" w:hanging="851"/>
      </w:pPr>
      <w:rPr>
        <w:rFonts w:cs="Times New Roman" w:hint="default"/>
      </w:rPr>
    </w:lvl>
    <w:lvl w:ilvl="3">
      <w:start w:val="1"/>
      <w:numFmt w:val="decimal"/>
      <w:lvlText w:val="%1.%2.%3.%4"/>
      <w:lvlJc w:val="left"/>
      <w:pPr>
        <w:tabs>
          <w:tab w:val="num" w:pos="864"/>
        </w:tabs>
        <w:ind w:left="864" w:hanging="864"/>
      </w:pPr>
      <w:rPr>
        <w:rFonts w:cs="Times New Roman" w:hint="default"/>
      </w:rPr>
    </w:lvl>
    <w:lvl w:ilvl="4">
      <w:start w:val="1"/>
      <w:numFmt w:val="decimal"/>
      <w:lvlText w:val="%1.%2.%3.%4.%5"/>
      <w:lvlJc w:val="left"/>
      <w:pPr>
        <w:tabs>
          <w:tab w:val="num" w:pos="1008"/>
        </w:tabs>
        <w:ind w:left="1008" w:hanging="1008"/>
      </w:pPr>
      <w:rPr>
        <w:rFonts w:cs="Times New Roman" w:hint="default"/>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30" w15:restartNumberingAfterBreak="0">
    <w:nsid w:val="2F4B11EC"/>
    <w:multiLevelType w:val="hybridMultilevel"/>
    <w:tmpl w:val="F14CB930"/>
    <w:lvl w:ilvl="0" w:tplc="FFFFFFFF">
      <w:start w:val="1"/>
      <w:numFmt w:val="bullet"/>
      <w:lvlText w:val=""/>
      <w:lvlJc w:val="left"/>
      <w:pPr>
        <w:ind w:left="720" w:hanging="360"/>
      </w:pPr>
      <w:rPr>
        <w:rFonts w:ascii="Symbol" w:hAnsi="Symbol" w:hint="default"/>
      </w:rPr>
    </w:lvl>
    <w:lvl w:ilvl="1" w:tplc="3C668E1A">
      <w:start w:val="1"/>
      <w:numFmt w:val="lowerRoman"/>
      <w:lvlText w:val="%2."/>
      <w:lvlJc w:val="right"/>
      <w:pPr>
        <w:ind w:left="1440" w:hanging="360"/>
      </w:pPr>
      <w:rPr>
        <w:b/>
        <w:bCs/>
      </w:rPr>
    </w:lvl>
    <w:lvl w:ilvl="2" w:tplc="11263F62">
      <w:start w:val="1"/>
      <w:numFmt w:val="decimalZero"/>
      <w:lvlText w:val="%3"/>
      <w:lvlJc w:val="left"/>
      <w:pPr>
        <w:ind w:left="2160" w:hanging="360"/>
      </w:pPr>
      <w:rPr>
        <w:rFonts w:hint="default"/>
      </w:rPr>
    </w:lvl>
    <w:lvl w:ilvl="3" w:tplc="FFFFFFFF">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324C4DF9"/>
    <w:multiLevelType w:val="multilevel"/>
    <w:tmpl w:val="763C3D3A"/>
    <w:lvl w:ilvl="0">
      <w:start w:val="1"/>
      <w:numFmt w:val="bullet"/>
      <w:lvlText w:val=""/>
      <w:lvlJc w:val="left"/>
      <w:pPr>
        <w:ind w:left="360" w:hanging="360"/>
      </w:pPr>
      <w:rPr>
        <w:rFonts w:ascii="Symbol" w:hAnsi="Symbol" w:hint="default"/>
        <w:color w:val="264F90"/>
        <w:w w:val="100"/>
        <w:sz w:val="20"/>
        <w:szCs w:val="20"/>
      </w:rPr>
    </w:lvl>
    <w:lvl w:ilvl="1">
      <w:start w:val="1"/>
      <w:numFmt w:val="bullet"/>
      <w:lvlText w:val=""/>
      <w:lvlJc w:val="left"/>
      <w:pPr>
        <w:ind w:left="720" w:hanging="360"/>
      </w:pPr>
      <w:rPr>
        <w:rFonts w:ascii="Wingdings" w:hAnsi="Wingdings" w:hint="default"/>
        <w:color w:val="auto"/>
      </w:rPr>
    </w:lvl>
    <w:lvl w:ilvl="2">
      <w:start w:val="1"/>
      <w:numFmt w:val="bullet"/>
      <w:lvlText w:val="o"/>
      <w:lvlJc w:val="left"/>
      <w:pPr>
        <w:ind w:left="1080" w:hanging="360"/>
      </w:pPr>
      <w:rPr>
        <w:rFonts w:ascii="Courier New" w:hAnsi="Courier New" w:hint="default"/>
        <w:color w:val="264F90"/>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32" w15:restartNumberingAfterBreak="0">
    <w:nsid w:val="33255F1F"/>
    <w:multiLevelType w:val="multilevel"/>
    <w:tmpl w:val="BD1EE1B4"/>
    <w:lvl w:ilvl="0">
      <w:start w:val="1"/>
      <w:numFmt w:val="decimal"/>
      <w:lvlText w:val="%1.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33" w15:restartNumberingAfterBreak="0">
    <w:nsid w:val="35891724"/>
    <w:multiLevelType w:val="multilevel"/>
    <w:tmpl w:val="9F283E0A"/>
    <w:lvl w:ilvl="0">
      <w:start w:val="1"/>
      <w:numFmt w:val="decimal"/>
      <w:lvlText w:val="%1."/>
      <w:lvlJc w:val="left"/>
      <w:pPr>
        <w:tabs>
          <w:tab w:val="num" w:pos="851"/>
        </w:tabs>
        <w:ind w:left="851" w:hanging="851"/>
      </w:pPr>
      <w:rPr>
        <w:rFonts w:hint="default"/>
        <w:b/>
        <w:bCs/>
      </w:rPr>
    </w:lvl>
    <w:lvl w:ilvl="1">
      <w:start w:val="1"/>
      <w:numFmt w:val="decimal"/>
      <w:lvlText w:val="%1.%2."/>
      <w:lvlJc w:val="left"/>
      <w:pPr>
        <w:tabs>
          <w:tab w:val="num" w:pos="851"/>
        </w:tabs>
        <w:ind w:left="851" w:hanging="851"/>
      </w:pPr>
      <w:rPr>
        <w:rFonts w:cs="Times New Roman" w:hint="default"/>
        <w:b w:val="0"/>
        <w:color w:val="auto"/>
      </w:rPr>
    </w:lvl>
    <w:lvl w:ilvl="2">
      <w:start w:val="1"/>
      <w:numFmt w:val="lowerLetter"/>
      <w:lvlText w:val="%3)"/>
      <w:lvlJc w:val="left"/>
      <w:pPr>
        <w:tabs>
          <w:tab w:val="num" w:pos="1684"/>
        </w:tabs>
        <w:ind w:left="1684" w:hanging="284"/>
      </w:pPr>
      <w:rPr>
        <w:rFonts w:cs="Times New Roman" w:hint="default"/>
      </w:rPr>
    </w:lvl>
    <w:lvl w:ilvl="3">
      <w:start w:val="1"/>
      <w:numFmt w:val="decimal"/>
      <w:lvlText w:val="%1.%2.%3.%4."/>
      <w:lvlJc w:val="left"/>
      <w:pPr>
        <w:tabs>
          <w:tab w:val="num" w:pos="1960"/>
        </w:tabs>
        <w:ind w:left="1528" w:hanging="648"/>
      </w:pPr>
      <w:rPr>
        <w:rFonts w:cs="Times New Roman" w:hint="default"/>
      </w:rPr>
    </w:lvl>
    <w:lvl w:ilvl="4">
      <w:start w:val="1"/>
      <w:numFmt w:val="decimal"/>
      <w:lvlText w:val="%1.%2.%3.%4.%5."/>
      <w:lvlJc w:val="left"/>
      <w:pPr>
        <w:tabs>
          <w:tab w:val="num" w:pos="2320"/>
        </w:tabs>
        <w:ind w:left="2032" w:hanging="792"/>
      </w:pPr>
      <w:rPr>
        <w:rFonts w:cs="Times New Roman" w:hint="default"/>
      </w:rPr>
    </w:lvl>
    <w:lvl w:ilvl="5">
      <w:start w:val="1"/>
      <w:numFmt w:val="decimal"/>
      <w:lvlText w:val="%1.%2.%3.%4.%5.%6."/>
      <w:lvlJc w:val="left"/>
      <w:pPr>
        <w:tabs>
          <w:tab w:val="num" w:pos="3040"/>
        </w:tabs>
        <w:ind w:left="2536" w:hanging="936"/>
      </w:pPr>
      <w:rPr>
        <w:rFonts w:cs="Times New Roman" w:hint="default"/>
      </w:rPr>
    </w:lvl>
    <w:lvl w:ilvl="6">
      <w:start w:val="1"/>
      <w:numFmt w:val="decimal"/>
      <w:lvlText w:val="%1.%2.%3.%4.%5.%6.%7."/>
      <w:lvlJc w:val="left"/>
      <w:pPr>
        <w:tabs>
          <w:tab w:val="num" w:pos="3400"/>
        </w:tabs>
        <w:ind w:left="3040" w:hanging="1080"/>
      </w:pPr>
      <w:rPr>
        <w:rFonts w:cs="Times New Roman" w:hint="default"/>
      </w:rPr>
    </w:lvl>
    <w:lvl w:ilvl="7">
      <w:start w:val="1"/>
      <w:numFmt w:val="decimal"/>
      <w:lvlText w:val="%1.%2.%3.%4.%5.%6.%7.%8."/>
      <w:lvlJc w:val="left"/>
      <w:pPr>
        <w:tabs>
          <w:tab w:val="num" w:pos="4120"/>
        </w:tabs>
        <w:ind w:left="3544" w:hanging="1224"/>
      </w:pPr>
      <w:rPr>
        <w:rFonts w:cs="Times New Roman" w:hint="default"/>
      </w:rPr>
    </w:lvl>
    <w:lvl w:ilvl="8">
      <w:start w:val="1"/>
      <w:numFmt w:val="decimal"/>
      <w:lvlText w:val="%1.%2.%3.%4.%5.%6.%7.%8.%9."/>
      <w:lvlJc w:val="left"/>
      <w:pPr>
        <w:tabs>
          <w:tab w:val="num" w:pos="4480"/>
        </w:tabs>
        <w:ind w:left="4120" w:hanging="1440"/>
      </w:pPr>
      <w:rPr>
        <w:rFonts w:cs="Times New Roman" w:hint="default"/>
      </w:rPr>
    </w:lvl>
  </w:abstractNum>
  <w:abstractNum w:abstractNumId="34" w15:restartNumberingAfterBreak="0">
    <w:nsid w:val="362D1203"/>
    <w:multiLevelType w:val="multilevel"/>
    <w:tmpl w:val="F3629366"/>
    <w:lvl w:ilvl="0">
      <w:start w:val="1"/>
      <w:numFmt w:val="bullet"/>
      <w:pStyle w:val="ListBullet2"/>
      <w:lvlText w:val=""/>
      <w:lvlJc w:val="left"/>
      <w:pPr>
        <w:tabs>
          <w:tab w:val="num" w:pos="717"/>
        </w:tabs>
        <w:ind w:left="717" w:hanging="360"/>
      </w:pPr>
      <w:rPr>
        <w:rFonts w:ascii="Wingdings" w:hAnsi="Wingdings" w:hint="default"/>
        <w:color w:val="0066CC"/>
        <w:w w:val="100"/>
        <w:sz w:val="20"/>
      </w:rPr>
    </w:lvl>
    <w:lvl w:ilvl="1">
      <w:start w:val="1"/>
      <w:numFmt w:val="bullet"/>
      <w:lvlText w:val="•"/>
      <w:lvlJc w:val="left"/>
      <w:pPr>
        <w:tabs>
          <w:tab w:val="num" w:pos="1077"/>
        </w:tabs>
        <w:ind w:left="1437" w:hanging="360"/>
      </w:pPr>
      <w:rPr>
        <w:rFonts w:ascii="TheSansOffice" w:hAnsi="TheSansOffice" w:hint="default"/>
        <w:color w:val="0066CC"/>
      </w:rPr>
    </w:lvl>
    <w:lvl w:ilvl="2">
      <w:start w:val="1"/>
      <w:numFmt w:val="bullet"/>
      <w:lvlText w:val="•"/>
      <w:lvlJc w:val="left"/>
      <w:pPr>
        <w:tabs>
          <w:tab w:val="num" w:pos="1797"/>
        </w:tabs>
        <w:ind w:left="1797" w:hanging="360"/>
      </w:pPr>
      <w:rPr>
        <w:rFonts w:ascii="TheSansOffice" w:hAnsi="TheSansOffice" w:hint="default"/>
        <w:color w:val="0066CC"/>
      </w:rPr>
    </w:lvl>
    <w:lvl w:ilvl="3">
      <w:start w:val="1"/>
      <w:numFmt w:val="bullet"/>
      <w:lvlText w:val=""/>
      <w:lvlJc w:val="left"/>
      <w:pPr>
        <w:tabs>
          <w:tab w:val="num" w:pos="2517"/>
        </w:tabs>
        <w:ind w:left="2517" w:hanging="360"/>
      </w:pPr>
      <w:rPr>
        <w:rFonts w:ascii="Symbol" w:hAnsi="Symbol" w:hint="default"/>
      </w:rPr>
    </w:lvl>
    <w:lvl w:ilvl="4">
      <w:start w:val="1"/>
      <w:numFmt w:val="bullet"/>
      <w:lvlText w:val="o"/>
      <w:lvlJc w:val="left"/>
      <w:pPr>
        <w:tabs>
          <w:tab w:val="num" w:pos="3237"/>
        </w:tabs>
        <w:ind w:left="3237" w:hanging="360"/>
      </w:pPr>
      <w:rPr>
        <w:rFonts w:ascii="Courier New" w:hAnsi="Courier New" w:cs="Wingdings" w:hint="default"/>
      </w:rPr>
    </w:lvl>
    <w:lvl w:ilvl="5">
      <w:start w:val="1"/>
      <w:numFmt w:val="bullet"/>
      <w:lvlText w:val=""/>
      <w:lvlJc w:val="left"/>
      <w:pPr>
        <w:tabs>
          <w:tab w:val="num" w:pos="3957"/>
        </w:tabs>
        <w:ind w:left="3957" w:hanging="360"/>
      </w:pPr>
      <w:rPr>
        <w:rFonts w:ascii="Wingdings" w:hAnsi="Wingdings" w:hint="default"/>
      </w:rPr>
    </w:lvl>
    <w:lvl w:ilvl="6">
      <w:start w:val="1"/>
      <w:numFmt w:val="bullet"/>
      <w:lvlText w:val=""/>
      <w:lvlJc w:val="left"/>
      <w:pPr>
        <w:tabs>
          <w:tab w:val="num" w:pos="4677"/>
        </w:tabs>
        <w:ind w:left="4677" w:hanging="360"/>
      </w:pPr>
      <w:rPr>
        <w:rFonts w:ascii="Symbol" w:hAnsi="Symbol" w:hint="default"/>
      </w:rPr>
    </w:lvl>
    <w:lvl w:ilvl="7">
      <w:start w:val="1"/>
      <w:numFmt w:val="bullet"/>
      <w:lvlText w:val="o"/>
      <w:lvlJc w:val="left"/>
      <w:pPr>
        <w:tabs>
          <w:tab w:val="num" w:pos="5397"/>
        </w:tabs>
        <w:ind w:left="5397" w:hanging="360"/>
      </w:pPr>
      <w:rPr>
        <w:rFonts w:ascii="Courier New" w:hAnsi="Courier New" w:cs="Wingdings" w:hint="default"/>
      </w:rPr>
    </w:lvl>
    <w:lvl w:ilvl="8">
      <w:start w:val="1"/>
      <w:numFmt w:val="bullet"/>
      <w:lvlText w:val=""/>
      <w:lvlJc w:val="left"/>
      <w:pPr>
        <w:tabs>
          <w:tab w:val="num" w:pos="6117"/>
        </w:tabs>
        <w:ind w:left="6117" w:hanging="360"/>
      </w:pPr>
      <w:rPr>
        <w:rFonts w:ascii="Wingdings" w:hAnsi="Wingdings" w:hint="default"/>
      </w:rPr>
    </w:lvl>
  </w:abstractNum>
  <w:abstractNum w:abstractNumId="35" w15:restartNumberingAfterBreak="0">
    <w:nsid w:val="36F46C02"/>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36" w15:restartNumberingAfterBreak="0">
    <w:nsid w:val="3C7EF297"/>
    <w:multiLevelType w:val="hybridMultilevel"/>
    <w:tmpl w:val="FFFFFFFF"/>
    <w:lvl w:ilvl="0" w:tplc="C20E0422">
      <w:start w:val="1"/>
      <w:numFmt w:val="bullet"/>
      <w:lvlText w:val="o"/>
      <w:lvlJc w:val="left"/>
      <w:pPr>
        <w:ind w:left="720" w:hanging="360"/>
      </w:pPr>
      <w:rPr>
        <w:rFonts w:ascii="&quot;Courier New&quot;" w:hAnsi="&quot;Courier New&quot;" w:hint="default"/>
      </w:rPr>
    </w:lvl>
    <w:lvl w:ilvl="1" w:tplc="0074C4FE">
      <w:start w:val="1"/>
      <w:numFmt w:val="bullet"/>
      <w:lvlText w:val="o"/>
      <w:lvlJc w:val="left"/>
      <w:pPr>
        <w:ind w:left="1440" w:hanging="360"/>
      </w:pPr>
      <w:rPr>
        <w:rFonts w:ascii="Courier New" w:hAnsi="Courier New" w:hint="default"/>
      </w:rPr>
    </w:lvl>
    <w:lvl w:ilvl="2" w:tplc="FF42539C">
      <w:start w:val="1"/>
      <w:numFmt w:val="bullet"/>
      <w:lvlText w:val=""/>
      <w:lvlJc w:val="left"/>
      <w:pPr>
        <w:ind w:left="2160" w:hanging="360"/>
      </w:pPr>
      <w:rPr>
        <w:rFonts w:ascii="Wingdings" w:hAnsi="Wingdings" w:hint="default"/>
      </w:rPr>
    </w:lvl>
    <w:lvl w:ilvl="3" w:tplc="E8A45856">
      <w:start w:val="1"/>
      <w:numFmt w:val="bullet"/>
      <w:lvlText w:val=""/>
      <w:lvlJc w:val="left"/>
      <w:pPr>
        <w:ind w:left="2880" w:hanging="360"/>
      </w:pPr>
      <w:rPr>
        <w:rFonts w:ascii="Symbol" w:hAnsi="Symbol" w:hint="default"/>
      </w:rPr>
    </w:lvl>
    <w:lvl w:ilvl="4" w:tplc="49E4FE06">
      <w:start w:val="1"/>
      <w:numFmt w:val="bullet"/>
      <w:lvlText w:val="o"/>
      <w:lvlJc w:val="left"/>
      <w:pPr>
        <w:ind w:left="3600" w:hanging="360"/>
      </w:pPr>
      <w:rPr>
        <w:rFonts w:ascii="Courier New" w:hAnsi="Courier New" w:hint="default"/>
      </w:rPr>
    </w:lvl>
    <w:lvl w:ilvl="5" w:tplc="C74AE464">
      <w:start w:val="1"/>
      <w:numFmt w:val="bullet"/>
      <w:lvlText w:val=""/>
      <w:lvlJc w:val="left"/>
      <w:pPr>
        <w:ind w:left="4320" w:hanging="360"/>
      </w:pPr>
      <w:rPr>
        <w:rFonts w:ascii="Wingdings" w:hAnsi="Wingdings" w:hint="default"/>
      </w:rPr>
    </w:lvl>
    <w:lvl w:ilvl="6" w:tplc="6664647A">
      <w:start w:val="1"/>
      <w:numFmt w:val="bullet"/>
      <w:lvlText w:val=""/>
      <w:lvlJc w:val="left"/>
      <w:pPr>
        <w:ind w:left="5040" w:hanging="360"/>
      </w:pPr>
      <w:rPr>
        <w:rFonts w:ascii="Symbol" w:hAnsi="Symbol" w:hint="default"/>
      </w:rPr>
    </w:lvl>
    <w:lvl w:ilvl="7" w:tplc="34587D48">
      <w:start w:val="1"/>
      <w:numFmt w:val="bullet"/>
      <w:lvlText w:val="o"/>
      <w:lvlJc w:val="left"/>
      <w:pPr>
        <w:ind w:left="5760" w:hanging="360"/>
      </w:pPr>
      <w:rPr>
        <w:rFonts w:ascii="Courier New" w:hAnsi="Courier New" w:hint="default"/>
      </w:rPr>
    </w:lvl>
    <w:lvl w:ilvl="8" w:tplc="D94CB710">
      <w:start w:val="1"/>
      <w:numFmt w:val="bullet"/>
      <w:lvlText w:val=""/>
      <w:lvlJc w:val="left"/>
      <w:pPr>
        <w:ind w:left="6480" w:hanging="360"/>
      </w:pPr>
      <w:rPr>
        <w:rFonts w:ascii="Wingdings" w:hAnsi="Wingdings" w:hint="default"/>
      </w:rPr>
    </w:lvl>
  </w:abstractNum>
  <w:abstractNum w:abstractNumId="37" w15:restartNumberingAfterBreak="0">
    <w:nsid w:val="3CEB5359"/>
    <w:multiLevelType w:val="multilevel"/>
    <w:tmpl w:val="C206F41A"/>
    <w:lvl w:ilvl="0">
      <w:start w:val="6"/>
      <w:numFmt w:val="decimal"/>
      <w:lvlText w:val="%1"/>
      <w:lvlJc w:val="left"/>
      <w:pPr>
        <w:ind w:left="360" w:hanging="360"/>
      </w:pPr>
      <w:rPr>
        <w:rFonts w:cs="Times New Roman" w:hint="default"/>
        <w:b/>
      </w:rPr>
    </w:lvl>
    <w:lvl w:ilvl="1">
      <w:start w:val="1"/>
      <w:numFmt w:val="decimal"/>
      <w:lvlText w:val="%1.%2"/>
      <w:lvlJc w:val="left"/>
      <w:pPr>
        <w:ind w:left="760" w:hanging="360"/>
      </w:pPr>
      <w:rPr>
        <w:rFonts w:cs="Times New Roman" w:hint="default"/>
        <w:b w:val="0"/>
      </w:rPr>
    </w:lvl>
    <w:lvl w:ilvl="2">
      <w:start w:val="1"/>
      <w:numFmt w:val="decimal"/>
      <w:lvlText w:val="%1.%2.%3"/>
      <w:lvlJc w:val="left"/>
      <w:pPr>
        <w:ind w:left="1520" w:hanging="720"/>
      </w:pPr>
      <w:rPr>
        <w:rFonts w:cs="Times New Roman" w:hint="default"/>
        <w:b/>
      </w:rPr>
    </w:lvl>
    <w:lvl w:ilvl="3">
      <w:start w:val="1"/>
      <w:numFmt w:val="decimal"/>
      <w:lvlText w:val="%1.%2.%3.%4"/>
      <w:lvlJc w:val="left"/>
      <w:pPr>
        <w:ind w:left="1920" w:hanging="720"/>
      </w:pPr>
      <w:rPr>
        <w:rFonts w:cs="Times New Roman" w:hint="default"/>
        <w:b/>
      </w:rPr>
    </w:lvl>
    <w:lvl w:ilvl="4">
      <w:start w:val="1"/>
      <w:numFmt w:val="decimal"/>
      <w:lvlText w:val="%1.%2.%3.%4.%5"/>
      <w:lvlJc w:val="left"/>
      <w:pPr>
        <w:ind w:left="2680" w:hanging="1080"/>
      </w:pPr>
      <w:rPr>
        <w:rFonts w:cs="Times New Roman" w:hint="default"/>
        <w:b/>
      </w:rPr>
    </w:lvl>
    <w:lvl w:ilvl="5">
      <w:start w:val="1"/>
      <w:numFmt w:val="decimal"/>
      <w:lvlText w:val="%1.%2.%3.%4.%5.%6"/>
      <w:lvlJc w:val="left"/>
      <w:pPr>
        <w:ind w:left="3080" w:hanging="1080"/>
      </w:pPr>
      <w:rPr>
        <w:rFonts w:cs="Times New Roman" w:hint="default"/>
        <w:b/>
      </w:rPr>
    </w:lvl>
    <w:lvl w:ilvl="6">
      <w:start w:val="1"/>
      <w:numFmt w:val="decimal"/>
      <w:lvlText w:val="%1.%2.%3.%4.%5.%6.%7"/>
      <w:lvlJc w:val="left"/>
      <w:pPr>
        <w:ind w:left="3840" w:hanging="1440"/>
      </w:pPr>
      <w:rPr>
        <w:rFonts w:cs="Times New Roman" w:hint="default"/>
        <w:b/>
      </w:rPr>
    </w:lvl>
    <w:lvl w:ilvl="7">
      <w:start w:val="1"/>
      <w:numFmt w:val="decimal"/>
      <w:lvlText w:val="%1.%2.%3.%4.%5.%6.%7.%8"/>
      <w:lvlJc w:val="left"/>
      <w:pPr>
        <w:ind w:left="4240" w:hanging="1440"/>
      </w:pPr>
      <w:rPr>
        <w:rFonts w:cs="Times New Roman" w:hint="default"/>
        <w:b/>
      </w:rPr>
    </w:lvl>
    <w:lvl w:ilvl="8">
      <w:start w:val="1"/>
      <w:numFmt w:val="decimal"/>
      <w:lvlText w:val="%1.%2.%3.%4.%5.%6.%7.%8.%9"/>
      <w:lvlJc w:val="left"/>
      <w:pPr>
        <w:ind w:left="4640" w:hanging="1440"/>
      </w:pPr>
      <w:rPr>
        <w:rFonts w:cs="Times New Roman" w:hint="default"/>
        <w:b/>
      </w:rPr>
    </w:lvl>
  </w:abstractNum>
  <w:abstractNum w:abstractNumId="38" w15:restartNumberingAfterBreak="0">
    <w:nsid w:val="3E5E6811"/>
    <w:multiLevelType w:val="hybridMultilevel"/>
    <w:tmpl w:val="2826C71E"/>
    <w:lvl w:ilvl="0" w:tplc="4BE0493C">
      <w:start w:val="1"/>
      <w:numFmt w:val="lowerLetter"/>
      <w:lvlText w:val="(%1)"/>
      <w:lvlJc w:val="left"/>
      <w:pPr>
        <w:ind w:left="1120" w:hanging="360"/>
      </w:pPr>
      <w:rPr>
        <w:rFonts w:hint="default"/>
        <w:color w:val="auto"/>
      </w:rPr>
    </w:lvl>
    <w:lvl w:ilvl="1" w:tplc="0C090019" w:tentative="1">
      <w:start w:val="1"/>
      <w:numFmt w:val="lowerLetter"/>
      <w:lvlText w:val="%2."/>
      <w:lvlJc w:val="left"/>
      <w:pPr>
        <w:ind w:left="1840" w:hanging="360"/>
      </w:pPr>
    </w:lvl>
    <w:lvl w:ilvl="2" w:tplc="0C09001B" w:tentative="1">
      <w:start w:val="1"/>
      <w:numFmt w:val="lowerRoman"/>
      <w:lvlText w:val="%3."/>
      <w:lvlJc w:val="right"/>
      <w:pPr>
        <w:ind w:left="2560" w:hanging="180"/>
      </w:pPr>
    </w:lvl>
    <w:lvl w:ilvl="3" w:tplc="0C09000F" w:tentative="1">
      <w:start w:val="1"/>
      <w:numFmt w:val="decimal"/>
      <w:lvlText w:val="%4."/>
      <w:lvlJc w:val="left"/>
      <w:pPr>
        <w:ind w:left="3280" w:hanging="360"/>
      </w:pPr>
    </w:lvl>
    <w:lvl w:ilvl="4" w:tplc="0C090019" w:tentative="1">
      <w:start w:val="1"/>
      <w:numFmt w:val="lowerLetter"/>
      <w:lvlText w:val="%5."/>
      <w:lvlJc w:val="left"/>
      <w:pPr>
        <w:ind w:left="4000" w:hanging="360"/>
      </w:pPr>
    </w:lvl>
    <w:lvl w:ilvl="5" w:tplc="0C09001B" w:tentative="1">
      <w:start w:val="1"/>
      <w:numFmt w:val="lowerRoman"/>
      <w:lvlText w:val="%6."/>
      <w:lvlJc w:val="right"/>
      <w:pPr>
        <w:ind w:left="4720" w:hanging="180"/>
      </w:pPr>
    </w:lvl>
    <w:lvl w:ilvl="6" w:tplc="0C09000F" w:tentative="1">
      <w:start w:val="1"/>
      <w:numFmt w:val="decimal"/>
      <w:lvlText w:val="%7."/>
      <w:lvlJc w:val="left"/>
      <w:pPr>
        <w:ind w:left="5440" w:hanging="360"/>
      </w:pPr>
    </w:lvl>
    <w:lvl w:ilvl="7" w:tplc="0C090019" w:tentative="1">
      <w:start w:val="1"/>
      <w:numFmt w:val="lowerLetter"/>
      <w:lvlText w:val="%8."/>
      <w:lvlJc w:val="left"/>
      <w:pPr>
        <w:ind w:left="6160" w:hanging="360"/>
      </w:pPr>
    </w:lvl>
    <w:lvl w:ilvl="8" w:tplc="0C09001B" w:tentative="1">
      <w:start w:val="1"/>
      <w:numFmt w:val="lowerRoman"/>
      <w:lvlText w:val="%9."/>
      <w:lvlJc w:val="right"/>
      <w:pPr>
        <w:ind w:left="6880" w:hanging="180"/>
      </w:pPr>
    </w:lvl>
  </w:abstractNum>
  <w:abstractNum w:abstractNumId="39" w15:restartNumberingAfterBreak="0">
    <w:nsid w:val="3E6E4576"/>
    <w:multiLevelType w:val="hybridMultilevel"/>
    <w:tmpl w:val="F82897E2"/>
    <w:lvl w:ilvl="0" w:tplc="42564984">
      <w:start w:val="1"/>
      <w:numFmt w:val="lowerLetter"/>
      <w:lvlText w:val="(%1)"/>
      <w:lvlJc w:val="left"/>
      <w:pPr>
        <w:tabs>
          <w:tab w:val="num" w:pos="1215"/>
        </w:tabs>
        <w:ind w:left="1215" w:hanging="364"/>
      </w:pPr>
      <w:rPr>
        <w:rFonts w:cs="Times New Roman" w:hint="default"/>
        <w:b w:val="0"/>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40" w15:restartNumberingAfterBreak="0">
    <w:nsid w:val="404C55CD"/>
    <w:multiLevelType w:val="hybridMultilevel"/>
    <w:tmpl w:val="8AEC1846"/>
    <w:lvl w:ilvl="0" w:tplc="F22AC228">
      <w:start w:val="1"/>
      <w:numFmt w:val="lowerRoman"/>
      <w:pStyle w:val="sub-parai"/>
      <w:lvlText w:val="(%1)"/>
      <w:lvlJc w:val="left"/>
      <w:pPr>
        <w:tabs>
          <w:tab w:val="num" w:pos="1134"/>
        </w:tabs>
        <w:ind w:left="1701" w:hanging="567"/>
      </w:pPr>
      <w:rPr>
        <w:rFonts w:cs="Times New Roman" w:hint="default"/>
      </w:rPr>
    </w:lvl>
    <w:lvl w:ilvl="1" w:tplc="DE18F0AC">
      <w:start w:val="1"/>
      <w:numFmt w:val="lowerLetter"/>
      <w:lvlText w:val="(%2)"/>
      <w:lvlJc w:val="left"/>
      <w:pPr>
        <w:tabs>
          <w:tab w:val="num" w:pos="1440"/>
        </w:tabs>
        <w:ind w:left="1440" w:hanging="360"/>
      </w:pPr>
      <w:rPr>
        <w:rFonts w:cs="Times New Roman" w:hint="default"/>
      </w:rPr>
    </w:lvl>
    <w:lvl w:ilvl="2" w:tplc="FFFFFFFF">
      <w:start w:val="1"/>
      <w:numFmt w:val="lowerRoman"/>
      <w:lvlText w:val="%3."/>
      <w:lvlJc w:val="right"/>
      <w:pPr>
        <w:tabs>
          <w:tab w:val="num" w:pos="2160"/>
        </w:tabs>
        <w:ind w:left="2160" w:hanging="180"/>
      </w:pPr>
      <w:rPr>
        <w:rFonts w:cs="Times New Roman"/>
      </w:rPr>
    </w:lvl>
    <w:lvl w:ilvl="3" w:tplc="FFFFFFFF">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41" w15:restartNumberingAfterBreak="0">
    <w:nsid w:val="43A004D0"/>
    <w:multiLevelType w:val="hybridMultilevel"/>
    <w:tmpl w:val="9768DFC2"/>
    <w:lvl w:ilvl="0" w:tplc="4AA89DD8">
      <w:start w:val="1"/>
      <w:numFmt w:val="lowerRoman"/>
      <w:lvlText w:val="(%1)"/>
      <w:lvlJc w:val="left"/>
      <w:pPr>
        <w:tabs>
          <w:tab w:val="num" w:pos="2138"/>
        </w:tabs>
        <w:ind w:left="2138" w:hanging="567"/>
      </w:pPr>
      <w:rPr>
        <w:rFonts w:cs="Times New Roman" w:hint="default"/>
      </w:rPr>
    </w:lvl>
    <w:lvl w:ilvl="1" w:tplc="0C090019">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42" w15:restartNumberingAfterBreak="0">
    <w:nsid w:val="45621380"/>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43" w15:restartNumberingAfterBreak="0">
    <w:nsid w:val="45B32A53"/>
    <w:multiLevelType w:val="hybridMultilevel"/>
    <w:tmpl w:val="E4DEBD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45F16FDD"/>
    <w:multiLevelType w:val="multilevel"/>
    <w:tmpl w:val="268C4874"/>
    <w:lvl w:ilvl="0">
      <w:start w:val="1"/>
      <w:numFmt w:val="bullet"/>
      <w:pStyle w:val="ListBullet3"/>
      <w:lvlText w:val=""/>
      <w:lvlJc w:val="left"/>
      <w:pPr>
        <w:tabs>
          <w:tab w:val="num" w:pos="1800"/>
        </w:tabs>
        <w:ind w:left="1800" w:hanging="360"/>
      </w:pPr>
      <w:rPr>
        <w:rFonts w:ascii="Wingdings" w:hAnsi="Wingdings" w:hint="default"/>
        <w:color w:val="0066CC"/>
        <w:w w:val="100"/>
        <w:sz w:val="20"/>
        <w:szCs w:val="24"/>
      </w:rPr>
    </w:lvl>
    <w:lvl w:ilvl="1">
      <w:start w:val="1"/>
      <w:numFmt w:val="bullet"/>
      <w:lvlText w:val=""/>
      <w:lvlJc w:val="left"/>
      <w:pPr>
        <w:tabs>
          <w:tab w:val="num" w:pos="1800"/>
        </w:tabs>
        <w:ind w:left="1800" w:hanging="360"/>
      </w:pPr>
      <w:rPr>
        <w:rFonts w:ascii="Wingdings" w:hAnsi="Wingdings" w:hint="default"/>
        <w:color w:val="0066CC"/>
        <w:w w:val="100"/>
        <w:sz w:val="20"/>
        <w:szCs w:val="20"/>
      </w:rPr>
    </w:lvl>
    <w:lvl w:ilvl="2">
      <w:start w:val="1"/>
      <w:numFmt w:val="bullet"/>
      <w:lvlText w:val="•"/>
      <w:lvlJc w:val="left"/>
      <w:pPr>
        <w:tabs>
          <w:tab w:val="num" w:pos="2160"/>
        </w:tabs>
        <w:ind w:left="2160" w:hanging="360"/>
      </w:pPr>
      <w:rPr>
        <w:rFonts w:ascii="TheSansOffice" w:hAnsi="TheSansOffice" w:hint="default"/>
        <w:color w:val="0066CC"/>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Wingdings"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Wingdings" w:hint="default"/>
      </w:rPr>
    </w:lvl>
    <w:lvl w:ilvl="8">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46F46EAB"/>
    <w:multiLevelType w:val="hybridMultilevel"/>
    <w:tmpl w:val="FFFFFFFF"/>
    <w:lvl w:ilvl="0" w:tplc="616E2A4A">
      <w:start w:val="1"/>
      <w:numFmt w:val="bullet"/>
      <w:lvlText w:val="o"/>
      <w:lvlJc w:val="left"/>
      <w:pPr>
        <w:ind w:left="720" w:hanging="360"/>
      </w:pPr>
      <w:rPr>
        <w:rFonts w:ascii="&quot;Courier New&quot;" w:hAnsi="&quot;Courier New&quot;" w:hint="default"/>
      </w:rPr>
    </w:lvl>
    <w:lvl w:ilvl="1" w:tplc="9D8A3180">
      <w:start w:val="1"/>
      <w:numFmt w:val="bullet"/>
      <w:lvlText w:val="o"/>
      <w:lvlJc w:val="left"/>
      <w:pPr>
        <w:ind w:left="1440" w:hanging="360"/>
      </w:pPr>
      <w:rPr>
        <w:rFonts w:ascii="Courier New" w:hAnsi="Courier New" w:hint="default"/>
      </w:rPr>
    </w:lvl>
    <w:lvl w:ilvl="2" w:tplc="81FC315C">
      <w:start w:val="1"/>
      <w:numFmt w:val="bullet"/>
      <w:lvlText w:val=""/>
      <w:lvlJc w:val="left"/>
      <w:pPr>
        <w:ind w:left="2160" w:hanging="360"/>
      </w:pPr>
      <w:rPr>
        <w:rFonts w:ascii="Wingdings" w:hAnsi="Wingdings" w:hint="default"/>
      </w:rPr>
    </w:lvl>
    <w:lvl w:ilvl="3" w:tplc="1D92AA58">
      <w:start w:val="1"/>
      <w:numFmt w:val="bullet"/>
      <w:lvlText w:val=""/>
      <w:lvlJc w:val="left"/>
      <w:pPr>
        <w:ind w:left="2880" w:hanging="360"/>
      </w:pPr>
      <w:rPr>
        <w:rFonts w:ascii="Symbol" w:hAnsi="Symbol" w:hint="default"/>
      </w:rPr>
    </w:lvl>
    <w:lvl w:ilvl="4" w:tplc="6DB889EC">
      <w:start w:val="1"/>
      <w:numFmt w:val="bullet"/>
      <w:lvlText w:val="o"/>
      <w:lvlJc w:val="left"/>
      <w:pPr>
        <w:ind w:left="3600" w:hanging="360"/>
      </w:pPr>
      <w:rPr>
        <w:rFonts w:ascii="Courier New" w:hAnsi="Courier New" w:hint="default"/>
      </w:rPr>
    </w:lvl>
    <w:lvl w:ilvl="5" w:tplc="B6100488">
      <w:start w:val="1"/>
      <w:numFmt w:val="bullet"/>
      <w:lvlText w:val=""/>
      <w:lvlJc w:val="left"/>
      <w:pPr>
        <w:ind w:left="4320" w:hanging="360"/>
      </w:pPr>
      <w:rPr>
        <w:rFonts w:ascii="Wingdings" w:hAnsi="Wingdings" w:hint="default"/>
      </w:rPr>
    </w:lvl>
    <w:lvl w:ilvl="6" w:tplc="15A6DFF0">
      <w:start w:val="1"/>
      <w:numFmt w:val="bullet"/>
      <w:lvlText w:val=""/>
      <w:lvlJc w:val="left"/>
      <w:pPr>
        <w:ind w:left="5040" w:hanging="360"/>
      </w:pPr>
      <w:rPr>
        <w:rFonts w:ascii="Symbol" w:hAnsi="Symbol" w:hint="default"/>
      </w:rPr>
    </w:lvl>
    <w:lvl w:ilvl="7" w:tplc="ABBA9B40">
      <w:start w:val="1"/>
      <w:numFmt w:val="bullet"/>
      <w:lvlText w:val="o"/>
      <w:lvlJc w:val="left"/>
      <w:pPr>
        <w:ind w:left="5760" w:hanging="360"/>
      </w:pPr>
      <w:rPr>
        <w:rFonts w:ascii="Courier New" w:hAnsi="Courier New" w:hint="default"/>
      </w:rPr>
    </w:lvl>
    <w:lvl w:ilvl="8" w:tplc="5D340A16">
      <w:start w:val="1"/>
      <w:numFmt w:val="bullet"/>
      <w:lvlText w:val=""/>
      <w:lvlJc w:val="left"/>
      <w:pPr>
        <w:ind w:left="6480" w:hanging="360"/>
      </w:pPr>
      <w:rPr>
        <w:rFonts w:ascii="Wingdings" w:hAnsi="Wingdings" w:hint="default"/>
      </w:rPr>
    </w:lvl>
  </w:abstractNum>
  <w:abstractNum w:abstractNumId="46" w15:restartNumberingAfterBreak="0">
    <w:nsid w:val="4A740E0E"/>
    <w:multiLevelType w:val="multilevel"/>
    <w:tmpl w:val="9E6071C4"/>
    <w:lvl w:ilvl="0">
      <w:start w:val="1"/>
      <w:numFmt w:val="decimal"/>
      <w:pStyle w:val="MELegal1"/>
      <w:lvlText w:val="%1."/>
      <w:lvlJc w:val="left"/>
      <w:pPr>
        <w:tabs>
          <w:tab w:val="num" w:pos="680"/>
        </w:tabs>
        <w:ind w:left="680" w:hanging="680"/>
      </w:pPr>
      <w:rPr>
        <w:rFonts w:cs="Times New Roman" w:hint="default"/>
      </w:rPr>
    </w:lvl>
    <w:lvl w:ilvl="1">
      <w:start w:val="1"/>
      <w:numFmt w:val="decimal"/>
      <w:pStyle w:val="MELegal2"/>
      <w:lvlText w:val="%1.%2"/>
      <w:lvlJc w:val="left"/>
      <w:pPr>
        <w:tabs>
          <w:tab w:val="num" w:pos="680"/>
        </w:tabs>
        <w:ind w:left="680" w:hanging="680"/>
      </w:pPr>
      <w:rPr>
        <w:rFonts w:cs="Times New Roman" w:hint="default"/>
      </w:rPr>
    </w:lvl>
    <w:lvl w:ilvl="2">
      <w:start w:val="1"/>
      <w:numFmt w:val="lowerLetter"/>
      <w:pStyle w:val="MELegal3"/>
      <w:lvlText w:val="(%3)"/>
      <w:lvlJc w:val="left"/>
      <w:pPr>
        <w:tabs>
          <w:tab w:val="num" w:pos="1361"/>
        </w:tabs>
        <w:ind w:left="1361" w:hanging="681"/>
      </w:pPr>
      <w:rPr>
        <w:rFonts w:cs="Times New Roman" w:hint="default"/>
      </w:rPr>
    </w:lvl>
    <w:lvl w:ilvl="3">
      <w:start w:val="1"/>
      <w:numFmt w:val="lowerRoman"/>
      <w:pStyle w:val="MELegal4"/>
      <w:lvlText w:val="(%4)"/>
      <w:lvlJc w:val="left"/>
      <w:pPr>
        <w:tabs>
          <w:tab w:val="num" w:pos="2041"/>
        </w:tabs>
        <w:ind w:left="2041" w:hanging="680"/>
      </w:pPr>
      <w:rPr>
        <w:rFonts w:cs="Times New Roman" w:hint="default"/>
      </w:rPr>
    </w:lvl>
    <w:lvl w:ilvl="4">
      <w:start w:val="1"/>
      <w:numFmt w:val="upperLetter"/>
      <w:pStyle w:val="MELegal5"/>
      <w:lvlText w:val="(%5)"/>
      <w:lvlJc w:val="left"/>
      <w:pPr>
        <w:tabs>
          <w:tab w:val="num" w:pos="2722"/>
        </w:tabs>
        <w:ind w:left="2722" w:hanging="681"/>
      </w:pPr>
      <w:rPr>
        <w:rFonts w:cs="Times New Roman" w:hint="default"/>
      </w:rPr>
    </w:lvl>
    <w:lvl w:ilvl="5">
      <w:start w:val="1"/>
      <w:numFmt w:val="upperRoman"/>
      <w:pStyle w:val="MELegal6"/>
      <w:lvlText w:val="(%6)"/>
      <w:lvlJc w:val="left"/>
      <w:pPr>
        <w:tabs>
          <w:tab w:val="num" w:pos="3402"/>
        </w:tabs>
        <w:ind w:left="3402" w:hanging="680"/>
      </w:pPr>
      <w:rPr>
        <w:rFonts w:cs="Times New Roman" w:hint="default"/>
      </w:rPr>
    </w:lvl>
    <w:lvl w:ilvl="6">
      <w:start w:val="1"/>
      <w:numFmt w:val="none"/>
      <w:lvlText w:val="%7"/>
      <w:lvlJc w:val="left"/>
      <w:pPr>
        <w:tabs>
          <w:tab w:val="num" w:pos="5103"/>
        </w:tabs>
        <w:ind w:left="5103" w:hanging="850"/>
      </w:pPr>
      <w:rPr>
        <w:rFonts w:cs="Times New Roman" w:hint="default"/>
      </w:rPr>
    </w:lvl>
    <w:lvl w:ilvl="7">
      <w:start w:val="1"/>
      <w:numFmt w:val="none"/>
      <w:suff w:val="nothing"/>
      <w:lvlText w:val="%8"/>
      <w:lvlJc w:val="left"/>
      <w:rPr>
        <w:rFonts w:cs="Times New Roman" w:hint="default"/>
      </w:rPr>
    </w:lvl>
    <w:lvl w:ilvl="8">
      <w:start w:val="1"/>
      <w:numFmt w:val="none"/>
      <w:suff w:val="nothing"/>
      <w:lvlText w:val="%9"/>
      <w:lvlJc w:val="left"/>
      <w:rPr>
        <w:rFonts w:cs="Times New Roman" w:hint="default"/>
      </w:rPr>
    </w:lvl>
  </w:abstractNum>
  <w:abstractNum w:abstractNumId="47" w15:restartNumberingAfterBreak="0">
    <w:nsid w:val="54BA2C73"/>
    <w:multiLevelType w:val="hybridMultilevel"/>
    <w:tmpl w:val="78667570"/>
    <w:lvl w:ilvl="0" w:tplc="051AFA3A">
      <w:start w:val="1"/>
      <w:numFmt w:val="decimal"/>
      <w:lvlText w:val="%1."/>
      <w:lvlJc w:val="left"/>
      <w:pPr>
        <w:tabs>
          <w:tab w:val="num" w:pos="360"/>
        </w:tabs>
        <w:ind w:left="360" w:hanging="360"/>
      </w:pPr>
      <w:rPr>
        <w:rFonts w:cs="Times New Roman" w:hint="default"/>
        <w:b/>
      </w:rPr>
    </w:lvl>
    <w:lvl w:ilvl="1" w:tplc="0C090019">
      <w:start w:val="1"/>
      <w:numFmt w:val="lowerLetter"/>
      <w:lvlText w:val="%2."/>
      <w:lvlJc w:val="left"/>
      <w:pPr>
        <w:tabs>
          <w:tab w:val="num" w:pos="1080"/>
        </w:tabs>
        <w:ind w:left="1080" w:hanging="360"/>
      </w:pPr>
      <w:rPr>
        <w:rFonts w:cs="Times New Roman"/>
      </w:rPr>
    </w:lvl>
    <w:lvl w:ilvl="2" w:tplc="0C09001B">
      <w:start w:val="1"/>
      <w:numFmt w:val="lowerRoman"/>
      <w:lvlText w:val="%3."/>
      <w:lvlJc w:val="right"/>
      <w:pPr>
        <w:tabs>
          <w:tab w:val="num" w:pos="1800"/>
        </w:tabs>
        <w:ind w:left="1800" w:hanging="180"/>
      </w:pPr>
      <w:rPr>
        <w:rFonts w:cs="Times New Roman"/>
      </w:rPr>
    </w:lvl>
    <w:lvl w:ilvl="3" w:tplc="B8FE8646">
      <w:start w:val="1"/>
      <w:numFmt w:val="decimal"/>
      <w:lvlText w:val="%4."/>
      <w:lvlJc w:val="left"/>
      <w:pPr>
        <w:tabs>
          <w:tab w:val="num" w:pos="2520"/>
        </w:tabs>
        <w:ind w:left="2520" w:hanging="360"/>
      </w:pPr>
      <w:rPr>
        <w:rFonts w:cs="Times New Roman"/>
      </w:rPr>
    </w:lvl>
    <w:lvl w:ilvl="4" w:tplc="60E46018">
      <w:start w:val="3"/>
      <w:numFmt w:val="decimal"/>
      <w:lvlText w:val="%5"/>
      <w:lvlJc w:val="left"/>
      <w:pPr>
        <w:tabs>
          <w:tab w:val="num" w:pos="3240"/>
        </w:tabs>
        <w:ind w:left="3240" w:hanging="360"/>
      </w:pPr>
      <w:rPr>
        <w:rFonts w:cs="Times New Roman" w:hint="default"/>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8" w15:restartNumberingAfterBreak="0">
    <w:nsid w:val="57BD4652"/>
    <w:multiLevelType w:val="hybridMultilevel"/>
    <w:tmpl w:val="1674CA3C"/>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9" w15:restartNumberingAfterBreak="0">
    <w:nsid w:val="58AB719E"/>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50" w15:restartNumberingAfterBreak="0">
    <w:nsid w:val="59096D64"/>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start w:val="1"/>
      <w:numFmt w:val="lowerLetter"/>
      <w:lvlText w:val="%2."/>
      <w:lvlJc w:val="left"/>
      <w:pPr>
        <w:tabs>
          <w:tab w:val="num" w:pos="1309"/>
        </w:tabs>
        <w:ind w:left="1309" w:hanging="360"/>
      </w:pPr>
      <w:rPr>
        <w:rFonts w:cs="Times New Roman"/>
      </w:rPr>
    </w:lvl>
    <w:lvl w:ilvl="2" w:tplc="0C09001B">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51" w15:restartNumberingAfterBreak="0">
    <w:nsid w:val="595D7E15"/>
    <w:multiLevelType w:val="multilevel"/>
    <w:tmpl w:val="5860EE72"/>
    <w:styleLink w:val="TableHeadingNumbers"/>
    <w:lvl w:ilvl="0">
      <w:start w:val="1"/>
      <w:numFmt w:val="decimal"/>
      <w:lvlText w:val="Tabl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52" w15:restartNumberingAfterBreak="0">
    <w:nsid w:val="599D2426"/>
    <w:multiLevelType w:val="hybridMultilevel"/>
    <w:tmpl w:val="F8A8CB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59F5545E"/>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54" w15:restartNumberingAfterBreak="0">
    <w:nsid w:val="5AEB4110"/>
    <w:multiLevelType w:val="multilevel"/>
    <w:tmpl w:val="DB447888"/>
    <w:lvl w:ilvl="0">
      <w:start w:val="6"/>
      <w:numFmt w:val="decimal"/>
      <w:lvlText w:val="%1"/>
      <w:lvlJc w:val="left"/>
      <w:pPr>
        <w:tabs>
          <w:tab w:val="num" w:pos="0"/>
        </w:tabs>
        <w:ind w:left="360" w:hanging="360"/>
      </w:pPr>
      <w:rPr>
        <w:rFonts w:cs="Times New Roman" w:hint="default"/>
        <w:b/>
      </w:rPr>
    </w:lvl>
    <w:lvl w:ilvl="1">
      <w:start w:val="1"/>
      <w:numFmt w:val="decimal"/>
      <w:lvlText w:val="7.%2"/>
      <w:lvlJc w:val="left"/>
      <w:pPr>
        <w:tabs>
          <w:tab w:val="num" w:pos="0"/>
        </w:tabs>
        <w:ind w:left="760" w:hanging="360"/>
      </w:pPr>
      <w:rPr>
        <w:rFonts w:cs="Times New Roman" w:hint="default"/>
        <w:b w:val="0"/>
      </w:rPr>
    </w:lvl>
    <w:lvl w:ilvl="2">
      <w:start w:val="1"/>
      <w:numFmt w:val="decimal"/>
      <w:lvlText w:val="%1.%2.%3"/>
      <w:lvlJc w:val="left"/>
      <w:pPr>
        <w:tabs>
          <w:tab w:val="num" w:pos="0"/>
        </w:tabs>
        <w:ind w:left="1520" w:hanging="720"/>
      </w:pPr>
      <w:rPr>
        <w:rFonts w:cs="Times New Roman" w:hint="default"/>
        <w:b/>
      </w:rPr>
    </w:lvl>
    <w:lvl w:ilvl="3">
      <w:start w:val="1"/>
      <w:numFmt w:val="decimal"/>
      <w:lvlText w:val="%1.%2.%3.%4"/>
      <w:lvlJc w:val="left"/>
      <w:pPr>
        <w:tabs>
          <w:tab w:val="num" w:pos="0"/>
        </w:tabs>
        <w:ind w:left="1920" w:hanging="720"/>
      </w:pPr>
      <w:rPr>
        <w:rFonts w:cs="Times New Roman" w:hint="default"/>
        <w:b/>
      </w:rPr>
    </w:lvl>
    <w:lvl w:ilvl="4">
      <w:start w:val="1"/>
      <w:numFmt w:val="decimal"/>
      <w:lvlText w:val="%1.%2.%3.%4.%5"/>
      <w:lvlJc w:val="left"/>
      <w:pPr>
        <w:tabs>
          <w:tab w:val="num" w:pos="0"/>
        </w:tabs>
        <w:ind w:left="2680" w:hanging="1080"/>
      </w:pPr>
      <w:rPr>
        <w:rFonts w:cs="Times New Roman" w:hint="default"/>
        <w:b/>
      </w:rPr>
    </w:lvl>
    <w:lvl w:ilvl="5">
      <w:start w:val="1"/>
      <w:numFmt w:val="decimal"/>
      <w:lvlText w:val="%1.%2.%3.%4.%5.%6"/>
      <w:lvlJc w:val="left"/>
      <w:pPr>
        <w:tabs>
          <w:tab w:val="num" w:pos="0"/>
        </w:tabs>
        <w:ind w:left="3080" w:hanging="1080"/>
      </w:pPr>
      <w:rPr>
        <w:rFonts w:cs="Times New Roman" w:hint="default"/>
        <w:b/>
      </w:rPr>
    </w:lvl>
    <w:lvl w:ilvl="6">
      <w:start w:val="1"/>
      <w:numFmt w:val="decimal"/>
      <w:lvlText w:val="%1.%2.%3.%4.%5.%6.%7"/>
      <w:lvlJc w:val="left"/>
      <w:pPr>
        <w:tabs>
          <w:tab w:val="num" w:pos="0"/>
        </w:tabs>
        <w:ind w:left="3840" w:hanging="1440"/>
      </w:pPr>
      <w:rPr>
        <w:rFonts w:cs="Times New Roman" w:hint="default"/>
        <w:b/>
      </w:rPr>
    </w:lvl>
    <w:lvl w:ilvl="7">
      <w:start w:val="1"/>
      <w:numFmt w:val="decimal"/>
      <w:lvlText w:val="%1.%2.%3.%4.%5.%6.%7.%8"/>
      <w:lvlJc w:val="left"/>
      <w:pPr>
        <w:tabs>
          <w:tab w:val="num" w:pos="0"/>
        </w:tabs>
        <w:ind w:left="4240" w:hanging="1440"/>
      </w:pPr>
      <w:rPr>
        <w:rFonts w:cs="Times New Roman" w:hint="default"/>
        <w:b/>
      </w:rPr>
    </w:lvl>
    <w:lvl w:ilvl="8">
      <w:start w:val="1"/>
      <w:numFmt w:val="decimal"/>
      <w:lvlText w:val="%1.%2.%3.%4.%5.%6.%7.%8.%9"/>
      <w:lvlJc w:val="left"/>
      <w:pPr>
        <w:tabs>
          <w:tab w:val="num" w:pos="0"/>
        </w:tabs>
        <w:ind w:left="4640" w:hanging="1440"/>
      </w:pPr>
      <w:rPr>
        <w:rFonts w:cs="Times New Roman" w:hint="default"/>
        <w:b/>
      </w:rPr>
    </w:lvl>
  </w:abstractNum>
  <w:abstractNum w:abstractNumId="55" w15:restartNumberingAfterBreak="0">
    <w:nsid w:val="5D3C1490"/>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56" w15:restartNumberingAfterBreak="0">
    <w:nsid w:val="5FCE1CE4"/>
    <w:multiLevelType w:val="hybridMultilevel"/>
    <w:tmpl w:val="2C4A7AF8"/>
    <w:lvl w:ilvl="0" w:tplc="4AA89DD8">
      <w:start w:val="1"/>
      <w:numFmt w:val="lowerRoman"/>
      <w:lvlText w:val="(%1)"/>
      <w:lvlJc w:val="left"/>
      <w:pPr>
        <w:tabs>
          <w:tab w:val="num" w:pos="1913"/>
        </w:tabs>
        <w:ind w:left="1913" w:hanging="567"/>
      </w:pPr>
      <w:rPr>
        <w:rFonts w:cs="Times New Roman" w:hint="default"/>
      </w:rPr>
    </w:lvl>
    <w:lvl w:ilvl="1" w:tplc="0C090019" w:tentative="1">
      <w:start w:val="1"/>
      <w:numFmt w:val="lowerLetter"/>
      <w:lvlText w:val="%2."/>
      <w:lvlJc w:val="left"/>
      <w:pPr>
        <w:tabs>
          <w:tab w:val="num" w:pos="1368"/>
        </w:tabs>
        <w:ind w:left="1368" w:hanging="360"/>
      </w:pPr>
      <w:rPr>
        <w:rFonts w:cs="Times New Roman"/>
      </w:rPr>
    </w:lvl>
    <w:lvl w:ilvl="2" w:tplc="0C09001B" w:tentative="1">
      <w:start w:val="1"/>
      <w:numFmt w:val="lowerRoman"/>
      <w:lvlText w:val="%3."/>
      <w:lvlJc w:val="right"/>
      <w:pPr>
        <w:tabs>
          <w:tab w:val="num" w:pos="2088"/>
        </w:tabs>
        <w:ind w:left="2088" w:hanging="180"/>
      </w:pPr>
      <w:rPr>
        <w:rFonts w:cs="Times New Roman"/>
      </w:rPr>
    </w:lvl>
    <w:lvl w:ilvl="3" w:tplc="0C09000F" w:tentative="1">
      <w:start w:val="1"/>
      <w:numFmt w:val="decimal"/>
      <w:lvlText w:val="%4."/>
      <w:lvlJc w:val="left"/>
      <w:pPr>
        <w:tabs>
          <w:tab w:val="num" w:pos="2808"/>
        </w:tabs>
        <w:ind w:left="2808" w:hanging="360"/>
      </w:pPr>
      <w:rPr>
        <w:rFonts w:cs="Times New Roman"/>
      </w:rPr>
    </w:lvl>
    <w:lvl w:ilvl="4" w:tplc="0C090019" w:tentative="1">
      <w:start w:val="1"/>
      <w:numFmt w:val="lowerLetter"/>
      <w:lvlText w:val="%5."/>
      <w:lvlJc w:val="left"/>
      <w:pPr>
        <w:tabs>
          <w:tab w:val="num" w:pos="3528"/>
        </w:tabs>
        <w:ind w:left="3528" w:hanging="360"/>
      </w:pPr>
      <w:rPr>
        <w:rFonts w:cs="Times New Roman"/>
      </w:rPr>
    </w:lvl>
    <w:lvl w:ilvl="5" w:tplc="0C09001B" w:tentative="1">
      <w:start w:val="1"/>
      <w:numFmt w:val="lowerRoman"/>
      <w:lvlText w:val="%6."/>
      <w:lvlJc w:val="right"/>
      <w:pPr>
        <w:tabs>
          <w:tab w:val="num" w:pos="4248"/>
        </w:tabs>
        <w:ind w:left="4248" w:hanging="180"/>
      </w:pPr>
      <w:rPr>
        <w:rFonts w:cs="Times New Roman"/>
      </w:rPr>
    </w:lvl>
    <w:lvl w:ilvl="6" w:tplc="0C09000F" w:tentative="1">
      <w:start w:val="1"/>
      <w:numFmt w:val="decimal"/>
      <w:lvlText w:val="%7."/>
      <w:lvlJc w:val="left"/>
      <w:pPr>
        <w:tabs>
          <w:tab w:val="num" w:pos="4968"/>
        </w:tabs>
        <w:ind w:left="4968" w:hanging="360"/>
      </w:pPr>
      <w:rPr>
        <w:rFonts w:cs="Times New Roman"/>
      </w:rPr>
    </w:lvl>
    <w:lvl w:ilvl="7" w:tplc="0C090019" w:tentative="1">
      <w:start w:val="1"/>
      <w:numFmt w:val="lowerLetter"/>
      <w:lvlText w:val="%8."/>
      <w:lvlJc w:val="left"/>
      <w:pPr>
        <w:tabs>
          <w:tab w:val="num" w:pos="5688"/>
        </w:tabs>
        <w:ind w:left="5688" w:hanging="360"/>
      </w:pPr>
      <w:rPr>
        <w:rFonts w:cs="Times New Roman"/>
      </w:rPr>
    </w:lvl>
    <w:lvl w:ilvl="8" w:tplc="0C09001B" w:tentative="1">
      <w:start w:val="1"/>
      <w:numFmt w:val="lowerRoman"/>
      <w:lvlText w:val="%9."/>
      <w:lvlJc w:val="right"/>
      <w:pPr>
        <w:tabs>
          <w:tab w:val="num" w:pos="6408"/>
        </w:tabs>
        <w:ind w:left="6408" w:hanging="180"/>
      </w:pPr>
      <w:rPr>
        <w:rFonts w:cs="Times New Roman"/>
      </w:rPr>
    </w:lvl>
  </w:abstractNum>
  <w:abstractNum w:abstractNumId="57" w15:restartNumberingAfterBreak="0">
    <w:nsid w:val="615301C0"/>
    <w:multiLevelType w:val="hybridMultilevel"/>
    <w:tmpl w:val="3F24BB5E"/>
    <w:lvl w:ilvl="0" w:tplc="AF9C6CE4">
      <w:start w:val="1"/>
      <w:numFmt w:val="lowerLetter"/>
      <w:pStyle w:val="sub-paraxChar"/>
      <w:lvlText w:val="(%1)"/>
      <w:lvlJc w:val="left"/>
      <w:pPr>
        <w:tabs>
          <w:tab w:val="num" w:pos="576"/>
        </w:tabs>
        <w:ind w:left="1143" w:hanging="567"/>
      </w:pPr>
      <w:rPr>
        <w:rFonts w:ascii="Times New Roman" w:hAnsi="Times New Roman" w:cs="Times New Roman" w:hint="default"/>
        <w:b w:val="0"/>
        <w:i w:val="0"/>
        <w:color w:val="000000"/>
        <w:sz w:val="22"/>
        <w:szCs w:val="22"/>
      </w:rPr>
    </w:lvl>
    <w:lvl w:ilvl="1" w:tplc="FFFFFFFF">
      <w:start w:val="1"/>
      <w:numFmt w:val="lowerLetter"/>
      <w:lvlText w:val="%2."/>
      <w:lvlJc w:val="left"/>
      <w:pPr>
        <w:tabs>
          <w:tab w:val="num" w:pos="2016"/>
        </w:tabs>
        <w:ind w:left="2016" w:hanging="360"/>
      </w:pPr>
      <w:rPr>
        <w:rFonts w:cs="Times New Roman"/>
      </w:rPr>
    </w:lvl>
    <w:lvl w:ilvl="2" w:tplc="FFFFFFFF" w:tentative="1">
      <w:start w:val="1"/>
      <w:numFmt w:val="lowerRoman"/>
      <w:lvlText w:val="%3."/>
      <w:lvlJc w:val="right"/>
      <w:pPr>
        <w:tabs>
          <w:tab w:val="num" w:pos="2736"/>
        </w:tabs>
        <w:ind w:left="2736" w:hanging="180"/>
      </w:pPr>
      <w:rPr>
        <w:rFonts w:cs="Times New Roman"/>
      </w:rPr>
    </w:lvl>
    <w:lvl w:ilvl="3" w:tplc="FFFFFFFF" w:tentative="1">
      <w:start w:val="1"/>
      <w:numFmt w:val="decimal"/>
      <w:lvlText w:val="%4."/>
      <w:lvlJc w:val="left"/>
      <w:pPr>
        <w:tabs>
          <w:tab w:val="num" w:pos="3456"/>
        </w:tabs>
        <w:ind w:left="3456" w:hanging="360"/>
      </w:pPr>
      <w:rPr>
        <w:rFonts w:cs="Times New Roman"/>
      </w:rPr>
    </w:lvl>
    <w:lvl w:ilvl="4" w:tplc="FFFFFFFF" w:tentative="1">
      <w:start w:val="1"/>
      <w:numFmt w:val="lowerLetter"/>
      <w:lvlText w:val="%5."/>
      <w:lvlJc w:val="left"/>
      <w:pPr>
        <w:tabs>
          <w:tab w:val="num" w:pos="4176"/>
        </w:tabs>
        <w:ind w:left="4176" w:hanging="360"/>
      </w:pPr>
      <w:rPr>
        <w:rFonts w:cs="Times New Roman"/>
      </w:rPr>
    </w:lvl>
    <w:lvl w:ilvl="5" w:tplc="FFFFFFFF" w:tentative="1">
      <w:start w:val="1"/>
      <w:numFmt w:val="lowerRoman"/>
      <w:lvlText w:val="%6."/>
      <w:lvlJc w:val="right"/>
      <w:pPr>
        <w:tabs>
          <w:tab w:val="num" w:pos="4896"/>
        </w:tabs>
        <w:ind w:left="4896" w:hanging="180"/>
      </w:pPr>
      <w:rPr>
        <w:rFonts w:cs="Times New Roman"/>
      </w:rPr>
    </w:lvl>
    <w:lvl w:ilvl="6" w:tplc="FFFFFFFF" w:tentative="1">
      <w:start w:val="1"/>
      <w:numFmt w:val="decimal"/>
      <w:lvlText w:val="%7."/>
      <w:lvlJc w:val="left"/>
      <w:pPr>
        <w:tabs>
          <w:tab w:val="num" w:pos="5616"/>
        </w:tabs>
        <w:ind w:left="5616" w:hanging="360"/>
      </w:pPr>
      <w:rPr>
        <w:rFonts w:cs="Times New Roman"/>
      </w:rPr>
    </w:lvl>
    <w:lvl w:ilvl="7" w:tplc="FFFFFFFF" w:tentative="1">
      <w:start w:val="1"/>
      <w:numFmt w:val="lowerLetter"/>
      <w:lvlText w:val="%8."/>
      <w:lvlJc w:val="left"/>
      <w:pPr>
        <w:tabs>
          <w:tab w:val="num" w:pos="6336"/>
        </w:tabs>
        <w:ind w:left="6336" w:hanging="360"/>
      </w:pPr>
      <w:rPr>
        <w:rFonts w:cs="Times New Roman"/>
      </w:rPr>
    </w:lvl>
    <w:lvl w:ilvl="8" w:tplc="FFFFFFFF" w:tentative="1">
      <w:start w:val="1"/>
      <w:numFmt w:val="lowerRoman"/>
      <w:lvlText w:val="%9."/>
      <w:lvlJc w:val="right"/>
      <w:pPr>
        <w:tabs>
          <w:tab w:val="num" w:pos="7056"/>
        </w:tabs>
        <w:ind w:left="7056" w:hanging="180"/>
      </w:pPr>
      <w:rPr>
        <w:rFonts w:cs="Times New Roman"/>
      </w:rPr>
    </w:lvl>
  </w:abstractNum>
  <w:abstractNum w:abstractNumId="58" w15:restartNumberingAfterBreak="0">
    <w:nsid w:val="65D14339"/>
    <w:multiLevelType w:val="hybridMultilevel"/>
    <w:tmpl w:val="C7C2E1EE"/>
    <w:lvl w:ilvl="0" w:tplc="465455C8">
      <w:start w:val="1"/>
      <w:numFmt w:val="lowerLetter"/>
      <w:lvlText w:val="%1)"/>
      <w:lvlJc w:val="left"/>
      <w:pPr>
        <w:ind w:left="786" w:hanging="360"/>
      </w:pPr>
      <w:rPr>
        <w:rFonts w:hint="default"/>
        <w:color w:val="auto"/>
      </w:rPr>
    </w:lvl>
    <w:lvl w:ilvl="1" w:tplc="0C09001B">
      <w:start w:val="1"/>
      <w:numFmt w:val="lowerRoman"/>
      <w:lvlText w:val="%2."/>
      <w:lvlJc w:val="right"/>
      <w:pPr>
        <w:ind w:left="1506" w:hanging="360"/>
      </w:pPr>
    </w:lvl>
    <w:lvl w:ilvl="2" w:tplc="0C09001B">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59" w15:restartNumberingAfterBreak="0">
    <w:nsid w:val="665F28CB"/>
    <w:multiLevelType w:val="hybridMultilevel"/>
    <w:tmpl w:val="F82897E2"/>
    <w:lvl w:ilvl="0" w:tplc="42564984">
      <w:start w:val="1"/>
      <w:numFmt w:val="lowerLetter"/>
      <w:lvlText w:val="(%1)"/>
      <w:lvlJc w:val="left"/>
      <w:pPr>
        <w:tabs>
          <w:tab w:val="num" w:pos="1215"/>
        </w:tabs>
        <w:ind w:left="1215" w:hanging="364"/>
      </w:pPr>
      <w:rPr>
        <w:rFonts w:cs="Times New Roman" w:hint="default"/>
        <w:b w:val="0"/>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0" w15:restartNumberingAfterBreak="0">
    <w:nsid w:val="68944C99"/>
    <w:multiLevelType w:val="hybridMultilevel"/>
    <w:tmpl w:val="DFF8D61E"/>
    <w:lvl w:ilvl="0" w:tplc="B4F0E6B2">
      <w:start w:val="1"/>
      <w:numFmt w:val="bullet"/>
      <w:lvlText w:val=""/>
      <w:lvlJc w:val="left"/>
      <w:pPr>
        <w:ind w:left="720" w:hanging="360"/>
      </w:pPr>
      <w:rPr>
        <w:rFonts w:ascii="Symbol" w:hAnsi="Symbol" w:hint="default"/>
        <w:color w:val="000000" w:themeColor="text1"/>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690F427B"/>
    <w:multiLevelType w:val="hybridMultilevel"/>
    <w:tmpl w:val="03B448E6"/>
    <w:lvl w:ilvl="0" w:tplc="0C090001">
      <w:start w:val="1"/>
      <w:numFmt w:val="bullet"/>
      <w:lvlText w:val=""/>
      <w:lvlJc w:val="left"/>
      <w:pPr>
        <w:tabs>
          <w:tab w:val="num" w:pos="1215"/>
        </w:tabs>
        <w:ind w:left="1215" w:hanging="364"/>
      </w:pPr>
      <w:rPr>
        <w:rFonts w:ascii="Symbol" w:hAnsi="Symbol" w:hint="default"/>
        <w:i w:val="0"/>
      </w:rPr>
    </w:lvl>
    <w:lvl w:ilvl="1" w:tplc="FFFFFFFF" w:tentative="1">
      <w:start w:val="1"/>
      <w:numFmt w:val="lowerLetter"/>
      <w:lvlText w:val="%2."/>
      <w:lvlJc w:val="left"/>
      <w:pPr>
        <w:tabs>
          <w:tab w:val="num" w:pos="1309"/>
        </w:tabs>
        <w:ind w:left="1309" w:hanging="360"/>
      </w:pPr>
      <w:rPr>
        <w:rFonts w:cs="Times New Roman"/>
      </w:rPr>
    </w:lvl>
    <w:lvl w:ilvl="2" w:tplc="FFFFFFFF" w:tentative="1">
      <w:start w:val="1"/>
      <w:numFmt w:val="lowerRoman"/>
      <w:lvlText w:val="%3."/>
      <w:lvlJc w:val="right"/>
      <w:pPr>
        <w:tabs>
          <w:tab w:val="num" w:pos="2029"/>
        </w:tabs>
        <w:ind w:left="2029" w:hanging="180"/>
      </w:pPr>
      <w:rPr>
        <w:rFonts w:cs="Times New Roman"/>
      </w:rPr>
    </w:lvl>
    <w:lvl w:ilvl="3" w:tplc="FFFFFFFF" w:tentative="1">
      <w:start w:val="1"/>
      <w:numFmt w:val="decimal"/>
      <w:lvlText w:val="%4."/>
      <w:lvlJc w:val="left"/>
      <w:pPr>
        <w:tabs>
          <w:tab w:val="num" w:pos="2749"/>
        </w:tabs>
        <w:ind w:left="2749" w:hanging="360"/>
      </w:pPr>
      <w:rPr>
        <w:rFonts w:cs="Times New Roman"/>
      </w:rPr>
    </w:lvl>
    <w:lvl w:ilvl="4" w:tplc="FFFFFFFF" w:tentative="1">
      <w:start w:val="1"/>
      <w:numFmt w:val="lowerLetter"/>
      <w:lvlText w:val="%5."/>
      <w:lvlJc w:val="left"/>
      <w:pPr>
        <w:tabs>
          <w:tab w:val="num" w:pos="3469"/>
        </w:tabs>
        <w:ind w:left="3469" w:hanging="360"/>
      </w:pPr>
      <w:rPr>
        <w:rFonts w:cs="Times New Roman"/>
      </w:rPr>
    </w:lvl>
    <w:lvl w:ilvl="5" w:tplc="FFFFFFFF" w:tentative="1">
      <w:start w:val="1"/>
      <w:numFmt w:val="lowerRoman"/>
      <w:lvlText w:val="%6."/>
      <w:lvlJc w:val="right"/>
      <w:pPr>
        <w:tabs>
          <w:tab w:val="num" w:pos="4189"/>
        </w:tabs>
        <w:ind w:left="4189" w:hanging="180"/>
      </w:pPr>
      <w:rPr>
        <w:rFonts w:cs="Times New Roman"/>
      </w:rPr>
    </w:lvl>
    <w:lvl w:ilvl="6" w:tplc="FFFFFFFF" w:tentative="1">
      <w:start w:val="1"/>
      <w:numFmt w:val="decimal"/>
      <w:lvlText w:val="%7."/>
      <w:lvlJc w:val="left"/>
      <w:pPr>
        <w:tabs>
          <w:tab w:val="num" w:pos="4909"/>
        </w:tabs>
        <w:ind w:left="4909" w:hanging="360"/>
      </w:pPr>
      <w:rPr>
        <w:rFonts w:cs="Times New Roman"/>
      </w:rPr>
    </w:lvl>
    <w:lvl w:ilvl="7" w:tplc="FFFFFFFF" w:tentative="1">
      <w:start w:val="1"/>
      <w:numFmt w:val="lowerLetter"/>
      <w:lvlText w:val="%8."/>
      <w:lvlJc w:val="left"/>
      <w:pPr>
        <w:tabs>
          <w:tab w:val="num" w:pos="5629"/>
        </w:tabs>
        <w:ind w:left="5629" w:hanging="360"/>
      </w:pPr>
      <w:rPr>
        <w:rFonts w:cs="Times New Roman"/>
      </w:rPr>
    </w:lvl>
    <w:lvl w:ilvl="8" w:tplc="FFFFFFFF" w:tentative="1">
      <w:start w:val="1"/>
      <w:numFmt w:val="lowerRoman"/>
      <w:lvlText w:val="%9."/>
      <w:lvlJc w:val="right"/>
      <w:pPr>
        <w:tabs>
          <w:tab w:val="num" w:pos="6349"/>
        </w:tabs>
        <w:ind w:left="6349" w:hanging="180"/>
      </w:pPr>
      <w:rPr>
        <w:rFonts w:cs="Times New Roman"/>
      </w:rPr>
    </w:lvl>
  </w:abstractNum>
  <w:abstractNum w:abstractNumId="62" w15:restartNumberingAfterBreak="0">
    <w:nsid w:val="69677171"/>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3" w15:restartNumberingAfterBreak="0">
    <w:nsid w:val="699E2027"/>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4" w15:restartNumberingAfterBreak="0">
    <w:nsid w:val="6B057438"/>
    <w:multiLevelType w:val="multilevel"/>
    <w:tmpl w:val="01740CA0"/>
    <w:lvl w:ilvl="0">
      <w:start w:val="1"/>
      <w:numFmt w:val="decimal"/>
      <w:pStyle w:val="ListNumber"/>
      <w:lvlText w:val="%1."/>
      <w:lvlJc w:val="left"/>
      <w:pPr>
        <w:ind w:left="357" w:hanging="357"/>
      </w:pPr>
      <w:rPr>
        <w:rFonts w:hint="default"/>
        <w:color w:val="auto"/>
      </w:rPr>
    </w:lvl>
    <w:lvl w:ilvl="1">
      <w:start w:val="1"/>
      <w:numFmt w:val="lowerLetter"/>
      <w:lvlText w:val="%2"/>
      <w:lvlJc w:val="left"/>
      <w:pPr>
        <w:ind w:left="720" w:hanging="363"/>
      </w:pPr>
      <w:rPr>
        <w:rFonts w:hint="default"/>
      </w:rPr>
    </w:lvl>
    <w:lvl w:ilvl="2">
      <w:start w:val="1"/>
      <w:numFmt w:val="lowerRoman"/>
      <w:lvlText w:val="%3"/>
      <w:lvlJc w:val="left"/>
      <w:pPr>
        <w:ind w:left="1080" w:hanging="360"/>
      </w:pPr>
      <w:rPr>
        <w:rFonts w:hint="default"/>
      </w:rPr>
    </w:lvl>
    <w:lvl w:ilvl="3">
      <w:start w:val="1"/>
      <w:numFmt w:val="decimal"/>
      <w:lvlText w:val="%1.%2.%3.%4"/>
      <w:lvlJc w:val="left"/>
      <w:pPr>
        <w:ind w:left="1440" w:hanging="306"/>
      </w:pPr>
      <w:rPr>
        <w:rFonts w:hint="default"/>
        <w:b w:val="0"/>
        <w:i w:val="0"/>
        <w:color w:val="auto"/>
        <w:sz w:val="20"/>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5" w15:restartNumberingAfterBreak="0">
    <w:nsid w:val="6B1D7F0B"/>
    <w:multiLevelType w:val="multilevel"/>
    <w:tmpl w:val="4D18133A"/>
    <w:lvl w:ilvl="0">
      <w:start w:val="1"/>
      <w:numFmt w:val="decimal"/>
      <w:lvlText w:val="%1."/>
      <w:lvlJc w:val="left"/>
      <w:pPr>
        <w:tabs>
          <w:tab w:val="num" w:pos="851"/>
        </w:tabs>
        <w:ind w:left="851" w:hanging="851"/>
      </w:pPr>
      <w:rPr>
        <w:b/>
        <w:bCs/>
      </w:rPr>
    </w:lvl>
    <w:lvl w:ilvl="1">
      <w:start w:val="1"/>
      <w:numFmt w:val="decimal"/>
      <w:lvlText w:val="%1.%2."/>
      <w:lvlJc w:val="left"/>
      <w:pPr>
        <w:tabs>
          <w:tab w:val="num" w:pos="851"/>
        </w:tabs>
        <w:ind w:left="851" w:hanging="851"/>
      </w:pPr>
      <w:rPr>
        <w:rFonts w:cs="Times New Roman" w:hint="default"/>
        <w:b w:val="0"/>
        <w:color w:val="auto"/>
      </w:rPr>
    </w:lvl>
    <w:lvl w:ilvl="2">
      <w:start w:val="1"/>
      <w:numFmt w:val="lowerLetter"/>
      <w:lvlText w:val="%3)"/>
      <w:lvlJc w:val="left"/>
      <w:pPr>
        <w:tabs>
          <w:tab w:val="num" w:pos="1684"/>
        </w:tabs>
        <w:ind w:left="1684" w:hanging="284"/>
      </w:pPr>
      <w:rPr>
        <w:rFonts w:cs="Times New Roman" w:hint="default"/>
      </w:rPr>
    </w:lvl>
    <w:lvl w:ilvl="3">
      <w:start w:val="1"/>
      <w:numFmt w:val="decimal"/>
      <w:lvlText w:val="%1.%2.%3.%4."/>
      <w:lvlJc w:val="left"/>
      <w:pPr>
        <w:tabs>
          <w:tab w:val="num" w:pos="1960"/>
        </w:tabs>
        <w:ind w:left="1528" w:hanging="648"/>
      </w:pPr>
      <w:rPr>
        <w:rFonts w:cs="Times New Roman" w:hint="default"/>
      </w:rPr>
    </w:lvl>
    <w:lvl w:ilvl="4">
      <w:start w:val="1"/>
      <w:numFmt w:val="decimal"/>
      <w:lvlText w:val="%1.%2.%3.%4.%5."/>
      <w:lvlJc w:val="left"/>
      <w:pPr>
        <w:tabs>
          <w:tab w:val="num" w:pos="2320"/>
        </w:tabs>
        <w:ind w:left="2032" w:hanging="792"/>
      </w:pPr>
      <w:rPr>
        <w:rFonts w:cs="Times New Roman" w:hint="default"/>
      </w:rPr>
    </w:lvl>
    <w:lvl w:ilvl="5">
      <w:start w:val="1"/>
      <w:numFmt w:val="decimal"/>
      <w:lvlText w:val="%1.%2.%3.%4.%5.%6."/>
      <w:lvlJc w:val="left"/>
      <w:pPr>
        <w:tabs>
          <w:tab w:val="num" w:pos="3040"/>
        </w:tabs>
        <w:ind w:left="2536" w:hanging="936"/>
      </w:pPr>
      <w:rPr>
        <w:rFonts w:cs="Times New Roman" w:hint="default"/>
      </w:rPr>
    </w:lvl>
    <w:lvl w:ilvl="6">
      <w:start w:val="1"/>
      <w:numFmt w:val="decimal"/>
      <w:lvlText w:val="%1.%2.%3.%4.%5.%6.%7."/>
      <w:lvlJc w:val="left"/>
      <w:pPr>
        <w:tabs>
          <w:tab w:val="num" w:pos="3400"/>
        </w:tabs>
        <w:ind w:left="3040" w:hanging="1080"/>
      </w:pPr>
      <w:rPr>
        <w:rFonts w:cs="Times New Roman" w:hint="default"/>
      </w:rPr>
    </w:lvl>
    <w:lvl w:ilvl="7">
      <w:start w:val="1"/>
      <w:numFmt w:val="decimal"/>
      <w:lvlText w:val="%1.%2.%3.%4.%5.%6.%7.%8."/>
      <w:lvlJc w:val="left"/>
      <w:pPr>
        <w:tabs>
          <w:tab w:val="num" w:pos="4120"/>
        </w:tabs>
        <w:ind w:left="3544" w:hanging="1224"/>
      </w:pPr>
      <w:rPr>
        <w:rFonts w:cs="Times New Roman" w:hint="default"/>
      </w:rPr>
    </w:lvl>
    <w:lvl w:ilvl="8">
      <w:start w:val="1"/>
      <w:numFmt w:val="decimal"/>
      <w:lvlText w:val="%1.%2.%3.%4.%5.%6.%7.%8.%9."/>
      <w:lvlJc w:val="left"/>
      <w:pPr>
        <w:tabs>
          <w:tab w:val="num" w:pos="4480"/>
        </w:tabs>
        <w:ind w:left="4120" w:hanging="1440"/>
      </w:pPr>
      <w:rPr>
        <w:rFonts w:cs="Times New Roman" w:hint="default"/>
      </w:rPr>
    </w:lvl>
  </w:abstractNum>
  <w:abstractNum w:abstractNumId="66" w15:restartNumberingAfterBreak="0">
    <w:nsid w:val="6C1E0163"/>
    <w:multiLevelType w:val="hybridMultilevel"/>
    <w:tmpl w:val="BEA660D0"/>
    <w:lvl w:ilvl="0" w:tplc="0C09001B">
      <w:start w:val="1"/>
      <w:numFmt w:val="lowerRoman"/>
      <w:lvlText w:val="%1."/>
      <w:lvlJc w:val="right"/>
      <w:pPr>
        <w:ind w:left="1506" w:hanging="360"/>
      </w:pPr>
    </w:lvl>
    <w:lvl w:ilvl="1" w:tplc="0C090019" w:tentative="1">
      <w:start w:val="1"/>
      <w:numFmt w:val="lowerLetter"/>
      <w:lvlText w:val="%2."/>
      <w:lvlJc w:val="left"/>
      <w:pPr>
        <w:ind w:left="2226" w:hanging="360"/>
      </w:pPr>
    </w:lvl>
    <w:lvl w:ilvl="2" w:tplc="0C09001B" w:tentative="1">
      <w:start w:val="1"/>
      <w:numFmt w:val="lowerRoman"/>
      <w:lvlText w:val="%3."/>
      <w:lvlJc w:val="right"/>
      <w:pPr>
        <w:ind w:left="2946" w:hanging="180"/>
      </w:pPr>
    </w:lvl>
    <w:lvl w:ilvl="3" w:tplc="0C09000F" w:tentative="1">
      <w:start w:val="1"/>
      <w:numFmt w:val="decimal"/>
      <w:lvlText w:val="%4."/>
      <w:lvlJc w:val="left"/>
      <w:pPr>
        <w:ind w:left="3666" w:hanging="360"/>
      </w:pPr>
    </w:lvl>
    <w:lvl w:ilvl="4" w:tplc="0C090019" w:tentative="1">
      <w:start w:val="1"/>
      <w:numFmt w:val="lowerLetter"/>
      <w:lvlText w:val="%5."/>
      <w:lvlJc w:val="left"/>
      <w:pPr>
        <w:ind w:left="4386" w:hanging="360"/>
      </w:pPr>
    </w:lvl>
    <w:lvl w:ilvl="5" w:tplc="0C09001B" w:tentative="1">
      <w:start w:val="1"/>
      <w:numFmt w:val="lowerRoman"/>
      <w:lvlText w:val="%6."/>
      <w:lvlJc w:val="right"/>
      <w:pPr>
        <w:ind w:left="5106" w:hanging="180"/>
      </w:pPr>
    </w:lvl>
    <w:lvl w:ilvl="6" w:tplc="0C09000F" w:tentative="1">
      <w:start w:val="1"/>
      <w:numFmt w:val="decimal"/>
      <w:lvlText w:val="%7."/>
      <w:lvlJc w:val="left"/>
      <w:pPr>
        <w:ind w:left="5826" w:hanging="360"/>
      </w:pPr>
    </w:lvl>
    <w:lvl w:ilvl="7" w:tplc="0C090019" w:tentative="1">
      <w:start w:val="1"/>
      <w:numFmt w:val="lowerLetter"/>
      <w:lvlText w:val="%8."/>
      <w:lvlJc w:val="left"/>
      <w:pPr>
        <w:ind w:left="6546" w:hanging="360"/>
      </w:pPr>
    </w:lvl>
    <w:lvl w:ilvl="8" w:tplc="0C09001B" w:tentative="1">
      <w:start w:val="1"/>
      <w:numFmt w:val="lowerRoman"/>
      <w:lvlText w:val="%9."/>
      <w:lvlJc w:val="right"/>
      <w:pPr>
        <w:ind w:left="7266" w:hanging="180"/>
      </w:pPr>
    </w:lvl>
  </w:abstractNum>
  <w:abstractNum w:abstractNumId="67" w15:restartNumberingAfterBreak="0">
    <w:nsid w:val="6CC2185D"/>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8" w15:restartNumberingAfterBreak="0">
    <w:nsid w:val="7041374F"/>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69" w15:restartNumberingAfterBreak="0">
    <w:nsid w:val="73107305"/>
    <w:multiLevelType w:val="multilevel"/>
    <w:tmpl w:val="79262C7A"/>
    <w:styleLink w:val="BulletsList"/>
    <w:lvl w:ilvl="0">
      <w:start w:val="1"/>
      <w:numFmt w:val="bullet"/>
      <w:pStyle w:val="Bullet1"/>
      <w:lvlText w:val=""/>
      <w:lvlJc w:val="left"/>
      <w:pPr>
        <w:ind w:left="284" w:hanging="284"/>
      </w:pPr>
      <w:rPr>
        <w:rFonts w:ascii="Symbol" w:hAnsi="Symbol" w:hint="default"/>
      </w:rPr>
    </w:lvl>
    <w:lvl w:ilvl="1">
      <w:start w:val="1"/>
      <w:numFmt w:val="bullet"/>
      <w:pStyle w:val="Bullet2"/>
      <w:lvlText w:val="–"/>
      <w:lvlJc w:val="left"/>
      <w:pPr>
        <w:ind w:left="568" w:hanging="284"/>
      </w:pPr>
      <w:rPr>
        <w:rFonts w:ascii="Arial" w:hAnsi="Arial" w:hint="default"/>
      </w:rPr>
    </w:lvl>
    <w:lvl w:ilvl="2">
      <w:start w:val="1"/>
      <w:numFmt w:val="bullet"/>
      <w:pStyle w:val="Bullet3"/>
      <w:lvlText w:val="»"/>
      <w:lvlJc w:val="left"/>
      <w:pPr>
        <w:ind w:left="852" w:hanging="284"/>
      </w:pPr>
      <w:rPr>
        <w:rFonts w:ascii="Arial" w:hAnsi="Arial"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70" w15:restartNumberingAfterBreak="0">
    <w:nsid w:val="75C43BE9"/>
    <w:multiLevelType w:val="multilevel"/>
    <w:tmpl w:val="80360122"/>
    <w:styleLink w:val="StyleNumbered"/>
    <w:lvl w:ilvl="0">
      <w:start w:val="1"/>
      <w:numFmt w:val="decimal"/>
      <w:lvlText w:val="%1"/>
      <w:lvlJc w:val="left"/>
      <w:pPr>
        <w:tabs>
          <w:tab w:val="num" w:pos="567"/>
        </w:tabs>
        <w:ind w:left="567" w:hanging="567"/>
      </w:pPr>
      <w:rPr>
        <w:sz w:val="24"/>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71" w15:restartNumberingAfterBreak="0">
    <w:nsid w:val="79660B8A"/>
    <w:multiLevelType w:val="hybridMultilevel"/>
    <w:tmpl w:val="AFE0D396"/>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72" w15:restartNumberingAfterBreak="0">
    <w:nsid w:val="79A17ADF"/>
    <w:multiLevelType w:val="multilevel"/>
    <w:tmpl w:val="2CEA8B7E"/>
    <w:styleLink w:val="StyleBulleted"/>
    <w:lvl w:ilvl="0">
      <w:start w:val="1"/>
      <w:numFmt w:val="bullet"/>
      <w:lvlText w:val=""/>
      <w:lvlJc w:val="left"/>
      <w:pPr>
        <w:tabs>
          <w:tab w:val="num" w:pos="567"/>
        </w:tabs>
        <w:ind w:left="567" w:hanging="567"/>
      </w:pPr>
      <w:rPr>
        <w:rFonts w:ascii="Symbol" w:hAnsi="Symbol"/>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73" w15:restartNumberingAfterBreak="0">
    <w:nsid w:val="7D1560B0"/>
    <w:multiLevelType w:val="hybridMultilevel"/>
    <w:tmpl w:val="F82897E2"/>
    <w:lvl w:ilvl="0" w:tplc="42564984">
      <w:start w:val="1"/>
      <w:numFmt w:val="lowerLetter"/>
      <w:lvlText w:val="(%1)"/>
      <w:lvlJc w:val="left"/>
      <w:pPr>
        <w:tabs>
          <w:tab w:val="num" w:pos="1215"/>
        </w:tabs>
        <w:ind w:left="1215" w:hanging="364"/>
      </w:pPr>
      <w:rPr>
        <w:rFonts w:cs="Times New Roman" w:hint="default"/>
        <w:b w:val="0"/>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abstractNum w:abstractNumId="74" w15:restartNumberingAfterBreak="0">
    <w:nsid w:val="7F3B3BCD"/>
    <w:multiLevelType w:val="hybridMultilevel"/>
    <w:tmpl w:val="3E44050A"/>
    <w:lvl w:ilvl="0" w:tplc="8B1E7FA4">
      <w:start w:val="1"/>
      <w:numFmt w:val="lowerLetter"/>
      <w:lvlText w:val="(%1)"/>
      <w:lvlJc w:val="left"/>
      <w:pPr>
        <w:tabs>
          <w:tab w:val="num" w:pos="1215"/>
        </w:tabs>
        <w:ind w:left="1215" w:hanging="364"/>
      </w:pPr>
      <w:rPr>
        <w:rFonts w:cs="Times New Roman" w:hint="default"/>
      </w:rPr>
    </w:lvl>
    <w:lvl w:ilvl="1" w:tplc="0C090019" w:tentative="1">
      <w:start w:val="1"/>
      <w:numFmt w:val="lowerLetter"/>
      <w:lvlText w:val="%2."/>
      <w:lvlJc w:val="left"/>
      <w:pPr>
        <w:tabs>
          <w:tab w:val="num" w:pos="1309"/>
        </w:tabs>
        <w:ind w:left="1309" w:hanging="360"/>
      </w:pPr>
      <w:rPr>
        <w:rFonts w:cs="Times New Roman"/>
      </w:rPr>
    </w:lvl>
    <w:lvl w:ilvl="2" w:tplc="0C09001B" w:tentative="1">
      <w:start w:val="1"/>
      <w:numFmt w:val="lowerRoman"/>
      <w:lvlText w:val="%3."/>
      <w:lvlJc w:val="right"/>
      <w:pPr>
        <w:tabs>
          <w:tab w:val="num" w:pos="2029"/>
        </w:tabs>
        <w:ind w:left="2029" w:hanging="180"/>
      </w:pPr>
      <w:rPr>
        <w:rFonts w:cs="Times New Roman"/>
      </w:rPr>
    </w:lvl>
    <w:lvl w:ilvl="3" w:tplc="0C09000F" w:tentative="1">
      <w:start w:val="1"/>
      <w:numFmt w:val="decimal"/>
      <w:lvlText w:val="%4."/>
      <w:lvlJc w:val="left"/>
      <w:pPr>
        <w:tabs>
          <w:tab w:val="num" w:pos="2749"/>
        </w:tabs>
        <w:ind w:left="2749" w:hanging="360"/>
      </w:pPr>
      <w:rPr>
        <w:rFonts w:cs="Times New Roman"/>
      </w:rPr>
    </w:lvl>
    <w:lvl w:ilvl="4" w:tplc="0C090019" w:tentative="1">
      <w:start w:val="1"/>
      <w:numFmt w:val="lowerLetter"/>
      <w:lvlText w:val="%5."/>
      <w:lvlJc w:val="left"/>
      <w:pPr>
        <w:tabs>
          <w:tab w:val="num" w:pos="3469"/>
        </w:tabs>
        <w:ind w:left="3469" w:hanging="360"/>
      </w:pPr>
      <w:rPr>
        <w:rFonts w:cs="Times New Roman"/>
      </w:rPr>
    </w:lvl>
    <w:lvl w:ilvl="5" w:tplc="0C09001B" w:tentative="1">
      <w:start w:val="1"/>
      <w:numFmt w:val="lowerRoman"/>
      <w:lvlText w:val="%6."/>
      <w:lvlJc w:val="right"/>
      <w:pPr>
        <w:tabs>
          <w:tab w:val="num" w:pos="4189"/>
        </w:tabs>
        <w:ind w:left="4189" w:hanging="180"/>
      </w:pPr>
      <w:rPr>
        <w:rFonts w:cs="Times New Roman"/>
      </w:rPr>
    </w:lvl>
    <w:lvl w:ilvl="6" w:tplc="0C09000F" w:tentative="1">
      <w:start w:val="1"/>
      <w:numFmt w:val="decimal"/>
      <w:lvlText w:val="%7."/>
      <w:lvlJc w:val="left"/>
      <w:pPr>
        <w:tabs>
          <w:tab w:val="num" w:pos="4909"/>
        </w:tabs>
        <w:ind w:left="4909" w:hanging="360"/>
      </w:pPr>
      <w:rPr>
        <w:rFonts w:cs="Times New Roman"/>
      </w:rPr>
    </w:lvl>
    <w:lvl w:ilvl="7" w:tplc="0C090019" w:tentative="1">
      <w:start w:val="1"/>
      <w:numFmt w:val="lowerLetter"/>
      <w:lvlText w:val="%8."/>
      <w:lvlJc w:val="left"/>
      <w:pPr>
        <w:tabs>
          <w:tab w:val="num" w:pos="5629"/>
        </w:tabs>
        <w:ind w:left="5629" w:hanging="360"/>
      </w:pPr>
      <w:rPr>
        <w:rFonts w:cs="Times New Roman"/>
      </w:rPr>
    </w:lvl>
    <w:lvl w:ilvl="8" w:tplc="0C09001B" w:tentative="1">
      <w:start w:val="1"/>
      <w:numFmt w:val="lowerRoman"/>
      <w:lvlText w:val="%9."/>
      <w:lvlJc w:val="right"/>
      <w:pPr>
        <w:tabs>
          <w:tab w:val="num" w:pos="6349"/>
        </w:tabs>
        <w:ind w:left="6349" w:hanging="180"/>
      </w:pPr>
      <w:rPr>
        <w:rFonts w:cs="Times New Roman"/>
      </w:rPr>
    </w:lvl>
  </w:abstractNum>
  <w:num w:numId="1" w16cid:durableId="1830293055">
    <w:abstractNumId w:val="36"/>
  </w:num>
  <w:num w:numId="2" w16cid:durableId="1802383321">
    <w:abstractNumId w:val="45"/>
  </w:num>
  <w:num w:numId="3" w16cid:durableId="1793668660">
    <w:abstractNumId w:val="64"/>
  </w:num>
  <w:num w:numId="4" w16cid:durableId="295068062">
    <w:abstractNumId w:val="0"/>
  </w:num>
  <w:num w:numId="5" w16cid:durableId="1795100566">
    <w:abstractNumId w:val="34"/>
  </w:num>
  <w:num w:numId="6" w16cid:durableId="1108696689">
    <w:abstractNumId w:val="44"/>
  </w:num>
  <w:num w:numId="7" w16cid:durableId="1735272966">
    <w:abstractNumId w:val="72"/>
  </w:num>
  <w:num w:numId="8" w16cid:durableId="2030910727">
    <w:abstractNumId w:val="70"/>
  </w:num>
  <w:num w:numId="9" w16cid:durableId="796683783">
    <w:abstractNumId w:val="17"/>
  </w:num>
  <w:num w:numId="10" w16cid:durableId="914318496">
    <w:abstractNumId w:val="14"/>
  </w:num>
  <w:num w:numId="11" w16cid:durableId="195894282">
    <w:abstractNumId w:val="6"/>
  </w:num>
  <w:num w:numId="12" w16cid:durableId="613826945">
    <w:abstractNumId w:val="14"/>
    <w:lvlOverride w:ilvl="0">
      <w:lvl w:ilvl="0">
        <w:start w:val="1"/>
        <w:numFmt w:val="decimal"/>
        <w:pStyle w:val="Heading2"/>
        <w:lvlText w:val="%1."/>
        <w:lvlJc w:val="left"/>
        <w:pPr>
          <w:ind w:left="1134" w:hanging="1134"/>
        </w:pPr>
        <w:rPr>
          <w:rFonts w:hint="default"/>
        </w:rPr>
      </w:lvl>
    </w:lvlOverride>
    <w:lvlOverride w:ilvl="1">
      <w:lvl w:ilvl="1">
        <w:start w:val="1"/>
        <w:numFmt w:val="decimal"/>
        <w:pStyle w:val="Heading3"/>
        <w:lvlText w:val="%1.%2"/>
        <w:lvlJc w:val="left"/>
        <w:pPr>
          <w:ind w:left="9923" w:hanging="1134"/>
        </w:pPr>
        <w:rPr>
          <w:rFonts w:hint="default"/>
        </w:rPr>
      </w:lvl>
    </w:lvlOverride>
    <w:lvlOverride w:ilvl="2">
      <w:lvl w:ilvl="2">
        <w:start w:val="1"/>
        <w:numFmt w:val="decimal"/>
        <w:pStyle w:val="Heading4"/>
        <w:lvlText w:val="%1.%2.%3"/>
        <w:lvlJc w:val="left"/>
        <w:pPr>
          <w:ind w:left="2215" w:hanging="1080"/>
        </w:pPr>
        <w:rPr>
          <w:rFonts w:hint="default"/>
        </w:rPr>
      </w:lvl>
    </w:lvlOverride>
    <w:lvlOverride w:ilvl="3">
      <w:lvl w:ilvl="3">
        <w:start w:val="1"/>
        <w:numFmt w:val="decimal"/>
        <w:pStyle w:val="Heading5"/>
        <w:lvlText w:val="%1.%2.%3.%4"/>
        <w:lvlJc w:val="left"/>
        <w:pPr>
          <w:ind w:left="1440" w:hanging="306"/>
        </w:pPr>
        <w:rPr>
          <w:rFonts w:hint="default"/>
          <w:b/>
          <w:i w:val="0"/>
          <w:color w:val="auto"/>
          <w:sz w:val="20"/>
        </w:rPr>
      </w:lvl>
    </w:lvlOverride>
    <w:lvlOverride w:ilvl="4">
      <w:lvl w:ilvl="4">
        <w:start w:val="1"/>
        <w:numFmt w:val="lowerLetter"/>
        <w:lvlText w:val="%5"/>
        <w:lvlJc w:val="left"/>
        <w:pPr>
          <w:ind w:left="1800" w:hanging="360"/>
        </w:pPr>
        <w:rPr>
          <w:rFonts w:hint="default"/>
        </w:rPr>
      </w:lvl>
    </w:lvlOverride>
    <w:lvlOverride w:ilvl="5">
      <w:lvl w:ilvl="5">
        <w:start w:val="1"/>
        <w:numFmt w:val="lowerRoman"/>
        <w:lvlText w:val="(%6)"/>
        <w:lvlJc w:val="left"/>
        <w:pPr>
          <w:ind w:left="2160" w:hanging="360"/>
        </w:pPr>
        <w:rPr>
          <w:rFonts w:hint="default"/>
        </w:rPr>
      </w:lvl>
    </w:lvlOverride>
    <w:lvlOverride w:ilvl="6">
      <w:lvl w:ilvl="6">
        <w:start w:val="1"/>
        <w:numFmt w:val="decimal"/>
        <w:lvlText w:val="%7."/>
        <w:lvlJc w:val="left"/>
        <w:pPr>
          <w:ind w:left="2520" w:hanging="360"/>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13" w16cid:durableId="535197744">
    <w:abstractNumId w:val="2"/>
  </w:num>
  <w:num w:numId="14" w16cid:durableId="101150428">
    <w:abstractNumId w:val="69"/>
  </w:num>
  <w:num w:numId="15" w16cid:durableId="401148889">
    <w:abstractNumId w:val="51"/>
  </w:num>
  <w:num w:numId="16" w16cid:durableId="265962938">
    <w:abstractNumId w:val="8"/>
  </w:num>
  <w:num w:numId="17" w16cid:durableId="101264853">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85871244">
    <w:abstractNumId w:val="48"/>
  </w:num>
  <w:num w:numId="19" w16cid:durableId="14425725">
    <w:abstractNumId w:val="32"/>
    <w:lvlOverride w:ilvl="0">
      <w:lvl w:ilvl="0">
        <w:start w:val="1"/>
        <w:numFmt w:val="decimal"/>
        <w:lvlText w:val="%1.1"/>
        <w:lvlJc w:val="left"/>
        <w:pPr>
          <w:ind w:left="284" w:hanging="284"/>
        </w:pPr>
        <w:rPr>
          <w:rFonts w:hint="default"/>
        </w:rPr>
      </w:lvl>
    </w:lvlOverride>
    <w:lvlOverride w:ilvl="1">
      <w:lvl w:ilvl="1">
        <w:start w:val="1"/>
        <w:numFmt w:val="lowerLetter"/>
        <w:lvlText w:val="%2."/>
        <w:lvlJc w:val="left"/>
        <w:pPr>
          <w:ind w:left="568" w:hanging="284"/>
        </w:pPr>
        <w:rPr>
          <w:rFonts w:hint="default"/>
        </w:rPr>
      </w:lvl>
    </w:lvlOverride>
    <w:lvlOverride w:ilvl="2">
      <w:lvl w:ilvl="2">
        <w:start w:val="1"/>
        <w:numFmt w:val="lowerRoman"/>
        <w:lvlText w:val="%3."/>
        <w:lvlJc w:val="left"/>
        <w:pPr>
          <w:ind w:left="852" w:hanging="284"/>
        </w:pPr>
        <w:rPr>
          <w:rFonts w:hint="default"/>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left"/>
        <w:pPr>
          <w:ind w:left="1704" w:hanging="284"/>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left"/>
        <w:pPr>
          <w:ind w:left="2556" w:hanging="284"/>
        </w:pPr>
        <w:rPr>
          <w:rFonts w:hint="default"/>
        </w:rPr>
      </w:lvl>
    </w:lvlOverride>
  </w:num>
  <w:num w:numId="20" w16cid:durableId="1606768395">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553194904">
    <w:abstractNumId w:val="16"/>
  </w:num>
  <w:num w:numId="22" w16cid:durableId="439374658">
    <w:abstractNumId w:val="52"/>
  </w:num>
  <w:num w:numId="23" w16cid:durableId="1359114339">
    <w:abstractNumId w:val="43"/>
  </w:num>
  <w:num w:numId="24" w16cid:durableId="699629242">
    <w:abstractNumId w:val="61"/>
  </w:num>
  <w:num w:numId="25" w16cid:durableId="849027215">
    <w:abstractNumId w:val="15"/>
  </w:num>
  <w:num w:numId="26" w16cid:durableId="859927889">
    <w:abstractNumId w:val="71"/>
  </w:num>
  <w:num w:numId="27" w16cid:durableId="512497045">
    <w:abstractNumId w:val="31"/>
  </w:num>
  <w:num w:numId="28" w16cid:durableId="676660298">
    <w:abstractNumId w:val="4"/>
  </w:num>
  <w:num w:numId="29" w16cid:durableId="730809161">
    <w:abstractNumId w:val="30"/>
  </w:num>
  <w:num w:numId="30" w16cid:durableId="296185006">
    <w:abstractNumId w:val="24"/>
  </w:num>
  <w:num w:numId="31" w16cid:durableId="1745027722">
    <w:abstractNumId w:val="12"/>
  </w:num>
  <w:num w:numId="32" w16cid:durableId="1185678437">
    <w:abstractNumId w:val="57"/>
  </w:num>
  <w:num w:numId="33" w16cid:durableId="2142649957">
    <w:abstractNumId w:val="65"/>
  </w:num>
  <w:num w:numId="34" w16cid:durableId="801774607">
    <w:abstractNumId w:val="56"/>
  </w:num>
  <w:num w:numId="35" w16cid:durableId="903103283">
    <w:abstractNumId w:val="9"/>
  </w:num>
  <w:num w:numId="36" w16cid:durableId="2046825725">
    <w:abstractNumId w:val="40"/>
  </w:num>
  <w:num w:numId="37" w16cid:durableId="2098818132">
    <w:abstractNumId w:val="47"/>
  </w:num>
  <w:num w:numId="38" w16cid:durableId="1390806546">
    <w:abstractNumId w:val="41"/>
  </w:num>
  <w:num w:numId="39" w16cid:durableId="430784939">
    <w:abstractNumId w:val="37"/>
  </w:num>
  <w:num w:numId="40" w16cid:durableId="584729814">
    <w:abstractNumId w:val="46"/>
  </w:num>
  <w:num w:numId="41" w16cid:durableId="1818297987">
    <w:abstractNumId w:val="7"/>
  </w:num>
  <w:num w:numId="42" w16cid:durableId="949169338">
    <w:abstractNumId w:val="28"/>
  </w:num>
  <w:num w:numId="43" w16cid:durableId="1732075094">
    <w:abstractNumId w:val="49"/>
  </w:num>
  <w:num w:numId="44" w16cid:durableId="32000092">
    <w:abstractNumId w:val="10"/>
  </w:num>
  <w:num w:numId="45" w16cid:durableId="1929314934">
    <w:abstractNumId w:val="67"/>
  </w:num>
  <w:num w:numId="46" w16cid:durableId="2078287206">
    <w:abstractNumId w:val="26"/>
  </w:num>
  <w:num w:numId="47" w16cid:durableId="1807895722">
    <w:abstractNumId w:val="74"/>
  </w:num>
  <w:num w:numId="48" w16cid:durableId="1347369052">
    <w:abstractNumId w:val="11"/>
  </w:num>
  <w:num w:numId="49" w16cid:durableId="878130863">
    <w:abstractNumId w:val="68"/>
  </w:num>
  <w:num w:numId="50" w16cid:durableId="1350252495">
    <w:abstractNumId w:val="62"/>
  </w:num>
  <w:num w:numId="51" w16cid:durableId="1703674539">
    <w:abstractNumId w:val="23"/>
  </w:num>
  <w:num w:numId="52" w16cid:durableId="1138570802">
    <w:abstractNumId w:val="50"/>
  </w:num>
  <w:num w:numId="53" w16cid:durableId="703481235">
    <w:abstractNumId w:val="63"/>
  </w:num>
  <w:num w:numId="54" w16cid:durableId="886331210">
    <w:abstractNumId w:val="5"/>
  </w:num>
  <w:num w:numId="55" w16cid:durableId="189924788">
    <w:abstractNumId w:val="42"/>
  </w:num>
  <w:num w:numId="56" w16cid:durableId="1521622987">
    <w:abstractNumId w:val="35"/>
  </w:num>
  <w:num w:numId="57" w16cid:durableId="999387918">
    <w:abstractNumId w:val="53"/>
  </w:num>
  <w:num w:numId="58" w16cid:durableId="1585869354">
    <w:abstractNumId w:val="13"/>
  </w:num>
  <w:num w:numId="59" w16cid:durableId="375089028">
    <w:abstractNumId w:val="59"/>
  </w:num>
  <w:num w:numId="60" w16cid:durableId="1398897310">
    <w:abstractNumId w:val="55"/>
  </w:num>
  <w:num w:numId="61" w16cid:durableId="2107916752">
    <w:abstractNumId w:val="18"/>
  </w:num>
  <w:num w:numId="62" w16cid:durableId="1489908144">
    <w:abstractNumId w:val="54"/>
  </w:num>
  <w:num w:numId="63" w16cid:durableId="335959677">
    <w:abstractNumId w:val="22"/>
  </w:num>
  <w:num w:numId="64" w16cid:durableId="861019890">
    <w:abstractNumId w:val="73"/>
  </w:num>
  <w:num w:numId="65" w16cid:durableId="1827814516">
    <w:abstractNumId w:val="39"/>
  </w:num>
  <w:num w:numId="66" w16cid:durableId="1294142496">
    <w:abstractNumId w:val="20"/>
  </w:num>
  <w:num w:numId="67" w16cid:durableId="738213245">
    <w:abstractNumId w:val="58"/>
  </w:num>
  <w:num w:numId="68" w16cid:durableId="1300761996">
    <w:abstractNumId w:val="3"/>
  </w:num>
  <w:num w:numId="69" w16cid:durableId="2073771476">
    <w:abstractNumId w:val="19"/>
  </w:num>
  <w:num w:numId="70" w16cid:durableId="1677463726">
    <w:abstractNumId w:val="60"/>
  </w:num>
  <w:num w:numId="71" w16cid:durableId="536085786">
    <w:abstractNumId w:val="66"/>
  </w:num>
  <w:num w:numId="72" w16cid:durableId="856311530">
    <w:abstractNumId w:val="25"/>
  </w:num>
  <w:num w:numId="73" w16cid:durableId="1332221897">
    <w:abstractNumId w:val="21"/>
  </w:num>
  <w:num w:numId="74" w16cid:durableId="187566071">
    <w:abstractNumId w:val="38"/>
  </w:num>
  <w:num w:numId="75" w16cid:durableId="1741168573">
    <w:abstractNumId w:val="29"/>
  </w:num>
  <w:num w:numId="76" w16cid:durableId="1486822392">
    <w:abstractNumId w:val="27"/>
  </w:num>
  <w:num w:numId="77" w16cid:durableId="782380422">
    <w:abstractNumId w:val="33"/>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activeWritingStyle w:appName="MSWord" w:lang="en-AU" w:vendorID="64" w:dllVersion="0" w:nlCheck="1" w:checkStyle="0"/>
  <w:activeWritingStyle w:appName="MSWord" w:lang="en-US" w:vendorID="64" w:dllVersion="0" w:nlCheck="1" w:checkStyle="0"/>
  <w:stylePaneFormatFilter w:val="3004" w:allStyles="0" w:customStyles="0" w:latentStyles="1" w:stylesInUse="0" w:headingStyles="0" w:numberingStyles="0" w:tableStyles="0" w:directFormattingOnRuns="0" w:directFormattingOnParagraphs="0" w:directFormattingOnNumbering="0" w:directFormattingOnTables="0" w:clearFormatting="1" w:top3HeadingStyles="1" w:visibleStyles="0" w:alternateStyleNames="0"/>
  <w:stylePaneSortMethod w:val="000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152A4"/>
    <w:rsid w:val="0000016B"/>
    <w:rsid w:val="00000F0A"/>
    <w:rsid w:val="000011EB"/>
    <w:rsid w:val="00001887"/>
    <w:rsid w:val="000021E5"/>
    <w:rsid w:val="0000243E"/>
    <w:rsid w:val="00003577"/>
    <w:rsid w:val="00003583"/>
    <w:rsid w:val="000035D8"/>
    <w:rsid w:val="00003FA6"/>
    <w:rsid w:val="000051F9"/>
    <w:rsid w:val="00005E68"/>
    <w:rsid w:val="000062D1"/>
    <w:rsid w:val="00006306"/>
    <w:rsid w:val="00006666"/>
    <w:rsid w:val="0000694F"/>
    <w:rsid w:val="000071CC"/>
    <w:rsid w:val="00007C0D"/>
    <w:rsid w:val="00007CDC"/>
    <w:rsid w:val="0001064A"/>
    <w:rsid w:val="00010CCA"/>
    <w:rsid w:val="00010CF8"/>
    <w:rsid w:val="00011AA7"/>
    <w:rsid w:val="00011C39"/>
    <w:rsid w:val="00013C91"/>
    <w:rsid w:val="00013E5C"/>
    <w:rsid w:val="000163B2"/>
    <w:rsid w:val="0001641E"/>
    <w:rsid w:val="0001685F"/>
    <w:rsid w:val="00016C0F"/>
    <w:rsid w:val="00016E51"/>
    <w:rsid w:val="00017238"/>
    <w:rsid w:val="00017503"/>
    <w:rsid w:val="000207D9"/>
    <w:rsid w:val="00021292"/>
    <w:rsid w:val="000216F2"/>
    <w:rsid w:val="00021C55"/>
    <w:rsid w:val="00022A7F"/>
    <w:rsid w:val="00023115"/>
    <w:rsid w:val="0002331D"/>
    <w:rsid w:val="00024C55"/>
    <w:rsid w:val="00025467"/>
    <w:rsid w:val="00026A96"/>
    <w:rsid w:val="00027157"/>
    <w:rsid w:val="00030278"/>
    <w:rsid w:val="0003052F"/>
    <w:rsid w:val="0003065E"/>
    <w:rsid w:val="00031075"/>
    <w:rsid w:val="0003165D"/>
    <w:rsid w:val="00032356"/>
    <w:rsid w:val="0003249B"/>
    <w:rsid w:val="00034775"/>
    <w:rsid w:val="000359DD"/>
    <w:rsid w:val="00036078"/>
    <w:rsid w:val="000363BF"/>
    <w:rsid w:val="00037556"/>
    <w:rsid w:val="0004098F"/>
    <w:rsid w:val="00040A03"/>
    <w:rsid w:val="0004181C"/>
    <w:rsid w:val="00042438"/>
    <w:rsid w:val="00042DA5"/>
    <w:rsid w:val="00043BF8"/>
    <w:rsid w:val="0004455C"/>
    <w:rsid w:val="00044DC0"/>
    <w:rsid w:val="00044EF8"/>
    <w:rsid w:val="0004553D"/>
    <w:rsid w:val="00045F66"/>
    <w:rsid w:val="00046777"/>
    <w:rsid w:val="00046DBC"/>
    <w:rsid w:val="00050409"/>
    <w:rsid w:val="000507B6"/>
    <w:rsid w:val="0005165B"/>
    <w:rsid w:val="000525BC"/>
    <w:rsid w:val="00052C0D"/>
    <w:rsid w:val="00052E3E"/>
    <w:rsid w:val="0005371D"/>
    <w:rsid w:val="00055101"/>
    <w:rsid w:val="000553F2"/>
    <w:rsid w:val="00056158"/>
    <w:rsid w:val="00056F34"/>
    <w:rsid w:val="00057E29"/>
    <w:rsid w:val="00060AD3"/>
    <w:rsid w:val="00060F83"/>
    <w:rsid w:val="00062B2E"/>
    <w:rsid w:val="000635B2"/>
    <w:rsid w:val="00063997"/>
    <w:rsid w:val="0006399E"/>
    <w:rsid w:val="000644EE"/>
    <w:rsid w:val="00065F24"/>
    <w:rsid w:val="00065FF4"/>
    <w:rsid w:val="00066490"/>
    <w:rsid w:val="000668C5"/>
    <w:rsid w:val="00066A84"/>
    <w:rsid w:val="0007009A"/>
    <w:rsid w:val="000705A2"/>
    <w:rsid w:val="00071886"/>
    <w:rsid w:val="00071CC0"/>
    <w:rsid w:val="000725AD"/>
    <w:rsid w:val="00072C0A"/>
    <w:rsid w:val="00072DD5"/>
    <w:rsid w:val="000741DE"/>
    <w:rsid w:val="000741F7"/>
    <w:rsid w:val="000757C0"/>
    <w:rsid w:val="000762E9"/>
    <w:rsid w:val="00076300"/>
    <w:rsid w:val="00077C3D"/>
    <w:rsid w:val="000805C4"/>
    <w:rsid w:val="00081379"/>
    <w:rsid w:val="00081E0A"/>
    <w:rsid w:val="0008289E"/>
    <w:rsid w:val="00082A3B"/>
    <w:rsid w:val="00082AA5"/>
    <w:rsid w:val="00082BD4"/>
    <w:rsid w:val="000833DF"/>
    <w:rsid w:val="00083CC7"/>
    <w:rsid w:val="0008479B"/>
    <w:rsid w:val="000849D6"/>
    <w:rsid w:val="00084EEE"/>
    <w:rsid w:val="000854DB"/>
    <w:rsid w:val="000866F7"/>
    <w:rsid w:val="0008678F"/>
    <w:rsid w:val="0008697C"/>
    <w:rsid w:val="00090431"/>
    <w:rsid w:val="00090B05"/>
    <w:rsid w:val="0009133F"/>
    <w:rsid w:val="00091B61"/>
    <w:rsid w:val="00092821"/>
    <w:rsid w:val="000932FA"/>
    <w:rsid w:val="00093BA1"/>
    <w:rsid w:val="000941D8"/>
    <w:rsid w:val="00094451"/>
    <w:rsid w:val="00094EB0"/>
    <w:rsid w:val="000951B3"/>
    <w:rsid w:val="00095B6A"/>
    <w:rsid w:val="00096575"/>
    <w:rsid w:val="0009683F"/>
    <w:rsid w:val="000A19C5"/>
    <w:rsid w:val="000A2011"/>
    <w:rsid w:val="000A2037"/>
    <w:rsid w:val="000A4261"/>
    <w:rsid w:val="000A4490"/>
    <w:rsid w:val="000A44B7"/>
    <w:rsid w:val="000A47C2"/>
    <w:rsid w:val="000A4D8A"/>
    <w:rsid w:val="000A59C5"/>
    <w:rsid w:val="000A6392"/>
    <w:rsid w:val="000A6C86"/>
    <w:rsid w:val="000A6E25"/>
    <w:rsid w:val="000A7F58"/>
    <w:rsid w:val="000B1184"/>
    <w:rsid w:val="000B138C"/>
    <w:rsid w:val="000B1991"/>
    <w:rsid w:val="000B1E17"/>
    <w:rsid w:val="000B2D39"/>
    <w:rsid w:val="000B2DAA"/>
    <w:rsid w:val="000B3A19"/>
    <w:rsid w:val="000B44F5"/>
    <w:rsid w:val="000B522C"/>
    <w:rsid w:val="000B5615"/>
    <w:rsid w:val="000B597B"/>
    <w:rsid w:val="000B639F"/>
    <w:rsid w:val="000B6B43"/>
    <w:rsid w:val="000B7755"/>
    <w:rsid w:val="000B7C0B"/>
    <w:rsid w:val="000C01C6"/>
    <w:rsid w:val="000C07C6"/>
    <w:rsid w:val="000C19F9"/>
    <w:rsid w:val="000C2B51"/>
    <w:rsid w:val="000C2DDA"/>
    <w:rsid w:val="000C31F3"/>
    <w:rsid w:val="000C34D6"/>
    <w:rsid w:val="000C3B35"/>
    <w:rsid w:val="000C4E64"/>
    <w:rsid w:val="000C5F08"/>
    <w:rsid w:val="000C69AE"/>
    <w:rsid w:val="000C6A52"/>
    <w:rsid w:val="000C6B5E"/>
    <w:rsid w:val="000C756E"/>
    <w:rsid w:val="000D00E6"/>
    <w:rsid w:val="000D0562"/>
    <w:rsid w:val="000D0903"/>
    <w:rsid w:val="000D12D1"/>
    <w:rsid w:val="000D1B5E"/>
    <w:rsid w:val="000D1F5F"/>
    <w:rsid w:val="000D2187"/>
    <w:rsid w:val="000D2C99"/>
    <w:rsid w:val="000D3F05"/>
    <w:rsid w:val="000D4257"/>
    <w:rsid w:val="000D6D35"/>
    <w:rsid w:val="000D79D0"/>
    <w:rsid w:val="000E08D0"/>
    <w:rsid w:val="000E0C56"/>
    <w:rsid w:val="000E0EBA"/>
    <w:rsid w:val="000E11A2"/>
    <w:rsid w:val="000E1228"/>
    <w:rsid w:val="000E167A"/>
    <w:rsid w:val="000E1E35"/>
    <w:rsid w:val="000E1E85"/>
    <w:rsid w:val="000E23A5"/>
    <w:rsid w:val="000E2539"/>
    <w:rsid w:val="000E276D"/>
    <w:rsid w:val="000E2D44"/>
    <w:rsid w:val="000E2E42"/>
    <w:rsid w:val="000E2F40"/>
    <w:rsid w:val="000E4061"/>
    <w:rsid w:val="000E4CD5"/>
    <w:rsid w:val="000E5875"/>
    <w:rsid w:val="000E620A"/>
    <w:rsid w:val="000E70D4"/>
    <w:rsid w:val="000F027E"/>
    <w:rsid w:val="000F07CB"/>
    <w:rsid w:val="000F0B0B"/>
    <w:rsid w:val="000F18DD"/>
    <w:rsid w:val="000F38B6"/>
    <w:rsid w:val="000F48FA"/>
    <w:rsid w:val="000F4D77"/>
    <w:rsid w:val="000F4F5C"/>
    <w:rsid w:val="000F5340"/>
    <w:rsid w:val="000F5735"/>
    <w:rsid w:val="000F7174"/>
    <w:rsid w:val="000F7750"/>
    <w:rsid w:val="000F7FC4"/>
    <w:rsid w:val="00100216"/>
    <w:rsid w:val="00101114"/>
    <w:rsid w:val="001013CC"/>
    <w:rsid w:val="0010200A"/>
    <w:rsid w:val="00102271"/>
    <w:rsid w:val="001026C8"/>
    <w:rsid w:val="0010349B"/>
    <w:rsid w:val="00103E5C"/>
    <w:rsid w:val="001045B6"/>
    <w:rsid w:val="00104854"/>
    <w:rsid w:val="0010490E"/>
    <w:rsid w:val="001055FC"/>
    <w:rsid w:val="00106980"/>
    <w:rsid w:val="00106B83"/>
    <w:rsid w:val="001074B6"/>
    <w:rsid w:val="00107A22"/>
    <w:rsid w:val="0011021A"/>
    <w:rsid w:val="00110DF4"/>
    <w:rsid w:val="00110F7F"/>
    <w:rsid w:val="00111506"/>
    <w:rsid w:val="00111ABB"/>
    <w:rsid w:val="00111B57"/>
    <w:rsid w:val="00112457"/>
    <w:rsid w:val="00114714"/>
    <w:rsid w:val="00114CE2"/>
    <w:rsid w:val="00115845"/>
    <w:rsid w:val="00115B54"/>
    <w:rsid w:val="00115C6B"/>
    <w:rsid w:val="00115EA7"/>
    <w:rsid w:val="0011722C"/>
    <w:rsid w:val="0011744A"/>
    <w:rsid w:val="00117FE6"/>
    <w:rsid w:val="00120961"/>
    <w:rsid w:val="00120D0C"/>
    <w:rsid w:val="00122DEC"/>
    <w:rsid w:val="0012305A"/>
    <w:rsid w:val="00123A91"/>
    <w:rsid w:val="00123A99"/>
    <w:rsid w:val="0012497C"/>
    <w:rsid w:val="001252AE"/>
    <w:rsid w:val="00127536"/>
    <w:rsid w:val="001279B3"/>
    <w:rsid w:val="00130493"/>
    <w:rsid w:val="00130554"/>
    <w:rsid w:val="00130D1B"/>
    <w:rsid w:val="00130F17"/>
    <w:rsid w:val="001315FB"/>
    <w:rsid w:val="00132444"/>
    <w:rsid w:val="00132512"/>
    <w:rsid w:val="001339E8"/>
    <w:rsid w:val="00133B5E"/>
    <w:rsid w:val="001345B7"/>
    <w:rsid w:val="001347F8"/>
    <w:rsid w:val="0013514F"/>
    <w:rsid w:val="0013564A"/>
    <w:rsid w:val="001361D3"/>
    <w:rsid w:val="00137190"/>
    <w:rsid w:val="0013734A"/>
    <w:rsid w:val="001373C6"/>
    <w:rsid w:val="0014016C"/>
    <w:rsid w:val="00141149"/>
    <w:rsid w:val="0014170E"/>
    <w:rsid w:val="001420AF"/>
    <w:rsid w:val="00143EA2"/>
    <w:rsid w:val="0014408C"/>
    <w:rsid w:val="00144100"/>
    <w:rsid w:val="00144380"/>
    <w:rsid w:val="001443CE"/>
    <w:rsid w:val="00144CD9"/>
    <w:rsid w:val="001450BD"/>
    <w:rsid w:val="001452A7"/>
    <w:rsid w:val="00146033"/>
    <w:rsid w:val="00146445"/>
    <w:rsid w:val="00147656"/>
    <w:rsid w:val="00147D4F"/>
    <w:rsid w:val="001513B0"/>
    <w:rsid w:val="00151417"/>
    <w:rsid w:val="001535EB"/>
    <w:rsid w:val="00153BBF"/>
    <w:rsid w:val="0015405F"/>
    <w:rsid w:val="00154230"/>
    <w:rsid w:val="00155480"/>
    <w:rsid w:val="00157542"/>
    <w:rsid w:val="00157944"/>
    <w:rsid w:val="00160DFD"/>
    <w:rsid w:val="00161E9F"/>
    <w:rsid w:val="00164108"/>
    <w:rsid w:val="001642EF"/>
    <w:rsid w:val="001642FE"/>
    <w:rsid w:val="00164671"/>
    <w:rsid w:val="00165CA8"/>
    <w:rsid w:val="00166254"/>
    <w:rsid w:val="00166904"/>
    <w:rsid w:val="001678AE"/>
    <w:rsid w:val="0016798E"/>
    <w:rsid w:val="00170185"/>
    <w:rsid w:val="001706D5"/>
    <w:rsid w:val="001712A2"/>
    <w:rsid w:val="001713E2"/>
    <w:rsid w:val="00172328"/>
    <w:rsid w:val="00172B0A"/>
    <w:rsid w:val="00172F7F"/>
    <w:rsid w:val="00172F9C"/>
    <w:rsid w:val="001737AC"/>
    <w:rsid w:val="0017423B"/>
    <w:rsid w:val="00175166"/>
    <w:rsid w:val="001758D7"/>
    <w:rsid w:val="00175E26"/>
    <w:rsid w:val="00176360"/>
    <w:rsid w:val="00176546"/>
    <w:rsid w:val="00176EF8"/>
    <w:rsid w:val="00180B0E"/>
    <w:rsid w:val="00180F50"/>
    <w:rsid w:val="001817F4"/>
    <w:rsid w:val="00181A24"/>
    <w:rsid w:val="0018250A"/>
    <w:rsid w:val="00182DE1"/>
    <w:rsid w:val="00182EAC"/>
    <w:rsid w:val="00183700"/>
    <w:rsid w:val="0018382C"/>
    <w:rsid w:val="00183EED"/>
    <w:rsid w:val="0018511E"/>
    <w:rsid w:val="001857C3"/>
    <w:rsid w:val="001867EC"/>
    <w:rsid w:val="00186804"/>
    <w:rsid w:val="001875DA"/>
    <w:rsid w:val="001879F4"/>
    <w:rsid w:val="001907F9"/>
    <w:rsid w:val="001924E0"/>
    <w:rsid w:val="00192F1E"/>
    <w:rsid w:val="00193926"/>
    <w:rsid w:val="00194073"/>
    <w:rsid w:val="0019423A"/>
    <w:rsid w:val="001948A9"/>
    <w:rsid w:val="00194969"/>
    <w:rsid w:val="00194ACD"/>
    <w:rsid w:val="00194C0E"/>
    <w:rsid w:val="001956C5"/>
    <w:rsid w:val="00195BF5"/>
    <w:rsid w:val="00195D42"/>
    <w:rsid w:val="00195E18"/>
    <w:rsid w:val="001977FE"/>
    <w:rsid w:val="00197A10"/>
    <w:rsid w:val="001A11B0"/>
    <w:rsid w:val="001A178F"/>
    <w:rsid w:val="001A1A73"/>
    <w:rsid w:val="001A1C64"/>
    <w:rsid w:val="001A1CA8"/>
    <w:rsid w:val="001A1E62"/>
    <w:rsid w:val="001A20AF"/>
    <w:rsid w:val="001A2497"/>
    <w:rsid w:val="001A28C0"/>
    <w:rsid w:val="001A2AA7"/>
    <w:rsid w:val="001A3183"/>
    <w:rsid w:val="001A38BB"/>
    <w:rsid w:val="001A46E5"/>
    <w:rsid w:val="001A46FB"/>
    <w:rsid w:val="001A51FA"/>
    <w:rsid w:val="001A5BBD"/>
    <w:rsid w:val="001A5D9B"/>
    <w:rsid w:val="001A6742"/>
    <w:rsid w:val="001A6862"/>
    <w:rsid w:val="001B0561"/>
    <w:rsid w:val="001B0F90"/>
    <w:rsid w:val="001B1C0B"/>
    <w:rsid w:val="001B2A5D"/>
    <w:rsid w:val="001B36BA"/>
    <w:rsid w:val="001B3F03"/>
    <w:rsid w:val="001B43D0"/>
    <w:rsid w:val="001B44AA"/>
    <w:rsid w:val="001B4EAA"/>
    <w:rsid w:val="001B4EC0"/>
    <w:rsid w:val="001B5E90"/>
    <w:rsid w:val="001B6C85"/>
    <w:rsid w:val="001B71D8"/>
    <w:rsid w:val="001B73B8"/>
    <w:rsid w:val="001B7CCF"/>
    <w:rsid w:val="001B7CE1"/>
    <w:rsid w:val="001C02DF"/>
    <w:rsid w:val="001C0A58"/>
    <w:rsid w:val="001C1B5B"/>
    <w:rsid w:val="001C2830"/>
    <w:rsid w:val="001C326B"/>
    <w:rsid w:val="001C37DD"/>
    <w:rsid w:val="001C5078"/>
    <w:rsid w:val="001C53D3"/>
    <w:rsid w:val="001C6603"/>
    <w:rsid w:val="001C6ACC"/>
    <w:rsid w:val="001C7328"/>
    <w:rsid w:val="001C79CC"/>
    <w:rsid w:val="001C7BBA"/>
    <w:rsid w:val="001C7ED3"/>
    <w:rsid w:val="001C7F1A"/>
    <w:rsid w:val="001D0EC9"/>
    <w:rsid w:val="001D1340"/>
    <w:rsid w:val="001D1782"/>
    <w:rsid w:val="001D201F"/>
    <w:rsid w:val="001D27BB"/>
    <w:rsid w:val="001D329A"/>
    <w:rsid w:val="001D415F"/>
    <w:rsid w:val="001D4C7D"/>
    <w:rsid w:val="001D4DA5"/>
    <w:rsid w:val="001D513B"/>
    <w:rsid w:val="001D5D94"/>
    <w:rsid w:val="001D70C8"/>
    <w:rsid w:val="001D712A"/>
    <w:rsid w:val="001D76D4"/>
    <w:rsid w:val="001E0810"/>
    <w:rsid w:val="001E16EA"/>
    <w:rsid w:val="001E27B5"/>
    <w:rsid w:val="001E282D"/>
    <w:rsid w:val="001E465D"/>
    <w:rsid w:val="001E52F4"/>
    <w:rsid w:val="001E5B6C"/>
    <w:rsid w:val="001E5C44"/>
    <w:rsid w:val="001E5DE9"/>
    <w:rsid w:val="001E60B8"/>
    <w:rsid w:val="001E659F"/>
    <w:rsid w:val="001E6D8E"/>
    <w:rsid w:val="001F1B51"/>
    <w:rsid w:val="001F2247"/>
    <w:rsid w:val="001F2424"/>
    <w:rsid w:val="001F24BD"/>
    <w:rsid w:val="001F271B"/>
    <w:rsid w:val="001F2ED0"/>
    <w:rsid w:val="001F3068"/>
    <w:rsid w:val="001F32A5"/>
    <w:rsid w:val="001F5BD9"/>
    <w:rsid w:val="001F5CCE"/>
    <w:rsid w:val="001F5D08"/>
    <w:rsid w:val="001F6379"/>
    <w:rsid w:val="001F7DD0"/>
    <w:rsid w:val="00200152"/>
    <w:rsid w:val="0020114E"/>
    <w:rsid w:val="002017E2"/>
    <w:rsid w:val="00201E7B"/>
    <w:rsid w:val="00202DFC"/>
    <w:rsid w:val="00202E5B"/>
    <w:rsid w:val="00203F73"/>
    <w:rsid w:val="0020515B"/>
    <w:rsid w:val="002067C9"/>
    <w:rsid w:val="00207A20"/>
    <w:rsid w:val="00207C66"/>
    <w:rsid w:val="00207F13"/>
    <w:rsid w:val="0021021D"/>
    <w:rsid w:val="0021029C"/>
    <w:rsid w:val="00210EFC"/>
    <w:rsid w:val="00211AB8"/>
    <w:rsid w:val="00211D98"/>
    <w:rsid w:val="00211F8B"/>
    <w:rsid w:val="00212800"/>
    <w:rsid w:val="00213EFE"/>
    <w:rsid w:val="00214A1F"/>
    <w:rsid w:val="00215726"/>
    <w:rsid w:val="00217440"/>
    <w:rsid w:val="00220403"/>
    <w:rsid w:val="00220627"/>
    <w:rsid w:val="0022081B"/>
    <w:rsid w:val="00221230"/>
    <w:rsid w:val="00222B57"/>
    <w:rsid w:val="00222C72"/>
    <w:rsid w:val="002232D1"/>
    <w:rsid w:val="00224E34"/>
    <w:rsid w:val="0022578C"/>
    <w:rsid w:val="00226A9A"/>
    <w:rsid w:val="00226C2F"/>
    <w:rsid w:val="00226CCA"/>
    <w:rsid w:val="00226FCB"/>
    <w:rsid w:val="00227080"/>
    <w:rsid w:val="002277F9"/>
    <w:rsid w:val="00227873"/>
    <w:rsid w:val="00227D98"/>
    <w:rsid w:val="00227F4F"/>
    <w:rsid w:val="0023055D"/>
    <w:rsid w:val="00230A2B"/>
    <w:rsid w:val="00231B61"/>
    <w:rsid w:val="00231D28"/>
    <w:rsid w:val="00232211"/>
    <w:rsid w:val="0023260C"/>
    <w:rsid w:val="002330BB"/>
    <w:rsid w:val="002334FD"/>
    <w:rsid w:val="002345AA"/>
    <w:rsid w:val="00234A47"/>
    <w:rsid w:val="00235894"/>
    <w:rsid w:val="00235F40"/>
    <w:rsid w:val="00236782"/>
    <w:rsid w:val="00236D85"/>
    <w:rsid w:val="002371D8"/>
    <w:rsid w:val="00240385"/>
    <w:rsid w:val="00242EEE"/>
    <w:rsid w:val="00243BE9"/>
    <w:rsid w:val="002442FE"/>
    <w:rsid w:val="00244DC5"/>
    <w:rsid w:val="00245131"/>
    <w:rsid w:val="0024525E"/>
    <w:rsid w:val="00245C4E"/>
    <w:rsid w:val="002469C9"/>
    <w:rsid w:val="00246B7A"/>
    <w:rsid w:val="00246D3F"/>
    <w:rsid w:val="00247072"/>
    <w:rsid w:val="00247C18"/>
    <w:rsid w:val="00250C11"/>
    <w:rsid w:val="00250CF5"/>
    <w:rsid w:val="0025156D"/>
    <w:rsid w:val="00251F63"/>
    <w:rsid w:val="002530A1"/>
    <w:rsid w:val="002536AC"/>
    <w:rsid w:val="00254170"/>
    <w:rsid w:val="002547F6"/>
    <w:rsid w:val="00254F96"/>
    <w:rsid w:val="002557BF"/>
    <w:rsid w:val="002566AB"/>
    <w:rsid w:val="0025671B"/>
    <w:rsid w:val="002567B9"/>
    <w:rsid w:val="00260111"/>
    <w:rsid w:val="00260A42"/>
    <w:rsid w:val="002611CF"/>
    <w:rsid w:val="002612BF"/>
    <w:rsid w:val="00261661"/>
    <w:rsid w:val="002618D4"/>
    <w:rsid w:val="002619F0"/>
    <w:rsid w:val="00261D7F"/>
    <w:rsid w:val="00262481"/>
    <w:rsid w:val="00263167"/>
    <w:rsid w:val="00264420"/>
    <w:rsid w:val="00264D4C"/>
    <w:rsid w:val="00265B13"/>
    <w:rsid w:val="00265BC2"/>
    <w:rsid w:val="002662F6"/>
    <w:rsid w:val="00266329"/>
    <w:rsid w:val="00266E77"/>
    <w:rsid w:val="00270215"/>
    <w:rsid w:val="00271A8E"/>
    <w:rsid w:val="00271FAE"/>
    <w:rsid w:val="00272178"/>
    <w:rsid w:val="00272960"/>
    <w:rsid w:val="00272AD7"/>
    <w:rsid w:val="00272F10"/>
    <w:rsid w:val="002749C9"/>
    <w:rsid w:val="00274B8B"/>
    <w:rsid w:val="00274C0D"/>
    <w:rsid w:val="00274E67"/>
    <w:rsid w:val="00276D9D"/>
    <w:rsid w:val="00276DA6"/>
    <w:rsid w:val="00277135"/>
    <w:rsid w:val="00281521"/>
    <w:rsid w:val="00281BF6"/>
    <w:rsid w:val="002821D9"/>
    <w:rsid w:val="00282312"/>
    <w:rsid w:val="00282627"/>
    <w:rsid w:val="0028277B"/>
    <w:rsid w:val="002830F8"/>
    <w:rsid w:val="0028417F"/>
    <w:rsid w:val="0028433B"/>
    <w:rsid w:val="00284561"/>
    <w:rsid w:val="00284D1F"/>
    <w:rsid w:val="00285243"/>
    <w:rsid w:val="002859A9"/>
    <w:rsid w:val="00285A2E"/>
    <w:rsid w:val="00285F58"/>
    <w:rsid w:val="002876F0"/>
    <w:rsid w:val="00287AC7"/>
    <w:rsid w:val="00290966"/>
    <w:rsid w:val="002909CD"/>
    <w:rsid w:val="00290F12"/>
    <w:rsid w:val="00291F3E"/>
    <w:rsid w:val="00292430"/>
    <w:rsid w:val="002926DD"/>
    <w:rsid w:val="0029287F"/>
    <w:rsid w:val="00292E00"/>
    <w:rsid w:val="0029431A"/>
    <w:rsid w:val="0029463B"/>
    <w:rsid w:val="00294F98"/>
    <w:rsid w:val="00295A53"/>
    <w:rsid w:val="00295FD6"/>
    <w:rsid w:val="00296AC5"/>
    <w:rsid w:val="00296C7A"/>
    <w:rsid w:val="00297171"/>
    <w:rsid w:val="00297193"/>
    <w:rsid w:val="00297657"/>
    <w:rsid w:val="00297C9D"/>
    <w:rsid w:val="002A0462"/>
    <w:rsid w:val="002A0465"/>
    <w:rsid w:val="002A0E03"/>
    <w:rsid w:val="002A1C6B"/>
    <w:rsid w:val="002A2623"/>
    <w:rsid w:val="002A28AD"/>
    <w:rsid w:val="002A2DA9"/>
    <w:rsid w:val="002A3E4D"/>
    <w:rsid w:val="002A3E56"/>
    <w:rsid w:val="002A45C1"/>
    <w:rsid w:val="002A470E"/>
    <w:rsid w:val="002A51EB"/>
    <w:rsid w:val="002A5B55"/>
    <w:rsid w:val="002A6006"/>
    <w:rsid w:val="002A6142"/>
    <w:rsid w:val="002A6C6D"/>
    <w:rsid w:val="002A7660"/>
    <w:rsid w:val="002B0099"/>
    <w:rsid w:val="002B09B6"/>
    <w:rsid w:val="002B09ED"/>
    <w:rsid w:val="002B2742"/>
    <w:rsid w:val="002B385D"/>
    <w:rsid w:val="002B3BEF"/>
    <w:rsid w:val="002B4620"/>
    <w:rsid w:val="002B5660"/>
    <w:rsid w:val="002B5733"/>
    <w:rsid w:val="002B5B15"/>
    <w:rsid w:val="002B5F43"/>
    <w:rsid w:val="002C00A0"/>
    <w:rsid w:val="002C0A35"/>
    <w:rsid w:val="002C0E1E"/>
    <w:rsid w:val="002C14B0"/>
    <w:rsid w:val="002C2056"/>
    <w:rsid w:val="002C2261"/>
    <w:rsid w:val="002C3533"/>
    <w:rsid w:val="002C38CB"/>
    <w:rsid w:val="002C471C"/>
    <w:rsid w:val="002C523E"/>
    <w:rsid w:val="002C5768"/>
    <w:rsid w:val="002C5AE5"/>
    <w:rsid w:val="002C5FE4"/>
    <w:rsid w:val="002C621C"/>
    <w:rsid w:val="002C7A5A"/>
    <w:rsid w:val="002D0581"/>
    <w:rsid w:val="002D0F24"/>
    <w:rsid w:val="002D0FAF"/>
    <w:rsid w:val="002D13CB"/>
    <w:rsid w:val="002D1855"/>
    <w:rsid w:val="002D2607"/>
    <w:rsid w:val="002D2DC7"/>
    <w:rsid w:val="002D3316"/>
    <w:rsid w:val="002D3517"/>
    <w:rsid w:val="002D42CC"/>
    <w:rsid w:val="002D496D"/>
    <w:rsid w:val="002D6179"/>
    <w:rsid w:val="002D6748"/>
    <w:rsid w:val="002D720E"/>
    <w:rsid w:val="002D74C0"/>
    <w:rsid w:val="002E0BDA"/>
    <w:rsid w:val="002E0C0D"/>
    <w:rsid w:val="002E18F3"/>
    <w:rsid w:val="002E29DE"/>
    <w:rsid w:val="002E2BEC"/>
    <w:rsid w:val="002E367A"/>
    <w:rsid w:val="002E3A5A"/>
    <w:rsid w:val="002E3CA8"/>
    <w:rsid w:val="002E4ED1"/>
    <w:rsid w:val="002E4F78"/>
    <w:rsid w:val="002E5556"/>
    <w:rsid w:val="002F115B"/>
    <w:rsid w:val="002F135C"/>
    <w:rsid w:val="002F28CA"/>
    <w:rsid w:val="002F2933"/>
    <w:rsid w:val="002F3714"/>
    <w:rsid w:val="002F5983"/>
    <w:rsid w:val="002F5D25"/>
    <w:rsid w:val="002F65BC"/>
    <w:rsid w:val="002F6C40"/>
    <w:rsid w:val="002F71EC"/>
    <w:rsid w:val="002F7D07"/>
    <w:rsid w:val="003001C7"/>
    <w:rsid w:val="00300D02"/>
    <w:rsid w:val="00302AF5"/>
    <w:rsid w:val="003038C5"/>
    <w:rsid w:val="00306115"/>
    <w:rsid w:val="00306486"/>
    <w:rsid w:val="00306FBF"/>
    <w:rsid w:val="00307289"/>
    <w:rsid w:val="00310196"/>
    <w:rsid w:val="00311A8B"/>
    <w:rsid w:val="00311CBF"/>
    <w:rsid w:val="00312739"/>
    <w:rsid w:val="003133FB"/>
    <w:rsid w:val="00313BBC"/>
    <w:rsid w:val="00313FA2"/>
    <w:rsid w:val="00314274"/>
    <w:rsid w:val="00314704"/>
    <w:rsid w:val="00314FAB"/>
    <w:rsid w:val="003159B5"/>
    <w:rsid w:val="00316849"/>
    <w:rsid w:val="003206C6"/>
    <w:rsid w:val="0032070F"/>
    <w:rsid w:val="003211B4"/>
    <w:rsid w:val="00321B06"/>
    <w:rsid w:val="00322085"/>
    <w:rsid w:val="00322126"/>
    <w:rsid w:val="0032256A"/>
    <w:rsid w:val="003225BD"/>
    <w:rsid w:val="00323B5B"/>
    <w:rsid w:val="00325582"/>
    <w:rsid w:val="003259F6"/>
    <w:rsid w:val="00326AD1"/>
    <w:rsid w:val="0032706F"/>
    <w:rsid w:val="003271A6"/>
    <w:rsid w:val="0032731A"/>
    <w:rsid w:val="003279E6"/>
    <w:rsid w:val="00330917"/>
    <w:rsid w:val="003322E9"/>
    <w:rsid w:val="00332F58"/>
    <w:rsid w:val="00333590"/>
    <w:rsid w:val="003340F3"/>
    <w:rsid w:val="00335039"/>
    <w:rsid w:val="00335200"/>
    <w:rsid w:val="0033563A"/>
    <w:rsid w:val="00335B3C"/>
    <w:rsid w:val="003364E6"/>
    <w:rsid w:val="0033741C"/>
    <w:rsid w:val="00337E02"/>
    <w:rsid w:val="00340AC8"/>
    <w:rsid w:val="00340AEF"/>
    <w:rsid w:val="003412CC"/>
    <w:rsid w:val="003420F9"/>
    <w:rsid w:val="00342D0A"/>
    <w:rsid w:val="00343643"/>
    <w:rsid w:val="0034447B"/>
    <w:rsid w:val="00345957"/>
    <w:rsid w:val="0035048E"/>
    <w:rsid w:val="00351215"/>
    <w:rsid w:val="00351E3E"/>
    <w:rsid w:val="0035202F"/>
    <w:rsid w:val="00352EA5"/>
    <w:rsid w:val="00352FBB"/>
    <w:rsid w:val="00353425"/>
    <w:rsid w:val="00353428"/>
    <w:rsid w:val="00353CBF"/>
    <w:rsid w:val="00354604"/>
    <w:rsid w:val="003546B9"/>
    <w:rsid w:val="003549A0"/>
    <w:rsid w:val="00354E29"/>
    <w:rsid w:val="00355059"/>
    <w:rsid w:val="003552BD"/>
    <w:rsid w:val="003560E1"/>
    <w:rsid w:val="003565D1"/>
    <w:rsid w:val="00356DA6"/>
    <w:rsid w:val="00356ED2"/>
    <w:rsid w:val="003576AB"/>
    <w:rsid w:val="0036055C"/>
    <w:rsid w:val="0036071F"/>
    <w:rsid w:val="00360AE7"/>
    <w:rsid w:val="00360B51"/>
    <w:rsid w:val="003612C4"/>
    <w:rsid w:val="003613B9"/>
    <w:rsid w:val="003629BE"/>
    <w:rsid w:val="0036312C"/>
    <w:rsid w:val="00363657"/>
    <w:rsid w:val="00364AB6"/>
    <w:rsid w:val="00365288"/>
    <w:rsid w:val="00365CF4"/>
    <w:rsid w:val="00370247"/>
    <w:rsid w:val="003703B2"/>
    <w:rsid w:val="0037141F"/>
    <w:rsid w:val="00372018"/>
    <w:rsid w:val="003728F9"/>
    <w:rsid w:val="00373F10"/>
    <w:rsid w:val="00374364"/>
    <w:rsid w:val="00374A77"/>
    <w:rsid w:val="0037510A"/>
    <w:rsid w:val="00375C2F"/>
    <w:rsid w:val="0037640A"/>
    <w:rsid w:val="003816D7"/>
    <w:rsid w:val="003823AF"/>
    <w:rsid w:val="00382457"/>
    <w:rsid w:val="00382982"/>
    <w:rsid w:val="00382BFA"/>
    <w:rsid w:val="00383297"/>
    <w:rsid w:val="00383A3A"/>
    <w:rsid w:val="003848A4"/>
    <w:rsid w:val="00385988"/>
    <w:rsid w:val="00386902"/>
    <w:rsid w:val="003871B6"/>
    <w:rsid w:val="00387218"/>
    <w:rsid w:val="00387369"/>
    <w:rsid w:val="00387FC0"/>
    <w:rsid w:val="003900DB"/>
    <w:rsid w:val="003903AE"/>
    <w:rsid w:val="00390825"/>
    <w:rsid w:val="00391474"/>
    <w:rsid w:val="00391E47"/>
    <w:rsid w:val="00392716"/>
    <w:rsid w:val="003935D1"/>
    <w:rsid w:val="0039610D"/>
    <w:rsid w:val="003970E1"/>
    <w:rsid w:val="003A0BCC"/>
    <w:rsid w:val="003A0D94"/>
    <w:rsid w:val="003A270D"/>
    <w:rsid w:val="003A48C0"/>
    <w:rsid w:val="003A4A83"/>
    <w:rsid w:val="003A5754"/>
    <w:rsid w:val="003A5D94"/>
    <w:rsid w:val="003A71CF"/>
    <w:rsid w:val="003A79AD"/>
    <w:rsid w:val="003A7B1D"/>
    <w:rsid w:val="003B00CE"/>
    <w:rsid w:val="003B0568"/>
    <w:rsid w:val="003B18C7"/>
    <w:rsid w:val="003B29BA"/>
    <w:rsid w:val="003B2FE6"/>
    <w:rsid w:val="003B341D"/>
    <w:rsid w:val="003B381C"/>
    <w:rsid w:val="003B42CC"/>
    <w:rsid w:val="003B4A52"/>
    <w:rsid w:val="003B50DD"/>
    <w:rsid w:val="003B561E"/>
    <w:rsid w:val="003B575D"/>
    <w:rsid w:val="003B6AC4"/>
    <w:rsid w:val="003B7E6C"/>
    <w:rsid w:val="003C001C"/>
    <w:rsid w:val="003C0E49"/>
    <w:rsid w:val="003C11B5"/>
    <w:rsid w:val="003C19C8"/>
    <w:rsid w:val="003C280B"/>
    <w:rsid w:val="003C2950"/>
    <w:rsid w:val="003C2AB0"/>
    <w:rsid w:val="003C2F23"/>
    <w:rsid w:val="003C30E5"/>
    <w:rsid w:val="003C3144"/>
    <w:rsid w:val="003C3CED"/>
    <w:rsid w:val="003C451C"/>
    <w:rsid w:val="003C4925"/>
    <w:rsid w:val="003C5915"/>
    <w:rsid w:val="003C6EA3"/>
    <w:rsid w:val="003C74E1"/>
    <w:rsid w:val="003D061B"/>
    <w:rsid w:val="003D09C5"/>
    <w:rsid w:val="003D3AE8"/>
    <w:rsid w:val="003D521B"/>
    <w:rsid w:val="003D5C41"/>
    <w:rsid w:val="003D5E39"/>
    <w:rsid w:val="003D60CA"/>
    <w:rsid w:val="003D635D"/>
    <w:rsid w:val="003D7548"/>
    <w:rsid w:val="003D79F1"/>
    <w:rsid w:val="003D7F5C"/>
    <w:rsid w:val="003E0690"/>
    <w:rsid w:val="003E0966"/>
    <w:rsid w:val="003E0C6C"/>
    <w:rsid w:val="003E0FD8"/>
    <w:rsid w:val="003E144E"/>
    <w:rsid w:val="003E254C"/>
    <w:rsid w:val="003E2735"/>
    <w:rsid w:val="003E2A09"/>
    <w:rsid w:val="003E30C6"/>
    <w:rsid w:val="003E316D"/>
    <w:rsid w:val="003E339B"/>
    <w:rsid w:val="003E354A"/>
    <w:rsid w:val="003E38D5"/>
    <w:rsid w:val="003E3FBF"/>
    <w:rsid w:val="003E42B6"/>
    <w:rsid w:val="003E4BF0"/>
    <w:rsid w:val="003E5179"/>
    <w:rsid w:val="003E5B2A"/>
    <w:rsid w:val="003E639F"/>
    <w:rsid w:val="003E63B6"/>
    <w:rsid w:val="003E6E52"/>
    <w:rsid w:val="003E75E7"/>
    <w:rsid w:val="003F044F"/>
    <w:rsid w:val="003F0BEC"/>
    <w:rsid w:val="003F1A84"/>
    <w:rsid w:val="003F3392"/>
    <w:rsid w:val="003F385C"/>
    <w:rsid w:val="003F40DE"/>
    <w:rsid w:val="003F45E4"/>
    <w:rsid w:val="003F5421"/>
    <w:rsid w:val="003F5453"/>
    <w:rsid w:val="003F5B33"/>
    <w:rsid w:val="003F674E"/>
    <w:rsid w:val="003F7220"/>
    <w:rsid w:val="003F745B"/>
    <w:rsid w:val="003F7476"/>
    <w:rsid w:val="003F770E"/>
    <w:rsid w:val="003F7C5F"/>
    <w:rsid w:val="004008E3"/>
    <w:rsid w:val="0040119E"/>
    <w:rsid w:val="004013FD"/>
    <w:rsid w:val="004022DD"/>
    <w:rsid w:val="004023A1"/>
    <w:rsid w:val="004028F2"/>
    <w:rsid w:val="00402CA9"/>
    <w:rsid w:val="00404C02"/>
    <w:rsid w:val="00405D85"/>
    <w:rsid w:val="00406851"/>
    <w:rsid w:val="00407403"/>
    <w:rsid w:val="004102B0"/>
    <w:rsid w:val="004108DC"/>
    <w:rsid w:val="0041248C"/>
    <w:rsid w:val="0041294C"/>
    <w:rsid w:val="00412A4E"/>
    <w:rsid w:val="004131EC"/>
    <w:rsid w:val="00413773"/>
    <w:rsid w:val="00414211"/>
    <w:rsid w:val="004142C1"/>
    <w:rsid w:val="004149EB"/>
    <w:rsid w:val="004161D7"/>
    <w:rsid w:val="00417F2A"/>
    <w:rsid w:val="00420EE0"/>
    <w:rsid w:val="00421BD7"/>
    <w:rsid w:val="004230D5"/>
    <w:rsid w:val="00423435"/>
    <w:rsid w:val="004234A1"/>
    <w:rsid w:val="00424DCB"/>
    <w:rsid w:val="0042500D"/>
    <w:rsid w:val="00425052"/>
    <w:rsid w:val="00427804"/>
    <w:rsid w:val="00427819"/>
    <w:rsid w:val="00427AC0"/>
    <w:rsid w:val="00430ADC"/>
    <w:rsid w:val="00430D2E"/>
    <w:rsid w:val="00430F31"/>
    <w:rsid w:val="00431870"/>
    <w:rsid w:val="0043194E"/>
    <w:rsid w:val="00431C1E"/>
    <w:rsid w:val="00432B5A"/>
    <w:rsid w:val="00434A3C"/>
    <w:rsid w:val="00434A4C"/>
    <w:rsid w:val="0043546D"/>
    <w:rsid w:val="00436212"/>
    <w:rsid w:val="00436853"/>
    <w:rsid w:val="00436D39"/>
    <w:rsid w:val="00436D8B"/>
    <w:rsid w:val="00437174"/>
    <w:rsid w:val="00437CDA"/>
    <w:rsid w:val="004403AC"/>
    <w:rsid w:val="00440E33"/>
    <w:rsid w:val="00441028"/>
    <w:rsid w:val="00441195"/>
    <w:rsid w:val="00441373"/>
    <w:rsid w:val="00442B7A"/>
    <w:rsid w:val="00442C70"/>
    <w:rsid w:val="004431AE"/>
    <w:rsid w:val="0044339B"/>
    <w:rsid w:val="0044367C"/>
    <w:rsid w:val="004436AA"/>
    <w:rsid w:val="00443FC0"/>
    <w:rsid w:val="00445356"/>
    <w:rsid w:val="00445D92"/>
    <w:rsid w:val="00446724"/>
    <w:rsid w:val="00447389"/>
    <w:rsid w:val="00452841"/>
    <w:rsid w:val="00452869"/>
    <w:rsid w:val="00452C26"/>
    <w:rsid w:val="00452C3F"/>
    <w:rsid w:val="00453537"/>
    <w:rsid w:val="00453E77"/>
    <w:rsid w:val="00453EFC"/>
    <w:rsid w:val="00453F62"/>
    <w:rsid w:val="004545F3"/>
    <w:rsid w:val="00454B96"/>
    <w:rsid w:val="00455160"/>
    <w:rsid w:val="004552D7"/>
    <w:rsid w:val="0045699F"/>
    <w:rsid w:val="00456C04"/>
    <w:rsid w:val="004573C8"/>
    <w:rsid w:val="00457C3F"/>
    <w:rsid w:val="00457D2C"/>
    <w:rsid w:val="00457E6C"/>
    <w:rsid w:val="004600BC"/>
    <w:rsid w:val="004600D8"/>
    <w:rsid w:val="00461AAE"/>
    <w:rsid w:val="004622C2"/>
    <w:rsid w:val="004630AF"/>
    <w:rsid w:val="004630BB"/>
    <w:rsid w:val="004639AD"/>
    <w:rsid w:val="00463EE9"/>
    <w:rsid w:val="00464E2C"/>
    <w:rsid w:val="00465C04"/>
    <w:rsid w:val="00466F9B"/>
    <w:rsid w:val="004671DC"/>
    <w:rsid w:val="004678C6"/>
    <w:rsid w:val="00470357"/>
    <w:rsid w:val="004710B7"/>
    <w:rsid w:val="004714FC"/>
    <w:rsid w:val="00471857"/>
    <w:rsid w:val="00472B16"/>
    <w:rsid w:val="00473F8C"/>
    <w:rsid w:val="004749FB"/>
    <w:rsid w:val="00475B47"/>
    <w:rsid w:val="00476546"/>
    <w:rsid w:val="00477A7D"/>
    <w:rsid w:val="00480B95"/>
    <w:rsid w:val="00480C37"/>
    <w:rsid w:val="00480CC8"/>
    <w:rsid w:val="0048127B"/>
    <w:rsid w:val="004813A8"/>
    <w:rsid w:val="004816C0"/>
    <w:rsid w:val="00481B41"/>
    <w:rsid w:val="004845AE"/>
    <w:rsid w:val="0048485A"/>
    <w:rsid w:val="004855A0"/>
    <w:rsid w:val="00486019"/>
    <w:rsid w:val="00486156"/>
    <w:rsid w:val="00486B80"/>
    <w:rsid w:val="0048733F"/>
    <w:rsid w:val="004875E4"/>
    <w:rsid w:val="0049044C"/>
    <w:rsid w:val="00490528"/>
    <w:rsid w:val="00490C48"/>
    <w:rsid w:val="00491015"/>
    <w:rsid w:val="004915CD"/>
    <w:rsid w:val="004918B1"/>
    <w:rsid w:val="0049193A"/>
    <w:rsid w:val="00492077"/>
    <w:rsid w:val="004927C4"/>
    <w:rsid w:val="00492B00"/>
    <w:rsid w:val="00492B0C"/>
    <w:rsid w:val="00492E57"/>
    <w:rsid w:val="00492E66"/>
    <w:rsid w:val="00492F21"/>
    <w:rsid w:val="004938CD"/>
    <w:rsid w:val="00494050"/>
    <w:rsid w:val="00494286"/>
    <w:rsid w:val="00495971"/>
    <w:rsid w:val="00495B49"/>
    <w:rsid w:val="00495F93"/>
    <w:rsid w:val="004960E4"/>
    <w:rsid w:val="00496465"/>
    <w:rsid w:val="00496883"/>
    <w:rsid w:val="00496FF5"/>
    <w:rsid w:val="00497306"/>
    <w:rsid w:val="00497929"/>
    <w:rsid w:val="00497AEC"/>
    <w:rsid w:val="004A169C"/>
    <w:rsid w:val="004A21BD"/>
    <w:rsid w:val="004A2224"/>
    <w:rsid w:val="004A238A"/>
    <w:rsid w:val="004A2472"/>
    <w:rsid w:val="004A29BF"/>
    <w:rsid w:val="004A2CCD"/>
    <w:rsid w:val="004A500A"/>
    <w:rsid w:val="004A5227"/>
    <w:rsid w:val="004A5CEF"/>
    <w:rsid w:val="004A7109"/>
    <w:rsid w:val="004A7570"/>
    <w:rsid w:val="004A75AD"/>
    <w:rsid w:val="004A7B00"/>
    <w:rsid w:val="004B0286"/>
    <w:rsid w:val="004B09AB"/>
    <w:rsid w:val="004B0ACE"/>
    <w:rsid w:val="004B1409"/>
    <w:rsid w:val="004B2923"/>
    <w:rsid w:val="004B43E7"/>
    <w:rsid w:val="004B44EC"/>
    <w:rsid w:val="004C0140"/>
    <w:rsid w:val="004C02B1"/>
    <w:rsid w:val="004C0867"/>
    <w:rsid w:val="004C0932"/>
    <w:rsid w:val="004C1646"/>
    <w:rsid w:val="004C1795"/>
    <w:rsid w:val="004C1C42"/>
    <w:rsid w:val="004C1FCF"/>
    <w:rsid w:val="004C3151"/>
    <w:rsid w:val="004C368D"/>
    <w:rsid w:val="004C37F5"/>
    <w:rsid w:val="004C4D0B"/>
    <w:rsid w:val="004C50DD"/>
    <w:rsid w:val="004C6965"/>
    <w:rsid w:val="004C6F6D"/>
    <w:rsid w:val="004D029B"/>
    <w:rsid w:val="004D033A"/>
    <w:rsid w:val="004D0CF5"/>
    <w:rsid w:val="004D19FC"/>
    <w:rsid w:val="004D1A69"/>
    <w:rsid w:val="004D1F2E"/>
    <w:rsid w:val="004D2BC7"/>
    <w:rsid w:val="004D2CBD"/>
    <w:rsid w:val="004D3D46"/>
    <w:rsid w:val="004D5A14"/>
    <w:rsid w:val="004D5A91"/>
    <w:rsid w:val="004D5BB6"/>
    <w:rsid w:val="004D5BED"/>
    <w:rsid w:val="004D61B0"/>
    <w:rsid w:val="004D684B"/>
    <w:rsid w:val="004D6A7F"/>
    <w:rsid w:val="004D71FC"/>
    <w:rsid w:val="004E0184"/>
    <w:rsid w:val="004E069C"/>
    <w:rsid w:val="004E0B0A"/>
    <w:rsid w:val="004E1A7E"/>
    <w:rsid w:val="004E2A80"/>
    <w:rsid w:val="004E31D8"/>
    <w:rsid w:val="004E3237"/>
    <w:rsid w:val="004E4327"/>
    <w:rsid w:val="004E43BF"/>
    <w:rsid w:val="004E49CE"/>
    <w:rsid w:val="004E5976"/>
    <w:rsid w:val="004E6165"/>
    <w:rsid w:val="004E71C3"/>
    <w:rsid w:val="004E75D4"/>
    <w:rsid w:val="004E791F"/>
    <w:rsid w:val="004F28A2"/>
    <w:rsid w:val="004F2E7E"/>
    <w:rsid w:val="004F2FAF"/>
    <w:rsid w:val="004F34CF"/>
    <w:rsid w:val="004F3523"/>
    <w:rsid w:val="004F3711"/>
    <w:rsid w:val="004F3D4A"/>
    <w:rsid w:val="004F4C5B"/>
    <w:rsid w:val="004F4EC0"/>
    <w:rsid w:val="004F5841"/>
    <w:rsid w:val="004F75B8"/>
    <w:rsid w:val="004F76F0"/>
    <w:rsid w:val="00500242"/>
    <w:rsid w:val="00501068"/>
    <w:rsid w:val="0050156B"/>
    <w:rsid w:val="00501A5D"/>
    <w:rsid w:val="00501C36"/>
    <w:rsid w:val="00502558"/>
    <w:rsid w:val="00502A1E"/>
    <w:rsid w:val="00502D31"/>
    <w:rsid w:val="00503F00"/>
    <w:rsid w:val="005048C7"/>
    <w:rsid w:val="0050723E"/>
    <w:rsid w:val="00507F94"/>
    <w:rsid w:val="00507FA9"/>
    <w:rsid w:val="00510511"/>
    <w:rsid w:val="005108D4"/>
    <w:rsid w:val="00510C89"/>
    <w:rsid w:val="00511003"/>
    <w:rsid w:val="00512453"/>
    <w:rsid w:val="00512583"/>
    <w:rsid w:val="005126AD"/>
    <w:rsid w:val="00512E13"/>
    <w:rsid w:val="00512EB0"/>
    <w:rsid w:val="0051430B"/>
    <w:rsid w:val="00514FEF"/>
    <w:rsid w:val="005158AD"/>
    <w:rsid w:val="00515E3F"/>
    <w:rsid w:val="005163DB"/>
    <w:rsid w:val="00516B9D"/>
    <w:rsid w:val="00516E21"/>
    <w:rsid w:val="00517A79"/>
    <w:rsid w:val="00517B97"/>
    <w:rsid w:val="00520403"/>
    <w:rsid w:val="0052054C"/>
    <w:rsid w:val="00521250"/>
    <w:rsid w:val="005224BF"/>
    <w:rsid w:val="0052269A"/>
    <w:rsid w:val="00524261"/>
    <w:rsid w:val="005242BA"/>
    <w:rsid w:val="00524B39"/>
    <w:rsid w:val="00525943"/>
    <w:rsid w:val="005259F4"/>
    <w:rsid w:val="00526413"/>
    <w:rsid w:val="0052641E"/>
    <w:rsid w:val="00526928"/>
    <w:rsid w:val="00527787"/>
    <w:rsid w:val="005277BC"/>
    <w:rsid w:val="005304C8"/>
    <w:rsid w:val="0053072B"/>
    <w:rsid w:val="0053262C"/>
    <w:rsid w:val="00532882"/>
    <w:rsid w:val="00533190"/>
    <w:rsid w:val="005335C5"/>
    <w:rsid w:val="00533970"/>
    <w:rsid w:val="0053412C"/>
    <w:rsid w:val="00534248"/>
    <w:rsid w:val="00534B4C"/>
    <w:rsid w:val="00535DC6"/>
    <w:rsid w:val="005369AE"/>
    <w:rsid w:val="00537089"/>
    <w:rsid w:val="00537A0D"/>
    <w:rsid w:val="00537A2E"/>
    <w:rsid w:val="00537BCE"/>
    <w:rsid w:val="0054009F"/>
    <w:rsid w:val="005430B0"/>
    <w:rsid w:val="00543DBE"/>
    <w:rsid w:val="0054403B"/>
    <w:rsid w:val="00544300"/>
    <w:rsid w:val="005447D1"/>
    <w:rsid w:val="00544899"/>
    <w:rsid w:val="00545737"/>
    <w:rsid w:val="0054574E"/>
    <w:rsid w:val="0054620D"/>
    <w:rsid w:val="00546823"/>
    <w:rsid w:val="0054745E"/>
    <w:rsid w:val="00550C6F"/>
    <w:rsid w:val="00550D55"/>
    <w:rsid w:val="005510AB"/>
    <w:rsid w:val="00551817"/>
    <w:rsid w:val="00551A34"/>
    <w:rsid w:val="00552275"/>
    <w:rsid w:val="00552951"/>
    <w:rsid w:val="005537E2"/>
    <w:rsid w:val="00553B9C"/>
    <w:rsid w:val="00553DBD"/>
    <w:rsid w:val="00555308"/>
    <w:rsid w:val="00555DFD"/>
    <w:rsid w:val="00557246"/>
    <w:rsid w:val="00557E0C"/>
    <w:rsid w:val="00561515"/>
    <w:rsid w:val="00561C96"/>
    <w:rsid w:val="00562A46"/>
    <w:rsid w:val="005632D8"/>
    <w:rsid w:val="00564096"/>
    <w:rsid w:val="00564451"/>
    <w:rsid w:val="00564966"/>
    <w:rsid w:val="00565996"/>
    <w:rsid w:val="005669FB"/>
    <w:rsid w:val="005672A3"/>
    <w:rsid w:val="00570D37"/>
    <w:rsid w:val="005716C1"/>
    <w:rsid w:val="00571845"/>
    <w:rsid w:val="00572707"/>
    <w:rsid w:val="00572A47"/>
    <w:rsid w:val="00572E54"/>
    <w:rsid w:val="0057327E"/>
    <w:rsid w:val="00573500"/>
    <w:rsid w:val="00573821"/>
    <w:rsid w:val="005743CA"/>
    <w:rsid w:val="0057495B"/>
    <w:rsid w:val="00575100"/>
    <w:rsid w:val="005753B8"/>
    <w:rsid w:val="00575CB0"/>
    <w:rsid w:val="005764D3"/>
    <w:rsid w:val="00577D3F"/>
    <w:rsid w:val="0058001F"/>
    <w:rsid w:val="0058223D"/>
    <w:rsid w:val="005822A9"/>
    <w:rsid w:val="005825AB"/>
    <w:rsid w:val="00583750"/>
    <w:rsid w:val="00583D45"/>
    <w:rsid w:val="005842A6"/>
    <w:rsid w:val="00584325"/>
    <w:rsid w:val="00584DBE"/>
    <w:rsid w:val="00585598"/>
    <w:rsid w:val="00585950"/>
    <w:rsid w:val="0058635E"/>
    <w:rsid w:val="00587034"/>
    <w:rsid w:val="0059126E"/>
    <w:rsid w:val="00591C33"/>
    <w:rsid w:val="00591E81"/>
    <w:rsid w:val="00592956"/>
    <w:rsid w:val="00592AA1"/>
    <w:rsid w:val="00592DF7"/>
    <w:rsid w:val="00592E1B"/>
    <w:rsid w:val="00594BBF"/>
    <w:rsid w:val="00594E1F"/>
    <w:rsid w:val="005960C4"/>
    <w:rsid w:val="00596778"/>
    <w:rsid w:val="00596A1F"/>
    <w:rsid w:val="00597414"/>
    <w:rsid w:val="00597881"/>
    <w:rsid w:val="005A0191"/>
    <w:rsid w:val="005A02A4"/>
    <w:rsid w:val="005A1530"/>
    <w:rsid w:val="005A15E9"/>
    <w:rsid w:val="005A1FBA"/>
    <w:rsid w:val="005A229A"/>
    <w:rsid w:val="005A2AB0"/>
    <w:rsid w:val="005A2B62"/>
    <w:rsid w:val="005A38E6"/>
    <w:rsid w:val="005A4714"/>
    <w:rsid w:val="005A49DF"/>
    <w:rsid w:val="005A5669"/>
    <w:rsid w:val="005A5E9D"/>
    <w:rsid w:val="005A670D"/>
    <w:rsid w:val="005A71A5"/>
    <w:rsid w:val="005A7550"/>
    <w:rsid w:val="005B04D9"/>
    <w:rsid w:val="005B059A"/>
    <w:rsid w:val="005B1421"/>
    <w:rsid w:val="005B150A"/>
    <w:rsid w:val="005B1534"/>
    <w:rsid w:val="005B1696"/>
    <w:rsid w:val="005B183D"/>
    <w:rsid w:val="005B19D1"/>
    <w:rsid w:val="005B19EE"/>
    <w:rsid w:val="005B1F05"/>
    <w:rsid w:val="005B1FE6"/>
    <w:rsid w:val="005B2AC9"/>
    <w:rsid w:val="005B4576"/>
    <w:rsid w:val="005B48DB"/>
    <w:rsid w:val="005B4ADF"/>
    <w:rsid w:val="005B5B57"/>
    <w:rsid w:val="005B5CC5"/>
    <w:rsid w:val="005B72F4"/>
    <w:rsid w:val="005B7D70"/>
    <w:rsid w:val="005C0699"/>
    <w:rsid w:val="005C0971"/>
    <w:rsid w:val="005C09CB"/>
    <w:rsid w:val="005C1369"/>
    <w:rsid w:val="005C1BFA"/>
    <w:rsid w:val="005C20A0"/>
    <w:rsid w:val="005C240D"/>
    <w:rsid w:val="005C272E"/>
    <w:rsid w:val="005C2EDB"/>
    <w:rsid w:val="005C30BA"/>
    <w:rsid w:val="005C3CC7"/>
    <w:rsid w:val="005C3D93"/>
    <w:rsid w:val="005C42F0"/>
    <w:rsid w:val="005C4580"/>
    <w:rsid w:val="005C5CB4"/>
    <w:rsid w:val="005C7B4A"/>
    <w:rsid w:val="005D01A1"/>
    <w:rsid w:val="005D11BE"/>
    <w:rsid w:val="005D1222"/>
    <w:rsid w:val="005D186F"/>
    <w:rsid w:val="005D19E6"/>
    <w:rsid w:val="005D2228"/>
    <w:rsid w:val="005D2418"/>
    <w:rsid w:val="005D3AD3"/>
    <w:rsid w:val="005D4023"/>
    <w:rsid w:val="005D4034"/>
    <w:rsid w:val="005D56DC"/>
    <w:rsid w:val="005D5BD4"/>
    <w:rsid w:val="005D5D1D"/>
    <w:rsid w:val="005E00F1"/>
    <w:rsid w:val="005E0241"/>
    <w:rsid w:val="005E05D9"/>
    <w:rsid w:val="005E146F"/>
    <w:rsid w:val="005E1502"/>
    <w:rsid w:val="005E1F31"/>
    <w:rsid w:val="005E2810"/>
    <w:rsid w:val="005E3187"/>
    <w:rsid w:val="005E3700"/>
    <w:rsid w:val="005E379A"/>
    <w:rsid w:val="005E37A8"/>
    <w:rsid w:val="005E4039"/>
    <w:rsid w:val="005E5C46"/>
    <w:rsid w:val="005E5CDA"/>
    <w:rsid w:val="005E5E12"/>
    <w:rsid w:val="005E623A"/>
    <w:rsid w:val="005E7042"/>
    <w:rsid w:val="005E75D9"/>
    <w:rsid w:val="005F014A"/>
    <w:rsid w:val="005F1CF2"/>
    <w:rsid w:val="005F1D60"/>
    <w:rsid w:val="005F1F5A"/>
    <w:rsid w:val="005F226D"/>
    <w:rsid w:val="005F2E39"/>
    <w:rsid w:val="005F3FA7"/>
    <w:rsid w:val="005F48E9"/>
    <w:rsid w:val="005F5666"/>
    <w:rsid w:val="005F57FF"/>
    <w:rsid w:val="005F69D2"/>
    <w:rsid w:val="005F69E4"/>
    <w:rsid w:val="005F7083"/>
    <w:rsid w:val="005F776C"/>
    <w:rsid w:val="005F7B45"/>
    <w:rsid w:val="00600573"/>
    <w:rsid w:val="00601F62"/>
    <w:rsid w:val="00601F72"/>
    <w:rsid w:val="00602898"/>
    <w:rsid w:val="00603236"/>
    <w:rsid w:val="00603548"/>
    <w:rsid w:val="0060558A"/>
    <w:rsid w:val="006066E3"/>
    <w:rsid w:val="00606E31"/>
    <w:rsid w:val="0060722F"/>
    <w:rsid w:val="0060785D"/>
    <w:rsid w:val="00610BF1"/>
    <w:rsid w:val="00610CFC"/>
    <w:rsid w:val="00610DAB"/>
    <w:rsid w:val="006110D2"/>
    <w:rsid w:val="00611190"/>
    <w:rsid w:val="0061167C"/>
    <w:rsid w:val="00611D8C"/>
    <w:rsid w:val="006126D0"/>
    <w:rsid w:val="00612D70"/>
    <w:rsid w:val="00612D8F"/>
    <w:rsid w:val="006132DF"/>
    <w:rsid w:val="0061338A"/>
    <w:rsid w:val="00613CBB"/>
    <w:rsid w:val="00613D08"/>
    <w:rsid w:val="00615240"/>
    <w:rsid w:val="006157E9"/>
    <w:rsid w:val="0061673A"/>
    <w:rsid w:val="0061676F"/>
    <w:rsid w:val="00617236"/>
    <w:rsid w:val="00617411"/>
    <w:rsid w:val="00617956"/>
    <w:rsid w:val="00617AD8"/>
    <w:rsid w:val="00620033"/>
    <w:rsid w:val="0062177C"/>
    <w:rsid w:val="0062275D"/>
    <w:rsid w:val="00624853"/>
    <w:rsid w:val="006248D0"/>
    <w:rsid w:val="00624C58"/>
    <w:rsid w:val="00626268"/>
    <w:rsid w:val="006268DB"/>
    <w:rsid w:val="00626B4F"/>
    <w:rsid w:val="006276A6"/>
    <w:rsid w:val="006276CC"/>
    <w:rsid w:val="006301B6"/>
    <w:rsid w:val="0063155A"/>
    <w:rsid w:val="006323DB"/>
    <w:rsid w:val="006338D0"/>
    <w:rsid w:val="00635545"/>
    <w:rsid w:val="00635890"/>
    <w:rsid w:val="00635ACF"/>
    <w:rsid w:val="00635C14"/>
    <w:rsid w:val="00635E8B"/>
    <w:rsid w:val="00636937"/>
    <w:rsid w:val="006402EF"/>
    <w:rsid w:val="00640663"/>
    <w:rsid w:val="006416B1"/>
    <w:rsid w:val="0064210E"/>
    <w:rsid w:val="006429B3"/>
    <w:rsid w:val="006432EF"/>
    <w:rsid w:val="00643C75"/>
    <w:rsid w:val="00645042"/>
    <w:rsid w:val="00645360"/>
    <w:rsid w:val="00645D14"/>
    <w:rsid w:val="00646D7B"/>
    <w:rsid w:val="00646E26"/>
    <w:rsid w:val="00647036"/>
    <w:rsid w:val="006470EC"/>
    <w:rsid w:val="006505AD"/>
    <w:rsid w:val="006505F4"/>
    <w:rsid w:val="00651083"/>
    <w:rsid w:val="00651302"/>
    <w:rsid w:val="00651FE0"/>
    <w:rsid w:val="006532AA"/>
    <w:rsid w:val="00654036"/>
    <w:rsid w:val="006544BC"/>
    <w:rsid w:val="00654610"/>
    <w:rsid w:val="00654F00"/>
    <w:rsid w:val="00656393"/>
    <w:rsid w:val="006567FA"/>
    <w:rsid w:val="00660F26"/>
    <w:rsid w:val="006622BE"/>
    <w:rsid w:val="00663E52"/>
    <w:rsid w:val="0066445B"/>
    <w:rsid w:val="00664C5F"/>
    <w:rsid w:val="00664D75"/>
    <w:rsid w:val="00665793"/>
    <w:rsid w:val="00665FC5"/>
    <w:rsid w:val="00666A5E"/>
    <w:rsid w:val="006675F8"/>
    <w:rsid w:val="00667E91"/>
    <w:rsid w:val="00670A05"/>
    <w:rsid w:val="00670D60"/>
    <w:rsid w:val="0067101B"/>
    <w:rsid w:val="00671E17"/>
    <w:rsid w:val="00671F7E"/>
    <w:rsid w:val="0067309B"/>
    <w:rsid w:val="006737AD"/>
    <w:rsid w:val="00673EA1"/>
    <w:rsid w:val="0067474B"/>
    <w:rsid w:val="00674FB5"/>
    <w:rsid w:val="00676423"/>
    <w:rsid w:val="00676604"/>
    <w:rsid w:val="00680271"/>
    <w:rsid w:val="0068075B"/>
    <w:rsid w:val="00680B7C"/>
    <w:rsid w:val="006816EA"/>
    <w:rsid w:val="00682BBD"/>
    <w:rsid w:val="00682DE8"/>
    <w:rsid w:val="00683B19"/>
    <w:rsid w:val="00683C71"/>
    <w:rsid w:val="0068437B"/>
    <w:rsid w:val="00684E39"/>
    <w:rsid w:val="00685918"/>
    <w:rsid w:val="00687DEF"/>
    <w:rsid w:val="006908DF"/>
    <w:rsid w:val="00691B5F"/>
    <w:rsid w:val="006934C3"/>
    <w:rsid w:val="006938A1"/>
    <w:rsid w:val="00694003"/>
    <w:rsid w:val="00694E49"/>
    <w:rsid w:val="00696961"/>
    <w:rsid w:val="00696A50"/>
    <w:rsid w:val="00696B00"/>
    <w:rsid w:val="006979A8"/>
    <w:rsid w:val="006A035A"/>
    <w:rsid w:val="006A0363"/>
    <w:rsid w:val="006A089A"/>
    <w:rsid w:val="006A12C7"/>
    <w:rsid w:val="006A1491"/>
    <w:rsid w:val="006A3ABC"/>
    <w:rsid w:val="006A3D2E"/>
    <w:rsid w:val="006A4958"/>
    <w:rsid w:val="006A5AB0"/>
    <w:rsid w:val="006A5C09"/>
    <w:rsid w:val="006A6E10"/>
    <w:rsid w:val="006B0D0E"/>
    <w:rsid w:val="006B0F80"/>
    <w:rsid w:val="006B167D"/>
    <w:rsid w:val="006B1F62"/>
    <w:rsid w:val="006B2782"/>
    <w:rsid w:val="006B2847"/>
    <w:rsid w:val="006B2BB4"/>
    <w:rsid w:val="006B3737"/>
    <w:rsid w:val="006B3A15"/>
    <w:rsid w:val="006B3CDC"/>
    <w:rsid w:val="006B468C"/>
    <w:rsid w:val="006B4D74"/>
    <w:rsid w:val="006B64E8"/>
    <w:rsid w:val="006B697B"/>
    <w:rsid w:val="006B6AFA"/>
    <w:rsid w:val="006B729E"/>
    <w:rsid w:val="006B7313"/>
    <w:rsid w:val="006C13E2"/>
    <w:rsid w:val="006C13FD"/>
    <w:rsid w:val="006C27C3"/>
    <w:rsid w:val="006C2859"/>
    <w:rsid w:val="006C3A33"/>
    <w:rsid w:val="006C3E52"/>
    <w:rsid w:val="006C4678"/>
    <w:rsid w:val="006C4CCA"/>
    <w:rsid w:val="006C4CF9"/>
    <w:rsid w:val="006C4D89"/>
    <w:rsid w:val="006C53ED"/>
    <w:rsid w:val="006C5E94"/>
    <w:rsid w:val="006C67E9"/>
    <w:rsid w:val="006C687F"/>
    <w:rsid w:val="006C6EDB"/>
    <w:rsid w:val="006C79BB"/>
    <w:rsid w:val="006D230E"/>
    <w:rsid w:val="006D29A7"/>
    <w:rsid w:val="006D38B9"/>
    <w:rsid w:val="006D49B3"/>
    <w:rsid w:val="006D604A"/>
    <w:rsid w:val="006D68E6"/>
    <w:rsid w:val="006D6F93"/>
    <w:rsid w:val="006D7724"/>
    <w:rsid w:val="006D77A4"/>
    <w:rsid w:val="006E05A8"/>
    <w:rsid w:val="006E0800"/>
    <w:rsid w:val="006E0B42"/>
    <w:rsid w:val="006E135B"/>
    <w:rsid w:val="006E1B88"/>
    <w:rsid w:val="006E2818"/>
    <w:rsid w:val="006E2DF9"/>
    <w:rsid w:val="006E2EEE"/>
    <w:rsid w:val="006E42EC"/>
    <w:rsid w:val="006E6377"/>
    <w:rsid w:val="006E641F"/>
    <w:rsid w:val="006E65FD"/>
    <w:rsid w:val="006E6D4A"/>
    <w:rsid w:val="006E7694"/>
    <w:rsid w:val="006E7C5E"/>
    <w:rsid w:val="006E7FF6"/>
    <w:rsid w:val="006F1108"/>
    <w:rsid w:val="006F145A"/>
    <w:rsid w:val="006F1919"/>
    <w:rsid w:val="006F1C5E"/>
    <w:rsid w:val="006F1D58"/>
    <w:rsid w:val="006F1F0D"/>
    <w:rsid w:val="006F1F74"/>
    <w:rsid w:val="006F2067"/>
    <w:rsid w:val="006F4968"/>
    <w:rsid w:val="006F4EB7"/>
    <w:rsid w:val="006F50D9"/>
    <w:rsid w:val="006F561A"/>
    <w:rsid w:val="006F5AF7"/>
    <w:rsid w:val="006F6426"/>
    <w:rsid w:val="006F6E70"/>
    <w:rsid w:val="006F745F"/>
    <w:rsid w:val="006F757C"/>
    <w:rsid w:val="0070068E"/>
    <w:rsid w:val="00700844"/>
    <w:rsid w:val="007028A9"/>
    <w:rsid w:val="0070382E"/>
    <w:rsid w:val="00704804"/>
    <w:rsid w:val="00706C60"/>
    <w:rsid w:val="00706C93"/>
    <w:rsid w:val="007073C7"/>
    <w:rsid w:val="00707565"/>
    <w:rsid w:val="007101E7"/>
    <w:rsid w:val="00710311"/>
    <w:rsid w:val="00710F12"/>
    <w:rsid w:val="007114A2"/>
    <w:rsid w:val="007117E8"/>
    <w:rsid w:val="007122BF"/>
    <w:rsid w:val="00712A27"/>
    <w:rsid w:val="00712F06"/>
    <w:rsid w:val="00714145"/>
    <w:rsid w:val="00714386"/>
    <w:rsid w:val="007151C2"/>
    <w:rsid w:val="007152A4"/>
    <w:rsid w:val="00715653"/>
    <w:rsid w:val="00715E67"/>
    <w:rsid w:val="007164E0"/>
    <w:rsid w:val="00717725"/>
    <w:rsid w:val="007178EC"/>
    <w:rsid w:val="00717E7A"/>
    <w:rsid w:val="007203A0"/>
    <w:rsid w:val="0072059F"/>
    <w:rsid w:val="00720C1C"/>
    <w:rsid w:val="007215C8"/>
    <w:rsid w:val="00721971"/>
    <w:rsid w:val="007221C9"/>
    <w:rsid w:val="00722B13"/>
    <w:rsid w:val="00722D69"/>
    <w:rsid w:val="007251DD"/>
    <w:rsid w:val="007252CC"/>
    <w:rsid w:val="007254DD"/>
    <w:rsid w:val="007256F7"/>
    <w:rsid w:val="00726270"/>
    <w:rsid w:val="007279B3"/>
    <w:rsid w:val="0073066C"/>
    <w:rsid w:val="0073123A"/>
    <w:rsid w:val="00731CB1"/>
    <w:rsid w:val="00732C96"/>
    <w:rsid w:val="007352E6"/>
    <w:rsid w:val="00736393"/>
    <w:rsid w:val="00736E53"/>
    <w:rsid w:val="00737DEE"/>
    <w:rsid w:val="007408D5"/>
    <w:rsid w:val="0074099A"/>
    <w:rsid w:val="00741240"/>
    <w:rsid w:val="0074125C"/>
    <w:rsid w:val="00741F3C"/>
    <w:rsid w:val="00743AC0"/>
    <w:rsid w:val="00744DC9"/>
    <w:rsid w:val="00745C80"/>
    <w:rsid w:val="007462D3"/>
    <w:rsid w:val="00746E5D"/>
    <w:rsid w:val="00747060"/>
    <w:rsid w:val="00747674"/>
    <w:rsid w:val="00747885"/>
    <w:rsid w:val="00747B26"/>
    <w:rsid w:val="00750459"/>
    <w:rsid w:val="00751049"/>
    <w:rsid w:val="007512F8"/>
    <w:rsid w:val="00751645"/>
    <w:rsid w:val="00751F59"/>
    <w:rsid w:val="00751F83"/>
    <w:rsid w:val="0075236A"/>
    <w:rsid w:val="00752E32"/>
    <w:rsid w:val="00753B54"/>
    <w:rsid w:val="00754A60"/>
    <w:rsid w:val="00755D65"/>
    <w:rsid w:val="00755EFE"/>
    <w:rsid w:val="00756BBB"/>
    <w:rsid w:val="00757166"/>
    <w:rsid w:val="007579D3"/>
    <w:rsid w:val="00757E26"/>
    <w:rsid w:val="00757F4B"/>
    <w:rsid w:val="00760012"/>
    <w:rsid w:val="007607C6"/>
    <w:rsid w:val="00760A23"/>
    <w:rsid w:val="007610F4"/>
    <w:rsid w:val="007615E3"/>
    <w:rsid w:val="00761876"/>
    <w:rsid w:val="00761C35"/>
    <w:rsid w:val="00762BB3"/>
    <w:rsid w:val="00764ECC"/>
    <w:rsid w:val="00767028"/>
    <w:rsid w:val="00767035"/>
    <w:rsid w:val="007673A5"/>
    <w:rsid w:val="00767729"/>
    <w:rsid w:val="00767C1D"/>
    <w:rsid w:val="00770259"/>
    <w:rsid w:val="00770559"/>
    <w:rsid w:val="00770AC9"/>
    <w:rsid w:val="0077121A"/>
    <w:rsid w:val="00772455"/>
    <w:rsid w:val="007728A7"/>
    <w:rsid w:val="00772DF6"/>
    <w:rsid w:val="007733E1"/>
    <w:rsid w:val="0077382A"/>
    <w:rsid w:val="00774604"/>
    <w:rsid w:val="007766DC"/>
    <w:rsid w:val="00776758"/>
    <w:rsid w:val="00776E9C"/>
    <w:rsid w:val="007771D1"/>
    <w:rsid w:val="007772E4"/>
    <w:rsid w:val="007779C9"/>
    <w:rsid w:val="00777D23"/>
    <w:rsid w:val="00777D79"/>
    <w:rsid w:val="00780216"/>
    <w:rsid w:val="0078039D"/>
    <w:rsid w:val="007808E4"/>
    <w:rsid w:val="0078128B"/>
    <w:rsid w:val="007814BF"/>
    <w:rsid w:val="00782A88"/>
    <w:rsid w:val="00782FD0"/>
    <w:rsid w:val="00783248"/>
    <w:rsid w:val="00783481"/>
    <w:rsid w:val="00783EC3"/>
    <w:rsid w:val="007848AF"/>
    <w:rsid w:val="007848C1"/>
    <w:rsid w:val="00784EA4"/>
    <w:rsid w:val="00784F9D"/>
    <w:rsid w:val="0078534D"/>
    <w:rsid w:val="00786734"/>
    <w:rsid w:val="007867AB"/>
    <w:rsid w:val="007867C0"/>
    <w:rsid w:val="00786F2A"/>
    <w:rsid w:val="007874B1"/>
    <w:rsid w:val="00790516"/>
    <w:rsid w:val="0079092D"/>
    <w:rsid w:val="00791121"/>
    <w:rsid w:val="007911F7"/>
    <w:rsid w:val="007911FA"/>
    <w:rsid w:val="00791684"/>
    <w:rsid w:val="007931BB"/>
    <w:rsid w:val="007943FA"/>
    <w:rsid w:val="00795551"/>
    <w:rsid w:val="00795673"/>
    <w:rsid w:val="00795995"/>
    <w:rsid w:val="00795DC6"/>
    <w:rsid w:val="00796F89"/>
    <w:rsid w:val="00797639"/>
    <w:rsid w:val="00797720"/>
    <w:rsid w:val="0079793D"/>
    <w:rsid w:val="00797EB2"/>
    <w:rsid w:val="007A04EF"/>
    <w:rsid w:val="007A1BD6"/>
    <w:rsid w:val="007A2076"/>
    <w:rsid w:val="007A239B"/>
    <w:rsid w:val="007A2450"/>
    <w:rsid w:val="007A322E"/>
    <w:rsid w:val="007A46B8"/>
    <w:rsid w:val="007A4732"/>
    <w:rsid w:val="007A4FF4"/>
    <w:rsid w:val="007A5E3D"/>
    <w:rsid w:val="007A62B0"/>
    <w:rsid w:val="007A7202"/>
    <w:rsid w:val="007B0C19"/>
    <w:rsid w:val="007B0F23"/>
    <w:rsid w:val="007B11A5"/>
    <w:rsid w:val="007B1735"/>
    <w:rsid w:val="007B1A28"/>
    <w:rsid w:val="007B1AE7"/>
    <w:rsid w:val="007B48E6"/>
    <w:rsid w:val="007B4CC0"/>
    <w:rsid w:val="007B576A"/>
    <w:rsid w:val="007B5E1B"/>
    <w:rsid w:val="007B61CE"/>
    <w:rsid w:val="007B6464"/>
    <w:rsid w:val="007B656D"/>
    <w:rsid w:val="007B6E52"/>
    <w:rsid w:val="007B6EED"/>
    <w:rsid w:val="007C01D8"/>
    <w:rsid w:val="007C0282"/>
    <w:rsid w:val="007C05FC"/>
    <w:rsid w:val="007C1BC8"/>
    <w:rsid w:val="007C1DA0"/>
    <w:rsid w:val="007C225A"/>
    <w:rsid w:val="007C2638"/>
    <w:rsid w:val="007C409A"/>
    <w:rsid w:val="007C5829"/>
    <w:rsid w:val="007C5B91"/>
    <w:rsid w:val="007C680D"/>
    <w:rsid w:val="007C691E"/>
    <w:rsid w:val="007C6FA8"/>
    <w:rsid w:val="007D35BF"/>
    <w:rsid w:val="007D363A"/>
    <w:rsid w:val="007D3E4E"/>
    <w:rsid w:val="007D4984"/>
    <w:rsid w:val="007D59A6"/>
    <w:rsid w:val="007D715A"/>
    <w:rsid w:val="007D71FE"/>
    <w:rsid w:val="007D7B2C"/>
    <w:rsid w:val="007D7F3A"/>
    <w:rsid w:val="007E00D3"/>
    <w:rsid w:val="007E015F"/>
    <w:rsid w:val="007E01F2"/>
    <w:rsid w:val="007E381F"/>
    <w:rsid w:val="007E3B8C"/>
    <w:rsid w:val="007E4968"/>
    <w:rsid w:val="007E568E"/>
    <w:rsid w:val="007E5C89"/>
    <w:rsid w:val="007E6455"/>
    <w:rsid w:val="007E68DC"/>
    <w:rsid w:val="007E6992"/>
    <w:rsid w:val="007E6B1A"/>
    <w:rsid w:val="007E6EBB"/>
    <w:rsid w:val="007E6F62"/>
    <w:rsid w:val="007E735B"/>
    <w:rsid w:val="007E7CEF"/>
    <w:rsid w:val="007E7F16"/>
    <w:rsid w:val="007F013E"/>
    <w:rsid w:val="007F02CD"/>
    <w:rsid w:val="007F079B"/>
    <w:rsid w:val="007F1787"/>
    <w:rsid w:val="007F1BCB"/>
    <w:rsid w:val="007F1DF4"/>
    <w:rsid w:val="007F2D02"/>
    <w:rsid w:val="007F2FB3"/>
    <w:rsid w:val="007F3793"/>
    <w:rsid w:val="007F3C65"/>
    <w:rsid w:val="007F4549"/>
    <w:rsid w:val="007F45F5"/>
    <w:rsid w:val="007F474E"/>
    <w:rsid w:val="007F4F1D"/>
    <w:rsid w:val="007F57C6"/>
    <w:rsid w:val="007F5BD1"/>
    <w:rsid w:val="007F6193"/>
    <w:rsid w:val="007F64C1"/>
    <w:rsid w:val="007F6708"/>
    <w:rsid w:val="007F6735"/>
    <w:rsid w:val="007F67AE"/>
    <w:rsid w:val="007F683E"/>
    <w:rsid w:val="007F749D"/>
    <w:rsid w:val="007F7815"/>
    <w:rsid w:val="008000B2"/>
    <w:rsid w:val="0080138B"/>
    <w:rsid w:val="0080180C"/>
    <w:rsid w:val="00801E42"/>
    <w:rsid w:val="0080207B"/>
    <w:rsid w:val="00802265"/>
    <w:rsid w:val="00802523"/>
    <w:rsid w:val="00803E02"/>
    <w:rsid w:val="00803F1F"/>
    <w:rsid w:val="008043C1"/>
    <w:rsid w:val="008045BB"/>
    <w:rsid w:val="00804959"/>
    <w:rsid w:val="00804CDC"/>
    <w:rsid w:val="00804E1C"/>
    <w:rsid w:val="00805843"/>
    <w:rsid w:val="0080599F"/>
    <w:rsid w:val="00805D32"/>
    <w:rsid w:val="00805F45"/>
    <w:rsid w:val="00805F6E"/>
    <w:rsid w:val="0080698D"/>
    <w:rsid w:val="00806B9F"/>
    <w:rsid w:val="00807290"/>
    <w:rsid w:val="0081096E"/>
    <w:rsid w:val="00810B0A"/>
    <w:rsid w:val="00810B65"/>
    <w:rsid w:val="00810ECD"/>
    <w:rsid w:val="008112C1"/>
    <w:rsid w:val="0081166F"/>
    <w:rsid w:val="00811E36"/>
    <w:rsid w:val="00812A2F"/>
    <w:rsid w:val="00812A90"/>
    <w:rsid w:val="00816A4A"/>
    <w:rsid w:val="00817435"/>
    <w:rsid w:val="00817F1F"/>
    <w:rsid w:val="00820187"/>
    <w:rsid w:val="008205B9"/>
    <w:rsid w:val="0082067E"/>
    <w:rsid w:val="00821CD1"/>
    <w:rsid w:val="00821D5F"/>
    <w:rsid w:val="00821FFD"/>
    <w:rsid w:val="00822D7B"/>
    <w:rsid w:val="008231B5"/>
    <w:rsid w:val="00824B45"/>
    <w:rsid w:val="00824CD0"/>
    <w:rsid w:val="00826BA9"/>
    <w:rsid w:val="0082724F"/>
    <w:rsid w:val="008274BA"/>
    <w:rsid w:val="00827542"/>
    <w:rsid w:val="008301F6"/>
    <w:rsid w:val="008314DD"/>
    <w:rsid w:val="0083208C"/>
    <w:rsid w:val="00832270"/>
    <w:rsid w:val="00832FC6"/>
    <w:rsid w:val="008334C2"/>
    <w:rsid w:val="0083417F"/>
    <w:rsid w:val="00834C4B"/>
    <w:rsid w:val="008351E4"/>
    <w:rsid w:val="00835746"/>
    <w:rsid w:val="00835BA0"/>
    <w:rsid w:val="00835D76"/>
    <w:rsid w:val="00836106"/>
    <w:rsid w:val="00836703"/>
    <w:rsid w:val="0083708F"/>
    <w:rsid w:val="0083758A"/>
    <w:rsid w:val="0084009C"/>
    <w:rsid w:val="00840AB8"/>
    <w:rsid w:val="008411D5"/>
    <w:rsid w:val="0084226A"/>
    <w:rsid w:val="00842289"/>
    <w:rsid w:val="00843AF3"/>
    <w:rsid w:val="00843AFD"/>
    <w:rsid w:val="008454F0"/>
    <w:rsid w:val="00845C05"/>
    <w:rsid w:val="008463BB"/>
    <w:rsid w:val="00846DC0"/>
    <w:rsid w:val="008472BB"/>
    <w:rsid w:val="00847CA7"/>
    <w:rsid w:val="0085055A"/>
    <w:rsid w:val="00851D9C"/>
    <w:rsid w:val="008527CB"/>
    <w:rsid w:val="0085322B"/>
    <w:rsid w:val="008539BF"/>
    <w:rsid w:val="00853EB9"/>
    <w:rsid w:val="0085523A"/>
    <w:rsid w:val="00855366"/>
    <w:rsid w:val="008560F3"/>
    <w:rsid w:val="008561B5"/>
    <w:rsid w:val="00857133"/>
    <w:rsid w:val="0085733B"/>
    <w:rsid w:val="008573E9"/>
    <w:rsid w:val="00857C62"/>
    <w:rsid w:val="0086014A"/>
    <w:rsid w:val="00861387"/>
    <w:rsid w:val="0086149F"/>
    <w:rsid w:val="00862339"/>
    <w:rsid w:val="00862AA0"/>
    <w:rsid w:val="00862C18"/>
    <w:rsid w:val="00863265"/>
    <w:rsid w:val="00864C31"/>
    <w:rsid w:val="00865088"/>
    <w:rsid w:val="008651D9"/>
    <w:rsid w:val="008656BB"/>
    <w:rsid w:val="00865FF2"/>
    <w:rsid w:val="00867E02"/>
    <w:rsid w:val="008700AC"/>
    <w:rsid w:val="008700CB"/>
    <w:rsid w:val="008705F3"/>
    <w:rsid w:val="00870894"/>
    <w:rsid w:val="00872575"/>
    <w:rsid w:val="0087265C"/>
    <w:rsid w:val="00872881"/>
    <w:rsid w:val="008731FA"/>
    <w:rsid w:val="008744C5"/>
    <w:rsid w:val="0087494D"/>
    <w:rsid w:val="00875229"/>
    <w:rsid w:val="00875378"/>
    <w:rsid w:val="00875623"/>
    <w:rsid w:val="00875BDE"/>
    <w:rsid w:val="00876342"/>
    <w:rsid w:val="008778C3"/>
    <w:rsid w:val="00877D77"/>
    <w:rsid w:val="0088033F"/>
    <w:rsid w:val="00881343"/>
    <w:rsid w:val="008814D5"/>
    <w:rsid w:val="008815E1"/>
    <w:rsid w:val="008815EA"/>
    <w:rsid w:val="0088307E"/>
    <w:rsid w:val="008847D3"/>
    <w:rsid w:val="00884D69"/>
    <w:rsid w:val="008851FF"/>
    <w:rsid w:val="008863EB"/>
    <w:rsid w:val="00886958"/>
    <w:rsid w:val="00886DE3"/>
    <w:rsid w:val="008900FD"/>
    <w:rsid w:val="0089043E"/>
    <w:rsid w:val="00890817"/>
    <w:rsid w:val="00891401"/>
    <w:rsid w:val="008922D3"/>
    <w:rsid w:val="00892698"/>
    <w:rsid w:val="00892852"/>
    <w:rsid w:val="008940F7"/>
    <w:rsid w:val="00894461"/>
    <w:rsid w:val="00894CB1"/>
    <w:rsid w:val="008974DE"/>
    <w:rsid w:val="0089753F"/>
    <w:rsid w:val="008979BC"/>
    <w:rsid w:val="00897F21"/>
    <w:rsid w:val="008A010C"/>
    <w:rsid w:val="008A0771"/>
    <w:rsid w:val="008A1579"/>
    <w:rsid w:val="008A18B2"/>
    <w:rsid w:val="008A1C5A"/>
    <w:rsid w:val="008A34DB"/>
    <w:rsid w:val="008A3FC8"/>
    <w:rsid w:val="008A405F"/>
    <w:rsid w:val="008A499A"/>
    <w:rsid w:val="008A5010"/>
    <w:rsid w:val="008A512B"/>
    <w:rsid w:val="008A5CD2"/>
    <w:rsid w:val="008A6130"/>
    <w:rsid w:val="008A650B"/>
    <w:rsid w:val="008A6CA5"/>
    <w:rsid w:val="008B07C1"/>
    <w:rsid w:val="008B0A7E"/>
    <w:rsid w:val="008B0BAD"/>
    <w:rsid w:val="008B1ACF"/>
    <w:rsid w:val="008B1CAF"/>
    <w:rsid w:val="008B2AAB"/>
    <w:rsid w:val="008B2F3E"/>
    <w:rsid w:val="008B4007"/>
    <w:rsid w:val="008B5C65"/>
    <w:rsid w:val="008B6764"/>
    <w:rsid w:val="008B7895"/>
    <w:rsid w:val="008B78C6"/>
    <w:rsid w:val="008C051B"/>
    <w:rsid w:val="008C119E"/>
    <w:rsid w:val="008C11EE"/>
    <w:rsid w:val="008C180E"/>
    <w:rsid w:val="008C1D09"/>
    <w:rsid w:val="008C21DA"/>
    <w:rsid w:val="008C23F7"/>
    <w:rsid w:val="008C2492"/>
    <w:rsid w:val="008C2578"/>
    <w:rsid w:val="008C26B3"/>
    <w:rsid w:val="008C2AD3"/>
    <w:rsid w:val="008C3470"/>
    <w:rsid w:val="008C3B2B"/>
    <w:rsid w:val="008C5560"/>
    <w:rsid w:val="008C55B3"/>
    <w:rsid w:val="008C61CA"/>
    <w:rsid w:val="008C7E2B"/>
    <w:rsid w:val="008D0036"/>
    <w:rsid w:val="008D0294"/>
    <w:rsid w:val="008D123A"/>
    <w:rsid w:val="008D2DE1"/>
    <w:rsid w:val="008D34D0"/>
    <w:rsid w:val="008D3DAD"/>
    <w:rsid w:val="008D433F"/>
    <w:rsid w:val="008D46B6"/>
    <w:rsid w:val="008D4AED"/>
    <w:rsid w:val="008D4DE6"/>
    <w:rsid w:val="008D52F0"/>
    <w:rsid w:val="008D5401"/>
    <w:rsid w:val="008D5AA1"/>
    <w:rsid w:val="008D7225"/>
    <w:rsid w:val="008D7FAF"/>
    <w:rsid w:val="008E00DC"/>
    <w:rsid w:val="008E04C9"/>
    <w:rsid w:val="008E0A20"/>
    <w:rsid w:val="008E0DBE"/>
    <w:rsid w:val="008E10A8"/>
    <w:rsid w:val="008E156F"/>
    <w:rsid w:val="008E1654"/>
    <w:rsid w:val="008E215B"/>
    <w:rsid w:val="008E2487"/>
    <w:rsid w:val="008E2958"/>
    <w:rsid w:val="008E3209"/>
    <w:rsid w:val="008E3FD1"/>
    <w:rsid w:val="008E497A"/>
    <w:rsid w:val="008E4D86"/>
    <w:rsid w:val="008E567E"/>
    <w:rsid w:val="008E577B"/>
    <w:rsid w:val="008E5E46"/>
    <w:rsid w:val="008E6050"/>
    <w:rsid w:val="008F0070"/>
    <w:rsid w:val="008F09BF"/>
    <w:rsid w:val="008F0BD0"/>
    <w:rsid w:val="008F10D3"/>
    <w:rsid w:val="008F2B39"/>
    <w:rsid w:val="008F3D44"/>
    <w:rsid w:val="008F3E39"/>
    <w:rsid w:val="008F4F41"/>
    <w:rsid w:val="008F5A6D"/>
    <w:rsid w:val="008F60C0"/>
    <w:rsid w:val="008F61B1"/>
    <w:rsid w:val="008F6CB9"/>
    <w:rsid w:val="008F74E2"/>
    <w:rsid w:val="00902A34"/>
    <w:rsid w:val="00902D8B"/>
    <w:rsid w:val="00903AB8"/>
    <w:rsid w:val="00904953"/>
    <w:rsid w:val="00905E96"/>
    <w:rsid w:val="00906607"/>
    <w:rsid w:val="00906BA9"/>
    <w:rsid w:val="00906C80"/>
    <w:rsid w:val="00906F8B"/>
    <w:rsid w:val="00907078"/>
    <w:rsid w:val="00907818"/>
    <w:rsid w:val="009102F5"/>
    <w:rsid w:val="00910BB8"/>
    <w:rsid w:val="00910BD5"/>
    <w:rsid w:val="0091149E"/>
    <w:rsid w:val="00912D67"/>
    <w:rsid w:val="00913634"/>
    <w:rsid w:val="0091403C"/>
    <w:rsid w:val="00914600"/>
    <w:rsid w:val="00914E04"/>
    <w:rsid w:val="00915E73"/>
    <w:rsid w:val="0091651F"/>
    <w:rsid w:val="0091685B"/>
    <w:rsid w:val="00916B94"/>
    <w:rsid w:val="00916C21"/>
    <w:rsid w:val="00917A23"/>
    <w:rsid w:val="009206D4"/>
    <w:rsid w:val="00920C72"/>
    <w:rsid w:val="00921304"/>
    <w:rsid w:val="009233EF"/>
    <w:rsid w:val="0092390C"/>
    <w:rsid w:val="00924419"/>
    <w:rsid w:val="00924B5E"/>
    <w:rsid w:val="00924F90"/>
    <w:rsid w:val="009256C5"/>
    <w:rsid w:val="00925A1B"/>
    <w:rsid w:val="00925B33"/>
    <w:rsid w:val="00925EDA"/>
    <w:rsid w:val="0092692B"/>
    <w:rsid w:val="00926ACC"/>
    <w:rsid w:val="00927481"/>
    <w:rsid w:val="009274C6"/>
    <w:rsid w:val="0092760C"/>
    <w:rsid w:val="00927BA1"/>
    <w:rsid w:val="00927CC5"/>
    <w:rsid w:val="009304F4"/>
    <w:rsid w:val="009305C5"/>
    <w:rsid w:val="00930FA7"/>
    <w:rsid w:val="0093122C"/>
    <w:rsid w:val="00932796"/>
    <w:rsid w:val="00932BB0"/>
    <w:rsid w:val="00932DED"/>
    <w:rsid w:val="0093309F"/>
    <w:rsid w:val="00933357"/>
    <w:rsid w:val="0093356A"/>
    <w:rsid w:val="00933F40"/>
    <w:rsid w:val="0093493F"/>
    <w:rsid w:val="009361A2"/>
    <w:rsid w:val="0093646D"/>
    <w:rsid w:val="00936549"/>
    <w:rsid w:val="009366BD"/>
    <w:rsid w:val="00936819"/>
    <w:rsid w:val="00936D8C"/>
    <w:rsid w:val="00936DAA"/>
    <w:rsid w:val="009374D6"/>
    <w:rsid w:val="009376CD"/>
    <w:rsid w:val="009379A7"/>
    <w:rsid w:val="00937C4F"/>
    <w:rsid w:val="00940134"/>
    <w:rsid w:val="0094135B"/>
    <w:rsid w:val="009416EC"/>
    <w:rsid w:val="00941A1E"/>
    <w:rsid w:val="00941E10"/>
    <w:rsid w:val="0094275E"/>
    <w:rsid w:val="009429C7"/>
    <w:rsid w:val="0094322C"/>
    <w:rsid w:val="009433C0"/>
    <w:rsid w:val="00943D96"/>
    <w:rsid w:val="00944130"/>
    <w:rsid w:val="00944773"/>
    <w:rsid w:val="00947208"/>
    <w:rsid w:val="0095009F"/>
    <w:rsid w:val="00950E19"/>
    <w:rsid w:val="00951FF3"/>
    <w:rsid w:val="00953054"/>
    <w:rsid w:val="009534A2"/>
    <w:rsid w:val="0095373D"/>
    <w:rsid w:val="00954932"/>
    <w:rsid w:val="00956979"/>
    <w:rsid w:val="0096067F"/>
    <w:rsid w:val="0096104F"/>
    <w:rsid w:val="00961230"/>
    <w:rsid w:val="009627CE"/>
    <w:rsid w:val="009630DC"/>
    <w:rsid w:val="009632D1"/>
    <w:rsid w:val="009634C9"/>
    <w:rsid w:val="00965DC7"/>
    <w:rsid w:val="00965DDE"/>
    <w:rsid w:val="009667B7"/>
    <w:rsid w:val="00966811"/>
    <w:rsid w:val="00966B6A"/>
    <w:rsid w:val="00966B9D"/>
    <w:rsid w:val="00966F25"/>
    <w:rsid w:val="00967F65"/>
    <w:rsid w:val="00971AA6"/>
    <w:rsid w:val="00971CD6"/>
    <w:rsid w:val="00971CFA"/>
    <w:rsid w:val="00972319"/>
    <w:rsid w:val="00973178"/>
    <w:rsid w:val="00973FCA"/>
    <w:rsid w:val="009746E2"/>
    <w:rsid w:val="0097510C"/>
    <w:rsid w:val="00975F29"/>
    <w:rsid w:val="009760A8"/>
    <w:rsid w:val="00976EC0"/>
    <w:rsid w:val="00977334"/>
    <w:rsid w:val="0097736B"/>
    <w:rsid w:val="009801EE"/>
    <w:rsid w:val="00980862"/>
    <w:rsid w:val="009820BB"/>
    <w:rsid w:val="009823AA"/>
    <w:rsid w:val="009824E3"/>
    <w:rsid w:val="00982519"/>
    <w:rsid w:val="0098253F"/>
    <w:rsid w:val="0098269D"/>
    <w:rsid w:val="00982D45"/>
    <w:rsid w:val="00982F1B"/>
    <w:rsid w:val="00983319"/>
    <w:rsid w:val="00983A2C"/>
    <w:rsid w:val="00983EA6"/>
    <w:rsid w:val="00984245"/>
    <w:rsid w:val="0098509A"/>
    <w:rsid w:val="00985BEF"/>
    <w:rsid w:val="00985C06"/>
    <w:rsid w:val="00985FBB"/>
    <w:rsid w:val="00986011"/>
    <w:rsid w:val="0098645D"/>
    <w:rsid w:val="00987A7F"/>
    <w:rsid w:val="0099035D"/>
    <w:rsid w:val="009904C8"/>
    <w:rsid w:val="009904D7"/>
    <w:rsid w:val="00990598"/>
    <w:rsid w:val="00992C4C"/>
    <w:rsid w:val="00992D4E"/>
    <w:rsid w:val="0099324B"/>
    <w:rsid w:val="00993994"/>
    <w:rsid w:val="00993B6E"/>
    <w:rsid w:val="00995D49"/>
    <w:rsid w:val="00996C51"/>
    <w:rsid w:val="00996D67"/>
    <w:rsid w:val="00997CB7"/>
    <w:rsid w:val="00997DEE"/>
    <w:rsid w:val="009A014B"/>
    <w:rsid w:val="009A02CA"/>
    <w:rsid w:val="009A072D"/>
    <w:rsid w:val="009A0990"/>
    <w:rsid w:val="009A0D24"/>
    <w:rsid w:val="009A19B9"/>
    <w:rsid w:val="009A1B3B"/>
    <w:rsid w:val="009A4524"/>
    <w:rsid w:val="009A51AE"/>
    <w:rsid w:val="009A5A58"/>
    <w:rsid w:val="009A6162"/>
    <w:rsid w:val="009A62F4"/>
    <w:rsid w:val="009A6F32"/>
    <w:rsid w:val="009A7AC5"/>
    <w:rsid w:val="009A7B87"/>
    <w:rsid w:val="009B0047"/>
    <w:rsid w:val="009B0082"/>
    <w:rsid w:val="009B03E7"/>
    <w:rsid w:val="009B08F5"/>
    <w:rsid w:val="009B098A"/>
    <w:rsid w:val="009B1ACF"/>
    <w:rsid w:val="009B1EB3"/>
    <w:rsid w:val="009B31C6"/>
    <w:rsid w:val="009B3C90"/>
    <w:rsid w:val="009B4329"/>
    <w:rsid w:val="009B449D"/>
    <w:rsid w:val="009B44A3"/>
    <w:rsid w:val="009B4B4D"/>
    <w:rsid w:val="009B4FBB"/>
    <w:rsid w:val="009B58E1"/>
    <w:rsid w:val="009B6938"/>
    <w:rsid w:val="009B7275"/>
    <w:rsid w:val="009B74FF"/>
    <w:rsid w:val="009C047C"/>
    <w:rsid w:val="009C14A7"/>
    <w:rsid w:val="009C167A"/>
    <w:rsid w:val="009C21DC"/>
    <w:rsid w:val="009C370B"/>
    <w:rsid w:val="009C3F2F"/>
    <w:rsid w:val="009C4CFB"/>
    <w:rsid w:val="009C6411"/>
    <w:rsid w:val="009C70EE"/>
    <w:rsid w:val="009C7586"/>
    <w:rsid w:val="009C7D9F"/>
    <w:rsid w:val="009D0014"/>
    <w:rsid w:val="009D0C35"/>
    <w:rsid w:val="009D11E3"/>
    <w:rsid w:val="009D1A4E"/>
    <w:rsid w:val="009D20BA"/>
    <w:rsid w:val="009D2A43"/>
    <w:rsid w:val="009D33F3"/>
    <w:rsid w:val="009D3692"/>
    <w:rsid w:val="009D50C4"/>
    <w:rsid w:val="009D51CA"/>
    <w:rsid w:val="009D62CD"/>
    <w:rsid w:val="009D646B"/>
    <w:rsid w:val="009D794C"/>
    <w:rsid w:val="009E033D"/>
    <w:rsid w:val="009E045B"/>
    <w:rsid w:val="009E04E9"/>
    <w:rsid w:val="009E06DB"/>
    <w:rsid w:val="009E0C1C"/>
    <w:rsid w:val="009E23B6"/>
    <w:rsid w:val="009E2745"/>
    <w:rsid w:val="009E283B"/>
    <w:rsid w:val="009E316D"/>
    <w:rsid w:val="009E3860"/>
    <w:rsid w:val="009E3CD9"/>
    <w:rsid w:val="009E4291"/>
    <w:rsid w:val="009E45B8"/>
    <w:rsid w:val="009E59E2"/>
    <w:rsid w:val="009E5F1E"/>
    <w:rsid w:val="009E737A"/>
    <w:rsid w:val="009E7919"/>
    <w:rsid w:val="009F0323"/>
    <w:rsid w:val="009F09B7"/>
    <w:rsid w:val="009F1030"/>
    <w:rsid w:val="009F1C65"/>
    <w:rsid w:val="009F1E2B"/>
    <w:rsid w:val="009F2767"/>
    <w:rsid w:val="009F289C"/>
    <w:rsid w:val="009F2B71"/>
    <w:rsid w:val="009F3218"/>
    <w:rsid w:val="009F3719"/>
    <w:rsid w:val="009F4DBB"/>
    <w:rsid w:val="009F5482"/>
    <w:rsid w:val="009F55DE"/>
    <w:rsid w:val="009F5A19"/>
    <w:rsid w:val="009F5D4A"/>
    <w:rsid w:val="009F604C"/>
    <w:rsid w:val="009F628E"/>
    <w:rsid w:val="009F79F4"/>
    <w:rsid w:val="009F7B46"/>
    <w:rsid w:val="009F7D28"/>
    <w:rsid w:val="009F7DC9"/>
    <w:rsid w:val="009F7F9A"/>
    <w:rsid w:val="009F7FCB"/>
    <w:rsid w:val="00A00102"/>
    <w:rsid w:val="00A0109E"/>
    <w:rsid w:val="00A0120E"/>
    <w:rsid w:val="00A01A8F"/>
    <w:rsid w:val="00A02BA0"/>
    <w:rsid w:val="00A03442"/>
    <w:rsid w:val="00A035A5"/>
    <w:rsid w:val="00A044D0"/>
    <w:rsid w:val="00A04B6E"/>
    <w:rsid w:val="00A04E7B"/>
    <w:rsid w:val="00A05313"/>
    <w:rsid w:val="00A053BF"/>
    <w:rsid w:val="00A05845"/>
    <w:rsid w:val="00A05932"/>
    <w:rsid w:val="00A06E5E"/>
    <w:rsid w:val="00A06E76"/>
    <w:rsid w:val="00A10B59"/>
    <w:rsid w:val="00A12251"/>
    <w:rsid w:val="00A12913"/>
    <w:rsid w:val="00A13566"/>
    <w:rsid w:val="00A13905"/>
    <w:rsid w:val="00A13DF0"/>
    <w:rsid w:val="00A13E60"/>
    <w:rsid w:val="00A14BA0"/>
    <w:rsid w:val="00A14D4B"/>
    <w:rsid w:val="00A15AC7"/>
    <w:rsid w:val="00A16576"/>
    <w:rsid w:val="00A17083"/>
    <w:rsid w:val="00A171B0"/>
    <w:rsid w:val="00A17F8D"/>
    <w:rsid w:val="00A2004F"/>
    <w:rsid w:val="00A20606"/>
    <w:rsid w:val="00A20EF5"/>
    <w:rsid w:val="00A229B7"/>
    <w:rsid w:val="00A22B17"/>
    <w:rsid w:val="00A22FD4"/>
    <w:rsid w:val="00A23231"/>
    <w:rsid w:val="00A246C4"/>
    <w:rsid w:val="00A25189"/>
    <w:rsid w:val="00A25594"/>
    <w:rsid w:val="00A255E2"/>
    <w:rsid w:val="00A25AC0"/>
    <w:rsid w:val="00A25E77"/>
    <w:rsid w:val="00A26EF4"/>
    <w:rsid w:val="00A2711B"/>
    <w:rsid w:val="00A272F7"/>
    <w:rsid w:val="00A30B20"/>
    <w:rsid w:val="00A30CD6"/>
    <w:rsid w:val="00A31174"/>
    <w:rsid w:val="00A318C7"/>
    <w:rsid w:val="00A32348"/>
    <w:rsid w:val="00A32896"/>
    <w:rsid w:val="00A33A8E"/>
    <w:rsid w:val="00A3437C"/>
    <w:rsid w:val="00A34A51"/>
    <w:rsid w:val="00A355EF"/>
    <w:rsid w:val="00A35F51"/>
    <w:rsid w:val="00A40240"/>
    <w:rsid w:val="00A406CA"/>
    <w:rsid w:val="00A41419"/>
    <w:rsid w:val="00A429D0"/>
    <w:rsid w:val="00A4324A"/>
    <w:rsid w:val="00A43485"/>
    <w:rsid w:val="00A439FB"/>
    <w:rsid w:val="00A44085"/>
    <w:rsid w:val="00A44774"/>
    <w:rsid w:val="00A448BA"/>
    <w:rsid w:val="00A44E7E"/>
    <w:rsid w:val="00A463E2"/>
    <w:rsid w:val="00A46AEA"/>
    <w:rsid w:val="00A473DA"/>
    <w:rsid w:val="00A47491"/>
    <w:rsid w:val="00A47BCC"/>
    <w:rsid w:val="00A47EB4"/>
    <w:rsid w:val="00A5049E"/>
    <w:rsid w:val="00A50607"/>
    <w:rsid w:val="00A506FB"/>
    <w:rsid w:val="00A50B4F"/>
    <w:rsid w:val="00A50ED4"/>
    <w:rsid w:val="00A524D0"/>
    <w:rsid w:val="00A527C1"/>
    <w:rsid w:val="00A546B0"/>
    <w:rsid w:val="00A553F8"/>
    <w:rsid w:val="00A554F5"/>
    <w:rsid w:val="00A5557D"/>
    <w:rsid w:val="00A5627C"/>
    <w:rsid w:val="00A572EB"/>
    <w:rsid w:val="00A57F05"/>
    <w:rsid w:val="00A60CA0"/>
    <w:rsid w:val="00A61631"/>
    <w:rsid w:val="00A6379E"/>
    <w:rsid w:val="00A63FBF"/>
    <w:rsid w:val="00A64228"/>
    <w:rsid w:val="00A6498B"/>
    <w:rsid w:val="00A64A4B"/>
    <w:rsid w:val="00A64AF2"/>
    <w:rsid w:val="00A64DE7"/>
    <w:rsid w:val="00A664B4"/>
    <w:rsid w:val="00A66F26"/>
    <w:rsid w:val="00A7038C"/>
    <w:rsid w:val="00A706A8"/>
    <w:rsid w:val="00A71134"/>
    <w:rsid w:val="00A71206"/>
    <w:rsid w:val="00A714BA"/>
    <w:rsid w:val="00A71623"/>
    <w:rsid w:val="00A71806"/>
    <w:rsid w:val="00A71A06"/>
    <w:rsid w:val="00A71A81"/>
    <w:rsid w:val="00A71B4A"/>
    <w:rsid w:val="00A71E50"/>
    <w:rsid w:val="00A7228F"/>
    <w:rsid w:val="00A73473"/>
    <w:rsid w:val="00A735FE"/>
    <w:rsid w:val="00A7398B"/>
    <w:rsid w:val="00A7453E"/>
    <w:rsid w:val="00A74A17"/>
    <w:rsid w:val="00A74B88"/>
    <w:rsid w:val="00A75841"/>
    <w:rsid w:val="00A75BA8"/>
    <w:rsid w:val="00A764BA"/>
    <w:rsid w:val="00A776EB"/>
    <w:rsid w:val="00A77F5D"/>
    <w:rsid w:val="00A80296"/>
    <w:rsid w:val="00A815E0"/>
    <w:rsid w:val="00A81C44"/>
    <w:rsid w:val="00A82234"/>
    <w:rsid w:val="00A8299A"/>
    <w:rsid w:val="00A83393"/>
    <w:rsid w:val="00A83898"/>
    <w:rsid w:val="00A83F48"/>
    <w:rsid w:val="00A84734"/>
    <w:rsid w:val="00A86209"/>
    <w:rsid w:val="00A8668D"/>
    <w:rsid w:val="00A86DFF"/>
    <w:rsid w:val="00A87209"/>
    <w:rsid w:val="00A8754E"/>
    <w:rsid w:val="00A9087E"/>
    <w:rsid w:val="00A90C8A"/>
    <w:rsid w:val="00A90DDC"/>
    <w:rsid w:val="00A91141"/>
    <w:rsid w:val="00A926E7"/>
    <w:rsid w:val="00A92962"/>
    <w:rsid w:val="00A93901"/>
    <w:rsid w:val="00A93A95"/>
    <w:rsid w:val="00A94530"/>
    <w:rsid w:val="00A9483C"/>
    <w:rsid w:val="00A95129"/>
    <w:rsid w:val="00A952FF"/>
    <w:rsid w:val="00A95AC8"/>
    <w:rsid w:val="00AA0375"/>
    <w:rsid w:val="00AA1213"/>
    <w:rsid w:val="00AA1B96"/>
    <w:rsid w:val="00AA2994"/>
    <w:rsid w:val="00AA2DD3"/>
    <w:rsid w:val="00AA3F98"/>
    <w:rsid w:val="00AA4C10"/>
    <w:rsid w:val="00AA59BE"/>
    <w:rsid w:val="00AA5BC0"/>
    <w:rsid w:val="00AA729C"/>
    <w:rsid w:val="00AA7511"/>
    <w:rsid w:val="00AB0259"/>
    <w:rsid w:val="00AB09DA"/>
    <w:rsid w:val="00AB11EB"/>
    <w:rsid w:val="00AB1646"/>
    <w:rsid w:val="00AB1726"/>
    <w:rsid w:val="00AB177E"/>
    <w:rsid w:val="00AB1D77"/>
    <w:rsid w:val="00AB219F"/>
    <w:rsid w:val="00AB2245"/>
    <w:rsid w:val="00AB2321"/>
    <w:rsid w:val="00AB2AEE"/>
    <w:rsid w:val="00AB2B51"/>
    <w:rsid w:val="00AB2FA1"/>
    <w:rsid w:val="00AB3499"/>
    <w:rsid w:val="00AB415C"/>
    <w:rsid w:val="00AB46C4"/>
    <w:rsid w:val="00AB4977"/>
    <w:rsid w:val="00AB4B69"/>
    <w:rsid w:val="00AB4EC4"/>
    <w:rsid w:val="00AB7D85"/>
    <w:rsid w:val="00AC1D76"/>
    <w:rsid w:val="00AC23A2"/>
    <w:rsid w:val="00AC2FB8"/>
    <w:rsid w:val="00AC355E"/>
    <w:rsid w:val="00AC3A64"/>
    <w:rsid w:val="00AC3B4D"/>
    <w:rsid w:val="00AC413A"/>
    <w:rsid w:val="00AC498F"/>
    <w:rsid w:val="00AC585D"/>
    <w:rsid w:val="00AC5FCB"/>
    <w:rsid w:val="00AC6930"/>
    <w:rsid w:val="00AC7E53"/>
    <w:rsid w:val="00AD0896"/>
    <w:rsid w:val="00AD08D8"/>
    <w:rsid w:val="00AD1B24"/>
    <w:rsid w:val="00AD2074"/>
    <w:rsid w:val="00AD24B5"/>
    <w:rsid w:val="00AD2B1B"/>
    <w:rsid w:val="00AD31F2"/>
    <w:rsid w:val="00AD39D2"/>
    <w:rsid w:val="00AD3B75"/>
    <w:rsid w:val="00AD4342"/>
    <w:rsid w:val="00AD58AE"/>
    <w:rsid w:val="00AD5E25"/>
    <w:rsid w:val="00AD6169"/>
    <w:rsid w:val="00AD6183"/>
    <w:rsid w:val="00AD6D96"/>
    <w:rsid w:val="00AD742E"/>
    <w:rsid w:val="00AE0706"/>
    <w:rsid w:val="00AE2666"/>
    <w:rsid w:val="00AE2DD9"/>
    <w:rsid w:val="00AE4117"/>
    <w:rsid w:val="00AE550D"/>
    <w:rsid w:val="00AE5B45"/>
    <w:rsid w:val="00AE6176"/>
    <w:rsid w:val="00AE62D8"/>
    <w:rsid w:val="00AE78D4"/>
    <w:rsid w:val="00AE7FA5"/>
    <w:rsid w:val="00AF0356"/>
    <w:rsid w:val="00AF03B8"/>
    <w:rsid w:val="00AF05EF"/>
    <w:rsid w:val="00AF0858"/>
    <w:rsid w:val="00AF1D9D"/>
    <w:rsid w:val="00AF34B9"/>
    <w:rsid w:val="00AF367E"/>
    <w:rsid w:val="00AF3E7F"/>
    <w:rsid w:val="00AF405F"/>
    <w:rsid w:val="00AF44C6"/>
    <w:rsid w:val="00AF4F4C"/>
    <w:rsid w:val="00AF5606"/>
    <w:rsid w:val="00AF587F"/>
    <w:rsid w:val="00AF5A12"/>
    <w:rsid w:val="00AF6EA4"/>
    <w:rsid w:val="00AF74BF"/>
    <w:rsid w:val="00AF758E"/>
    <w:rsid w:val="00AF7CBA"/>
    <w:rsid w:val="00B019CB"/>
    <w:rsid w:val="00B01F98"/>
    <w:rsid w:val="00B02AB9"/>
    <w:rsid w:val="00B02C2A"/>
    <w:rsid w:val="00B03248"/>
    <w:rsid w:val="00B05361"/>
    <w:rsid w:val="00B060EE"/>
    <w:rsid w:val="00B07866"/>
    <w:rsid w:val="00B102D1"/>
    <w:rsid w:val="00B10560"/>
    <w:rsid w:val="00B10A26"/>
    <w:rsid w:val="00B10D58"/>
    <w:rsid w:val="00B117A9"/>
    <w:rsid w:val="00B11F69"/>
    <w:rsid w:val="00B122EA"/>
    <w:rsid w:val="00B1311B"/>
    <w:rsid w:val="00B132FD"/>
    <w:rsid w:val="00B1460B"/>
    <w:rsid w:val="00B1487F"/>
    <w:rsid w:val="00B149A3"/>
    <w:rsid w:val="00B14B16"/>
    <w:rsid w:val="00B168D7"/>
    <w:rsid w:val="00B16B54"/>
    <w:rsid w:val="00B179E4"/>
    <w:rsid w:val="00B17C0C"/>
    <w:rsid w:val="00B17C2F"/>
    <w:rsid w:val="00B20284"/>
    <w:rsid w:val="00B20351"/>
    <w:rsid w:val="00B20653"/>
    <w:rsid w:val="00B20C80"/>
    <w:rsid w:val="00B20F12"/>
    <w:rsid w:val="00B2101F"/>
    <w:rsid w:val="00B218D2"/>
    <w:rsid w:val="00B2190D"/>
    <w:rsid w:val="00B224B3"/>
    <w:rsid w:val="00B2262D"/>
    <w:rsid w:val="00B23AF1"/>
    <w:rsid w:val="00B23CCF"/>
    <w:rsid w:val="00B241DA"/>
    <w:rsid w:val="00B24201"/>
    <w:rsid w:val="00B24CFF"/>
    <w:rsid w:val="00B26ED5"/>
    <w:rsid w:val="00B27335"/>
    <w:rsid w:val="00B2779E"/>
    <w:rsid w:val="00B31ABF"/>
    <w:rsid w:val="00B321C1"/>
    <w:rsid w:val="00B32F28"/>
    <w:rsid w:val="00B331CA"/>
    <w:rsid w:val="00B33C55"/>
    <w:rsid w:val="00B33E00"/>
    <w:rsid w:val="00B349CD"/>
    <w:rsid w:val="00B34AEF"/>
    <w:rsid w:val="00B351C1"/>
    <w:rsid w:val="00B359CF"/>
    <w:rsid w:val="00B35FC7"/>
    <w:rsid w:val="00B36091"/>
    <w:rsid w:val="00B368D9"/>
    <w:rsid w:val="00B36D35"/>
    <w:rsid w:val="00B36EF4"/>
    <w:rsid w:val="00B378B4"/>
    <w:rsid w:val="00B37DAD"/>
    <w:rsid w:val="00B407F0"/>
    <w:rsid w:val="00B40CEB"/>
    <w:rsid w:val="00B40D3F"/>
    <w:rsid w:val="00B41216"/>
    <w:rsid w:val="00B41DE5"/>
    <w:rsid w:val="00B42860"/>
    <w:rsid w:val="00B42B6E"/>
    <w:rsid w:val="00B4509C"/>
    <w:rsid w:val="00B45117"/>
    <w:rsid w:val="00B45B39"/>
    <w:rsid w:val="00B45B86"/>
    <w:rsid w:val="00B4660B"/>
    <w:rsid w:val="00B46B9A"/>
    <w:rsid w:val="00B47AB7"/>
    <w:rsid w:val="00B501CF"/>
    <w:rsid w:val="00B50288"/>
    <w:rsid w:val="00B50A70"/>
    <w:rsid w:val="00B51004"/>
    <w:rsid w:val="00B51861"/>
    <w:rsid w:val="00B53257"/>
    <w:rsid w:val="00B53643"/>
    <w:rsid w:val="00B53FFB"/>
    <w:rsid w:val="00B54BD6"/>
    <w:rsid w:val="00B54D23"/>
    <w:rsid w:val="00B54F94"/>
    <w:rsid w:val="00B55403"/>
    <w:rsid w:val="00B55DEE"/>
    <w:rsid w:val="00B565AE"/>
    <w:rsid w:val="00B56DB2"/>
    <w:rsid w:val="00B56E7D"/>
    <w:rsid w:val="00B57017"/>
    <w:rsid w:val="00B57155"/>
    <w:rsid w:val="00B57476"/>
    <w:rsid w:val="00B57775"/>
    <w:rsid w:val="00B578C2"/>
    <w:rsid w:val="00B602AA"/>
    <w:rsid w:val="00B608EC"/>
    <w:rsid w:val="00B615A2"/>
    <w:rsid w:val="00B617C2"/>
    <w:rsid w:val="00B61DC3"/>
    <w:rsid w:val="00B62A3A"/>
    <w:rsid w:val="00B62EA7"/>
    <w:rsid w:val="00B63B5D"/>
    <w:rsid w:val="00B64011"/>
    <w:rsid w:val="00B6591E"/>
    <w:rsid w:val="00B65B88"/>
    <w:rsid w:val="00B65DC6"/>
    <w:rsid w:val="00B65FAD"/>
    <w:rsid w:val="00B673CC"/>
    <w:rsid w:val="00B676A6"/>
    <w:rsid w:val="00B677E8"/>
    <w:rsid w:val="00B67FB8"/>
    <w:rsid w:val="00B7103B"/>
    <w:rsid w:val="00B71489"/>
    <w:rsid w:val="00B7178E"/>
    <w:rsid w:val="00B71B17"/>
    <w:rsid w:val="00B72CFD"/>
    <w:rsid w:val="00B737FE"/>
    <w:rsid w:val="00B73AB6"/>
    <w:rsid w:val="00B73D47"/>
    <w:rsid w:val="00B74D6B"/>
    <w:rsid w:val="00B767AA"/>
    <w:rsid w:val="00B802F8"/>
    <w:rsid w:val="00B80A92"/>
    <w:rsid w:val="00B81575"/>
    <w:rsid w:val="00B82734"/>
    <w:rsid w:val="00B82FF9"/>
    <w:rsid w:val="00B83CD5"/>
    <w:rsid w:val="00B83D23"/>
    <w:rsid w:val="00B8434A"/>
    <w:rsid w:val="00B8451B"/>
    <w:rsid w:val="00B84934"/>
    <w:rsid w:val="00B84964"/>
    <w:rsid w:val="00B84ABB"/>
    <w:rsid w:val="00B8556F"/>
    <w:rsid w:val="00B85676"/>
    <w:rsid w:val="00B85896"/>
    <w:rsid w:val="00B8635D"/>
    <w:rsid w:val="00B90D14"/>
    <w:rsid w:val="00B90E52"/>
    <w:rsid w:val="00B91614"/>
    <w:rsid w:val="00B91B98"/>
    <w:rsid w:val="00B934CC"/>
    <w:rsid w:val="00B937D8"/>
    <w:rsid w:val="00B93A20"/>
    <w:rsid w:val="00B93B77"/>
    <w:rsid w:val="00B94249"/>
    <w:rsid w:val="00B946A4"/>
    <w:rsid w:val="00B94CE2"/>
    <w:rsid w:val="00B94E67"/>
    <w:rsid w:val="00B9776A"/>
    <w:rsid w:val="00B97A5B"/>
    <w:rsid w:val="00BA0B99"/>
    <w:rsid w:val="00BA13DA"/>
    <w:rsid w:val="00BA1FD1"/>
    <w:rsid w:val="00BA32B4"/>
    <w:rsid w:val="00BA3F7E"/>
    <w:rsid w:val="00BA4B75"/>
    <w:rsid w:val="00BA4DFF"/>
    <w:rsid w:val="00BA5360"/>
    <w:rsid w:val="00BA53C3"/>
    <w:rsid w:val="00BA5EA6"/>
    <w:rsid w:val="00BA60DC"/>
    <w:rsid w:val="00BA65AC"/>
    <w:rsid w:val="00BA6D16"/>
    <w:rsid w:val="00BA7516"/>
    <w:rsid w:val="00BB0ED6"/>
    <w:rsid w:val="00BB272F"/>
    <w:rsid w:val="00BB29F6"/>
    <w:rsid w:val="00BB30F0"/>
    <w:rsid w:val="00BB37A8"/>
    <w:rsid w:val="00BB3854"/>
    <w:rsid w:val="00BB3A85"/>
    <w:rsid w:val="00BB4531"/>
    <w:rsid w:val="00BB45EB"/>
    <w:rsid w:val="00BB46C4"/>
    <w:rsid w:val="00BB54E0"/>
    <w:rsid w:val="00BB5D57"/>
    <w:rsid w:val="00BB5DE1"/>
    <w:rsid w:val="00BB68B8"/>
    <w:rsid w:val="00BB69A7"/>
    <w:rsid w:val="00BB6B5E"/>
    <w:rsid w:val="00BB708D"/>
    <w:rsid w:val="00BB7659"/>
    <w:rsid w:val="00BB7819"/>
    <w:rsid w:val="00BB7DD5"/>
    <w:rsid w:val="00BB7F83"/>
    <w:rsid w:val="00BC0AC9"/>
    <w:rsid w:val="00BC0AEA"/>
    <w:rsid w:val="00BC0C5B"/>
    <w:rsid w:val="00BC0E24"/>
    <w:rsid w:val="00BC14A9"/>
    <w:rsid w:val="00BC16E5"/>
    <w:rsid w:val="00BC18BC"/>
    <w:rsid w:val="00BC19A4"/>
    <w:rsid w:val="00BC1C6B"/>
    <w:rsid w:val="00BC28BD"/>
    <w:rsid w:val="00BC2B21"/>
    <w:rsid w:val="00BC2CD6"/>
    <w:rsid w:val="00BC3C44"/>
    <w:rsid w:val="00BC45D2"/>
    <w:rsid w:val="00BC5660"/>
    <w:rsid w:val="00BC628E"/>
    <w:rsid w:val="00BC6741"/>
    <w:rsid w:val="00BC6802"/>
    <w:rsid w:val="00BC76AF"/>
    <w:rsid w:val="00BC790F"/>
    <w:rsid w:val="00BC7BB9"/>
    <w:rsid w:val="00BC7C6D"/>
    <w:rsid w:val="00BC7DA3"/>
    <w:rsid w:val="00BD046B"/>
    <w:rsid w:val="00BD0BDB"/>
    <w:rsid w:val="00BD0E31"/>
    <w:rsid w:val="00BD0FD5"/>
    <w:rsid w:val="00BD1095"/>
    <w:rsid w:val="00BD1512"/>
    <w:rsid w:val="00BD16D3"/>
    <w:rsid w:val="00BD20AF"/>
    <w:rsid w:val="00BD2C4D"/>
    <w:rsid w:val="00BD2CDE"/>
    <w:rsid w:val="00BD39BE"/>
    <w:rsid w:val="00BD3F7A"/>
    <w:rsid w:val="00BD48E4"/>
    <w:rsid w:val="00BD4E41"/>
    <w:rsid w:val="00BD6C2C"/>
    <w:rsid w:val="00BD7A0B"/>
    <w:rsid w:val="00BD7B7E"/>
    <w:rsid w:val="00BD7D3F"/>
    <w:rsid w:val="00BE141A"/>
    <w:rsid w:val="00BE1A3F"/>
    <w:rsid w:val="00BE1BA1"/>
    <w:rsid w:val="00BE2107"/>
    <w:rsid w:val="00BE22F1"/>
    <w:rsid w:val="00BE2530"/>
    <w:rsid w:val="00BE279E"/>
    <w:rsid w:val="00BE27CA"/>
    <w:rsid w:val="00BE3005"/>
    <w:rsid w:val="00BE3764"/>
    <w:rsid w:val="00BE3786"/>
    <w:rsid w:val="00BE37CD"/>
    <w:rsid w:val="00BE4CFA"/>
    <w:rsid w:val="00BE551F"/>
    <w:rsid w:val="00BE5AD5"/>
    <w:rsid w:val="00BE65C8"/>
    <w:rsid w:val="00BE67A7"/>
    <w:rsid w:val="00BE6DC3"/>
    <w:rsid w:val="00BE6E4E"/>
    <w:rsid w:val="00BE7DED"/>
    <w:rsid w:val="00BF0BFC"/>
    <w:rsid w:val="00BF0D05"/>
    <w:rsid w:val="00BF193A"/>
    <w:rsid w:val="00BF214C"/>
    <w:rsid w:val="00BF21A3"/>
    <w:rsid w:val="00BF3714"/>
    <w:rsid w:val="00BF382B"/>
    <w:rsid w:val="00BF3BA3"/>
    <w:rsid w:val="00BF45AD"/>
    <w:rsid w:val="00BF5118"/>
    <w:rsid w:val="00BF5228"/>
    <w:rsid w:val="00BF59DF"/>
    <w:rsid w:val="00BF68E0"/>
    <w:rsid w:val="00BF6A6B"/>
    <w:rsid w:val="00BF6BD6"/>
    <w:rsid w:val="00C004CC"/>
    <w:rsid w:val="00C00A9E"/>
    <w:rsid w:val="00C0156B"/>
    <w:rsid w:val="00C03D6D"/>
    <w:rsid w:val="00C04F7C"/>
    <w:rsid w:val="00C05A13"/>
    <w:rsid w:val="00C06276"/>
    <w:rsid w:val="00C06B9E"/>
    <w:rsid w:val="00C07D29"/>
    <w:rsid w:val="00C108BC"/>
    <w:rsid w:val="00C108D0"/>
    <w:rsid w:val="00C10A78"/>
    <w:rsid w:val="00C116D9"/>
    <w:rsid w:val="00C11CC4"/>
    <w:rsid w:val="00C12447"/>
    <w:rsid w:val="00C124EC"/>
    <w:rsid w:val="00C128FE"/>
    <w:rsid w:val="00C12EDE"/>
    <w:rsid w:val="00C141BB"/>
    <w:rsid w:val="00C147D1"/>
    <w:rsid w:val="00C157E9"/>
    <w:rsid w:val="00C15AD1"/>
    <w:rsid w:val="00C15EFA"/>
    <w:rsid w:val="00C166EB"/>
    <w:rsid w:val="00C171FD"/>
    <w:rsid w:val="00C17209"/>
    <w:rsid w:val="00C17E72"/>
    <w:rsid w:val="00C2211B"/>
    <w:rsid w:val="00C248EC"/>
    <w:rsid w:val="00C25180"/>
    <w:rsid w:val="00C2564C"/>
    <w:rsid w:val="00C256FA"/>
    <w:rsid w:val="00C25891"/>
    <w:rsid w:val="00C258EB"/>
    <w:rsid w:val="00C2590B"/>
    <w:rsid w:val="00C25AE9"/>
    <w:rsid w:val="00C27561"/>
    <w:rsid w:val="00C30181"/>
    <w:rsid w:val="00C31952"/>
    <w:rsid w:val="00C31E0F"/>
    <w:rsid w:val="00C31FE6"/>
    <w:rsid w:val="00C3258F"/>
    <w:rsid w:val="00C32673"/>
    <w:rsid w:val="00C3268E"/>
    <w:rsid w:val="00C32D87"/>
    <w:rsid w:val="00C330AE"/>
    <w:rsid w:val="00C347D8"/>
    <w:rsid w:val="00C34FD2"/>
    <w:rsid w:val="00C35268"/>
    <w:rsid w:val="00C355B1"/>
    <w:rsid w:val="00C3593E"/>
    <w:rsid w:val="00C35969"/>
    <w:rsid w:val="00C359EE"/>
    <w:rsid w:val="00C36899"/>
    <w:rsid w:val="00C36DCE"/>
    <w:rsid w:val="00C36E6C"/>
    <w:rsid w:val="00C3710A"/>
    <w:rsid w:val="00C3745C"/>
    <w:rsid w:val="00C37CC4"/>
    <w:rsid w:val="00C401DA"/>
    <w:rsid w:val="00C406BF"/>
    <w:rsid w:val="00C4074C"/>
    <w:rsid w:val="00C411A0"/>
    <w:rsid w:val="00C411DB"/>
    <w:rsid w:val="00C4185B"/>
    <w:rsid w:val="00C43A43"/>
    <w:rsid w:val="00C43C38"/>
    <w:rsid w:val="00C44DAD"/>
    <w:rsid w:val="00C44E18"/>
    <w:rsid w:val="00C456EA"/>
    <w:rsid w:val="00C45C64"/>
    <w:rsid w:val="00C46F57"/>
    <w:rsid w:val="00C47EB8"/>
    <w:rsid w:val="00C50364"/>
    <w:rsid w:val="00C504F3"/>
    <w:rsid w:val="00C50897"/>
    <w:rsid w:val="00C516D6"/>
    <w:rsid w:val="00C51968"/>
    <w:rsid w:val="00C51EE1"/>
    <w:rsid w:val="00C52233"/>
    <w:rsid w:val="00C52BA3"/>
    <w:rsid w:val="00C5336F"/>
    <w:rsid w:val="00C53D03"/>
    <w:rsid w:val="00C53FC4"/>
    <w:rsid w:val="00C5423A"/>
    <w:rsid w:val="00C546F6"/>
    <w:rsid w:val="00C546FD"/>
    <w:rsid w:val="00C5530D"/>
    <w:rsid w:val="00C55467"/>
    <w:rsid w:val="00C56BA3"/>
    <w:rsid w:val="00C56D88"/>
    <w:rsid w:val="00C56F6A"/>
    <w:rsid w:val="00C572BF"/>
    <w:rsid w:val="00C5746E"/>
    <w:rsid w:val="00C57831"/>
    <w:rsid w:val="00C60128"/>
    <w:rsid w:val="00C603E8"/>
    <w:rsid w:val="00C606CB"/>
    <w:rsid w:val="00C607B5"/>
    <w:rsid w:val="00C60E0F"/>
    <w:rsid w:val="00C6103E"/>
    <w:rsid w:val="00C61F01"/>
    <w:rsid w:val="00C628C6"/>
    <w:rsid w:val="00C62C59"/>
    <w:rsid w:val="00C633A5"/>
    <w:rsid w:val="00C63541"/>
    <w:rsid w:val="00C63EB5"/>
    <w:rsid w:val="00C644BC"/>
    <w:rsid w:val="00C649B9"/>
    <w:rsid w:val="00C659C4"/>
    <w:rsid w:val="00C66872"/>
    <w:rsid w:val="00C6715A"/>
    <w:rsid w:val="00C67C57"/>
    <w:rsid w:val="00C70116"/>
    <w:rsid w:val="00C702A9"/>
    <w:rsid w:val="00C70C37"/>
    <w:rsid w:val="00C71745"/>
    <w:rsid w:val="00C729AB"/>
    <w:rsid w:val="00C72E1E"/>
    <w:rsid w:val="00C74F21"/>
    <w:rsid w:val="00C7593F"/>
    <w:rsid w:val="00C76024"/>
    <w:rsid w:val="00C7685C"/>
    <w:rsid w:val="00C7753F"/>
    <w:rsid w:val="00C776E3"/>
    <w:rsid w:val="00C77773"/>
    <w:rsid w:val="00C80BDE"/>
    <w:rsid w:val="00C80C05"/>
    <w:rsid w:val="00C815CB"/>
    <w:rsid w:val="00C82055"/>
    <w:rsid w:val="00C82276"/>
    <w:rsid w:val="00C826F3"/>
    <w:rsid w:val="00C82E2F"/>
    <w:rsid w:val="00C82E57"/>
    <w:rsid w:val="00C836BF"/>
    <w:rsid w:val="00C83C63"/>
    <w:rsid w:val="00C84490"/>
    <w:rsid w:val="00C8466C"/>
    <w:rsid w:val="00C84E84"/>
    <w:rsid w:val="00C86224"/>
    <w:rsid w:val="00C86D0C"/>
    <w:rsid w:val="00C86E8A"/>
    <w:rsid w:val="00C878B0"/>
    <w:rsid w:val="00C90253"/>
    <w:rsid w:val="00C93712"/>
    <w:rsid w:val="00C94493"/>
    <w:rsid w:val="00C94785"/>
    <w:rsid w:val="00C94BD5"/>
    <w:rsid w:val="00C94DB7"/>
    <w:rsid w:val="00C95A94"/>
    <w:rsid w:val="00C970B6"/>
    <w:rsid w:val="00C970D3"/>
    <w:rsid w:val="00C97389"/>
    <w:rsid w:val="00C97EB3"/>
    <w:rsid w:val="00CA03D9"/>
    <w:rsid w:val="00CA1CFF"/>
    <w:rsid w:val="00CA1FD3"/>
    <w:rsid w:val="00CA3ED4"/>
    <w:rsid w:val="00CA4ADF"/>
    <w:rsid w:val="00CA5C20"/>
    <w:rsid w:val="00CA74D2"/>
    <w:rsid w:val="00CB0A28"/>
    <w:rsid w:val="00CB0F63"/>
    <w:rsid w:val="00CB171F"/>
    <w:rsid w:val="00CB1B31"/>
    <w:rsid w:val="00CB2888"/>
    <w:rsid w:val="00CB2B76"/>
    <w:rsid w:val="00CB344E"/>
    <w:rsid w:val="00CB3A14"/>
    <w:rsid w:val="00CB4EC9"/>
    <w:rsid w:val="00CB5157"/>
    <w:rsid w:val="00CB540B"/>
    <w:rsid w:val="00CB58C7"/>
    <w:rsid w:val="00CB5FC4"/>
    <w:rsid w:val="00CB6045"/>
    <w:rsid w:val="00CB6505"/>
    <w:rsid w:val="00CB6587"/>
    <w:rsid w:val="00CB6C71"/>
    <w:rsid w:val="00CC0269"/>
    <w:rsid w:val="00CC084C"/>
    <w:rsid w:val="00CC1475"/>
    <w:rsid w:val="00CC264E"/>
    <w:rsid w:val="00CC3253"/>
    <w:rsid w:val="00CC3AA3"/>
    <w:rsid w:val="00CC4422"/>
    <w:rsid w:val="00CC5634"/>
    <w:rsid w:val="00CC5B71"/>
    <w:rsid w:val="00CC5F62"/>
    <w:rsid w:val="00CC6169"/>
    <w:rsid w:val="00CC6289"/>
    <w:rsid w:val="00CC6C89"/>
    <w:rsid w:val="00CC720B"/>
    <w:rsid w:val="00CC7563"/>
    <w:rsid w:val="00CC767D"/>
    <w:rsid w:val="00CC7962"/>
    <w:rsid w:val="00CD0A0F"/>
    <w:rsid w:val="00CD0B22"/>
    <w:rsid w:val="00CD1433"/>
    <w:rsid w:val="00CD1F17"/>
    <w:rsid w:val="00CD279B"/>
    <w:rsid w:val="00CD2AAE"/>
    <w:rsid w:val="00CD2CCD"/>
    <w:rsid w:val="00CD3623"/>
    <w:rsid w:val="00CD42AF"/>
    <w:rsid w:val="00CD5027"/>
    <w:rsid w:val="00CD5F15"/>
    <w:rsid w:val="00CD7F0E"/>
    <w:rsid w:val="00CE00F9"/>
    <w:rsid w:val="00CE01EF"/>
    <w:rsid w:val="00CE056C"/>
    <w:rsid w:val="00CE1A20"/>
    <w:rsid w:val="00CE252A"/>
    <w:rsid w:val="00CE3777"/>
    <w:rsid w:val="00CE49AD"/>
    <w:rsid w:val="00CE4D4D"/>
    <w:rsid w:val="00CE5163"/>
    <w:rsid w:val="00CE538B"/>
    <w:rsid w:val="00CE5824"/>
    <w:rsid w:val="00CE6149"/>
    <w:rsid w:val="00CE63D4"/>
    <w:rsid w:val="00CE6D9D"/>
    <w:rsid w:val="00CE6DAD"/>
    <w:rsid w:val="00CE6F54"/>
    <w:rsid w:val="00CF0B42"/>
    <w:rsid w:val="00CF14E4"/>
    <w:rsid w:val="00CF1B21"/>
    <w:rsid w:val="00CF2166"/>
    <w:rsid w:val="00CF2674"/>
    <w:rsid w:val="00CF2906"/>
    <w:rsid w:val="00CF2C96"/>
    <w:rsid w:val="00CF3919"/>
    <w:rsid w:val="00CF3B79"/>
    <w:rsid w:val="00CF57F4"/>
    <w:rsid w:val="00CF5838"/>
    <w:rsid w:val="00CF5FB9"/>
    <w:rsid w:val="00CF6AC6"/>
    <w:rsid w:val="00CF7284"/>
    <w:rsid w:val="00D00456"/>
    <w:rsid w:val="00D00EE1"/>
    <w:rsid w:val="00D032AF"/>
    <w:rsid w:val="00D03C8E"/>
    <w:rsid w:val="00D03CEC"/>
    <w:rsid w:val="00D04FD6"/>
    <w:rsid w:val="00D050D2"/>
    <w:rsid w:val="00D057B9"/>
    <w:rsid w:val="00D0596C"/>
    <w:rsid w:val="00D05BFB"/>
    <w:rsid w:val="00D062B9"/>
    <w:rsid w:val="00D0671C"/>
    <w:rsid w:val="00D070AB"/>
    <w:rsid w:val="00D072AE"/>
    <w:rsid w:val="00D0744A"/>
    <w:rsid w:val="00D074CB"/>
    <w:rsid w:val="00D07532"/>
    <w:rsid w:val="00D076E8"/>
    <w:rsid w:val="00D100A1"/>
    <w:rsid w:val="00D113A0"/>
    <w:rsid w:val="00D125A0"/>
    <w:rsid w:val="00D12BAF"/>
    <w:rsid w:val="00D12DFC"/>
    <w:rsid w:val="00D14A4E"/>
    <w:rsid w:val="00D1560B"/>
    <w:rsid w:val="00D15A6D"/>
    <w:rsid w:val="00D15F68"/>
    <w:rsid w:val="00D164B1"/>
    <w:rsid w:val="00D16D48"/>
    <w:rsid w:val="00D17047"/>
    <w:rsid w:val="00D1736A"/>
    <w:rsid w:val="00D175CD"/>
    <w:rsid w:val="00D207D9"/>
    <w:rsid w:val="00D20E87"/>
    <w:rsid w:val="00D2181D"/>
    <w:rsid w:val="00D22267"/>
    <w:rsid w:val="00D22898"/>
    <w:rsid w:val="00D22A04"/>
    <w:rsid w:val="00D230B6"/>
    <w:rsid w:val="00D23CB8"/>
    <w:rsid w:val="00D2428E"/>
    <w:rsid w:val="00D242CC"/>
    <w:rsid w:val="00D2476F"/>
    <w:rsid w:val="00D255E2"/>
    <w:rsid w:val="00D2573F"/>
    <w:rsid w:val="00D266D7"/>
    <w:rsid w:val="00D26AD5"/>
    <w:rsid w:val="00D26B94"/>
    <w:rsid w:val="00D27332"/>
    <w:rsid w:val="00D30C0A"/>
    <w:rsid w:val="00D30C1B"/>
    <w:rsid w:val="00D3117F"/>
    <w:rsid w:val="00D314F0"/>
    <w:rsid w:val="00D3332B"/>
    <w:rsid w:val="00D33AA6"/>
    <w:rsid w:val="00D34141"/>
    <w:rsid w:val="00D34386"/>
    <w:rsid w:val="00D34CAE"/>
    <w:rsid w:val="00D34DFF"/>
    <w:rsid w:val="00D35372"/>
    <w:rsid w:val="00D35A39"/>
    <w:rsid w:val="00D35F65"/>
    <w:rsid w:val="00D3687B"/>
    <w:rsid w:val="00D3694B"/>
    <w:rsid w:val="00D36DA9"/>
    <w:rsid w:val="00D37050"/>
    <w:rsid w:val="00D37595"/>
    <w:rsid w:val="00D40F50"/>
    <w:rsid w:val="00D41DCE"/>
    <w:rsid w:val="00D425DA"/>
    <w:rsid w:val="00D42E57"/>
    <w:rsid w:val="00D4324B"/>
    <w:rsid w:val="00D4387F"/>
    <w:rsid w:val="00D43FA9"/>
    <w:rsid w:val="00D44386"/>
    <w:rsid w:val="00D4478D"/>
    <w:rsid w:val="00D4499F"/>
    <w:rsid w:val="00D44C83"/>
    <w:rsid w:val="00D450B6"/>
    <w:rsid w:val="00D4528C"/>
    <w:rsid w:val="00D46FE8"/>
    <w:rsid w:val="00D477D3"/>
    <w:rsid w:val="00D47C60"/>
    <w:rsid w:val="00D51281"/>
    <w:rsid w:val="00D5144D"/>
    <w:rsid w:val="00D51491"/>
    <w:rsid w:val="00D52D30"/>
    <w:rsid w:val="00D537D5"/>
    <w:rsid w:val="00D53C64"/>
    <w:rsid w:val="00D54F36"/>
    <w:rsid w:val="00D54FEB"/>
    <w:rsid w:val="00D55C46"/>
    <w:rsid w:val="00D55D7C"/>
    <w:rsid w:val="00D562B3"/>
    <w:rsid w:val="00D57577"/>
    <w:rsid w:val="00D57F95"/>
    <w:rsid w:val="00D609A8"/>
    <w:rsid w:val="00D60AB8"/>
    <w:rsid w:val="00D61C1D"/>
    <w:rsid w:val="00D62A67"/>
    <w:rsid w:val="00D63209"/>
    <w:rsid w:val="00D6389C"/>
    <w:rsid w:val="00D63B19"/>
    <w:rsid w:val="00D6463C"/>
    <w:rsid w:val="00D64CB3"/>
    <w:rsid w:val="00D650C1"/>
    <w:rsid w:val="00D65127"/>
    <w:rsid w:val="00D655F2"/>
    <w:rsid w:val="00D65B8C"/>
    <w:rsid w:val="00D676ED"/>
    <w:rsid w:val="00D71FE9"/>
    <w:rsid w:val="00D725C0"/>
    <w:rsid w:val="00D73AC1"/>
    <w:rsid w:val="00D75552"/>
    <w:rsid w:val="00D75C27"/>
    <w:rsid w:val="00D77D54"/>
    <w:rsid w:val="00D801A9"/>
    <w:rsid w:val="00D83EC2"/>
    <w:rsid w:val="00D83F8C"/>
    <w:rsid w:val="00D8494A"/>
    <w:rsid w:val="00D84E34"/>
    <w:rsid w:val="00D84ED1"/>
    <w:rsid w:val="00D86495"/>
    <w:rsid w:val="00D8714D"/>
    <w:rsid w:val="00D8730D"/>
    <w:rsid w:val="00D87689"/>
    <w:rsid w:val="00D90C28"/>
    <w:rsid w:val="00D90F9A"/>
    <w:rsid w:val="00D913BC"/>
    <w:rsid w:val="00D9168F"/>
    <w:rsid w:val="00D91B62"/>
    <w:rsid w:val="00D92B92"/>
    <w:rsid w:val="00D92F93"/>
    <w:rsid w:val="00D93336"/>
    <w:rsid w:val="00D9367D"/>
    <w:rsid w:val="00D94719"/>
    <w:rsid w:val="00D94F47"/>
    <w:rsid w:val="00D967B2"/>
    <w:rsid w:val="00D96D08"/>
    <w:rsid w:val="00D9766F"/>
    <w:rsid w:val="00DA100A"/>
    <w:rsid w:val="00DA14AE"/>
    <w:rsid w:val="00DA182E"/>
    <w:rsid w:val="00DA21F6"/>
    <w:rsid w:val="00DA2490"/>
    <w:rsid w:val="00DA29FD"/>
    <w:rsid w:val="00DA310C"/>
    <w:rsid w:val="00DA3BA1"/>
    <w:rsid w:val="00DA41F2"/>
    <w:rsid w:val="00DA43F0"/>
    <w:rsid w:val="00DA4E02"/>
    <w:rsid w:val="00DA56AB"/>
    <w:rsid w:val="00DA6562"/>
    <w:rsid w:val="00DA6C40"/>
    <w:rsid w:val="00DA75F1"/>
    <w:rsid w:val="00DB0624"/>
    <w:rsid w:val="00DB0A0D"/>
    <w:rsid w:val="00DB0F11"/>
    <w:rsid w:val="00DB16D9"/>
    <w:rsid w:val="00DB1F2B"/>
    <w:rsid w:val="00DB22B4"/>
    <w:rsid w:val="00DB2C31"/>
    <w:rsid w:val="00DB3FAC"/>
    <w:rsid w:val="00DB426A"/>
    <w:rsid w:val="00DB4652"/>
    <w:rsid w:val="00DB4913"/>
    <w:rsid w:val="00DB5819"/>
    <w:rsid w:val="00DB5C42"/>
    <w:rsid w:val="00DB5CDD"/>
    <w:rsid w:val="00DB663D"/>
    <w:rsid w:val="00DB695B"/>
    <w:rsid w:val="00DB7BF0"/>
    <w:rsid w:val="00DB7F40"/>
    <w:rsid w:val="00DC1820"/>
    <w:rsid w:val="00DC195D"/>
    <w:rsid w:val="00DC19AF"/>
    <w:rsid w:val="00DC1BCD"/>
    <w:rsid w:val="00DC2001"/>
    <w:rsid w:val="00DC2B61"/>
    <w:rsid w:val="00DC39EE"/>
    <w:rsid w:val="00DC4884"/>
    <w:rsid w:val="00DC4AD7"/>
    <w:rsid w:val="00DC4C32"/>
    <w:rsid w:val="00DC55D6"/>
    <w:rsid w:val="00DD0126"/>
    <w:rsid w:val="00DD0339"/>
    <w:rsid w:val="00DD0810"/>
    <w:rsid w:val="00DD092D"/>
    <w:rsid w:val="00DD0AC3"/>
    <w:rsid w:val="00DD0B7F"/>
    <w:rsid w:val="00DD159B"/>
    <w:rsid w:val="00DD1C94"/>
    <w:rsid w:val="00DD1F1F"/>
    <w:rsid w:val="00DD2218"/>
    <w:rsid w:val="00DD22BF"/>
    <w:rsid w:val="00DD233E"/>
    <w:rsid w:val="00DD38DB"/>
    <w:rsid w:val="00DD3C0D"/>
    <w:rsid w:val="00DD3FD5"/>
    <w:rsid w:val="00DD412A"/>
    <w:rsid w:val="00DD449E"/>
    <w:rsid w:val="00DD51D6"/>
    <w:rsid w:val="00DD5A96"/>
    <w:rsid w:val="00DD5F46"/>
    <w:rsid w:val="00DD60E3"/>
    <w:rsid w:val="00DD61AF"/>
    <w:rsid w:val="00DD65D1"/>
    <w:rsid w:val="00DD78E2"/>
    <w:rsid w:val="00DD793E"/>
    <w:rsid w:val="00DD7F67"/>
    <w:rsid w:val="00DE0D43"/>
    <w:rsid w:val="00DE0FEC"/>
    <w:rsid w:val="00DE15E3"/>
    <w:rsid w:val="00DE1724"/>
    <w:rsid w:val="00DE2868"/>
    <w:rsid w:val="00DE3536"/>
    <w:rsid w:val="00DE35EA"/>
    <w:rsid w:val="00DE37A2"/>
    <w:rsid w:val="00DE3CD6"/>
    <w:rsid w:val="00DE445A"/>
    <w:rsid w:val="00DE4C18"/>
    <w:rsid w:val="00DE5CF4"/>
    <w:rsid w:val="00DE60BA"/>
    <w:rsid w:val="00DE6B9E"/>
    <w:rsid w:val="00DF0789"/>
    <w:rsid w:val="00DF1030"/>
    <w:rsid w:val="00DF2012"/>
    <w:rsid w:val="00DF2288"/>
    <w:rsid w:val="00DF24A0"/>
    <w:rsid w:val="00DF38B2"/>
    <w:rsid w:val="00DF3C44"/>
    <w:rsid w:val="00DF4D09"/>
    <w:rsid w:val="00DF5CED"/>
    <w:rsid w:val="00DF629C"/>
    <w:rsid w:val="00DF637B"/>
    <w:rsid w:val="00DF69C8"/>
    <w:rsid w:val="00DF72B5"/>
    <w:rsid w:val="00E008C0"/>
    <w:rsid w:val="00E00BAF"/>
    <w:rsid w:val="00E00BF7"/>
    <w:rsid w:val="00E00D3D"/>
    <w:rsid w:val="00E01430"/>
    <w:rsid w:val="00E02AC9"/>
    <w:rsid w:val="00E03219"/>
    <w:rsid w:val="00E044A0"/>
    <w:rsid w:val="00E04C2C"/>
    <w:rsid w:val="00E04E9B"/>
    <w:rsid w:val="00E04EA3"/>
    <w:rsid w:val="00E062A9"/>
    <w:rsid w:val="00E0715C"/>
    <w:rsid w:val="00E0741E"/>
    <w:rsid w:val="00E11EEE"/>
    <w:rsid w:val="00E12807"/>
    <w:rsid w:val="00E12841"/>
    <w:rsid w:val="00E12BEC"/>
    <w:rsid w:val="00E1311F"/>
    <w:rsid w:val="00E153C1"/>
    <w:rsid w:val="00E15BED"/>
    <w:rsid w:val="00E15E86"/>
    <w:rsid w:val="00E1609F"/>
    <w:rsid w:val="00E162FF"/>
    <w:rsid w:val="00E169A8"/>
    <w:rsid w:val="00E17E6C"/>
    <w:rsid w:val="00E20723"/>
    <w:rsid w:val="00E20B50"/>
    <w:rsid w:val="00E22AF5"/>
    <w:rsid w:val="00E23548"/>
    <w:rsid w:val="00E23D02"/>
    <w:rsid w:val="00E240EB"/>
    <w:rsid w:val="00E24AAB"/>
    <w:rsid w:val="00E253EF"/>
    <w:rsid w:val="00E25E4F"/>
    <w:rsid w:val="00E262E1"/>
    <w:rsid w:val="00E30576"/>
    <w:rsid w:val="00E31F9B"/>
    <w:rsid w:val="00E3290D"/>
    <w:rsid w:val="00E32BD7"/>
    <w:rsid w:val="00E348C0"/>
    <w:rsid w:val="00E34B78"/>
    <w:rsid w:val="00E3522D"/>
    <w:rsid w:val="00E356CC"/>
    <w:rsid w:val="00E361E0"/>
    <w:rsid w:val="00E36957"/>
    <w:rsid w:val="00E37729"/>
    <w:rsid w:val="00E3782A"/>
    <w:rsid w:val="00E406B3"/>
    <w:rsid w:val="00E42771"/>
    <w:rsid w:val="00E42BB1"/>
    <w:rsid w:val="00E431E7"/>
    <w:rsid w:val="00E432D2"/>
    <w:rsid w:val="00E456FA"/>
    <w:rsid w:val="00E459C5"/>
    <w:rsid w:val="00E45C5A"/>
    <w:rsid w:val="00E5008E"/>
    <w:rsid w:val="00E50C87"/>
    <w:rsid w:val="00E52036"/>
    <w:rsid w:val="00E52088"/>
    <w:rsid w:val="00E52139"/>
    <w:rsid w:val="00E522CE"/>
    <w:rsid w:val="00E52373"/>
    <w:rsid w:val="00E52C35"/>
    <w:rsid w:val="00E535DB"/>
    <w:rsid w:val="00E54176"/>
    <w:rsid w:val="00E545FE"/>
    <w:rsid w:val="00E54892"/>
    <w:rsid w:val="00E5501D"/>
    <w:rsid w:val="00E551A8"/>
    <w:rsid w:val="00E55EEF"/>
    <w:rsid w:val="00E55FCC"/>
    <w:rsid w:val="00E56300"/>
    <w:rsid w:val="00E56798"/>
    <w:rsid w:val="00E573C5"/>
    <w:rsid w:val="00E605F5"/>
    <w:rsid w:val="00E61112"/>
    <w:rsid w:val="00E615E9"/>
    <w:rsid w:val="00E6213C"/>
    <w:rsid w:val="00E623EC"/>
    <w:rsid w:val="00E62A38"/>
    <w:rsid w:val="00E62D21"/>
    <w:rsid w:val="00E62F87"/>
    <w:rsid w:val="00E63B4A"/>
    <w:rsid w:val="00E640A5"/>
    <w:rsid w:val="00E64282"/>
    <w:rsid w:val="00E65040"/>
    <w:rsid w:val="00E66F1B"/>
    <w:rsid w:val="00E67163"/>
    <w:rsid w:val="00E6734B"/>
    <w:rsid w:val="00E67ACA"/>
    <w:rsid w:val="00E67FC6"/>
    <w:rsid w:val="00E70243"/>
    <w:rsid w:val="00E70E36"/>
    <w:rsid w:val="00E71DAA"/>
    <w:rsid w:val="00E72F06"/>
    <w:rsid w:val="00E7363A"/>
    <w:rsid w:val="00E737D8"/>
    <w:rsid w:val="00E73A04"/>
    <w:rsid w:val="00E73EC1"/>
    <w:rsid w:val="00E74161"/>
    <w:rsid w:val="00E75866"/>
    <w:rsid w:val="00E75B0B"/>
    <w:rsid w:val="00E75C7B"/>
    <w:rsid w:val="00E7646A"/>
    <w:rsid w:val="00E76795"/>
    <w:rsid w:val="00E77281"/>
    <w:rsid w:val="00E80192"/>
    <w:rsid w:val="00E81672"/>
    <w:rsid w:val="00E81678"/>
    <w:rsid w:val="00E816D9"/>
    <w:rsid w:val="00E819ED"/>
    <w:rsid w:val="00E82B57"/>
    <w:rsid w:val="00E832A7"/>
    <w:rsid w:val="00E838A4"/>
    <w:rsid w:val="00E84B46"/>
    <w:rsid w:val="00E84E90"/>
    <w:rsid w:val="00E85323"/>
    <w:rsid w:val="00E85FA2"/>
    <w:rsid w:val="00E87A6C"/>
    <w:rsid w:val="00E9004B"/>
    <w:rsid w:val="00E900F5"/>
    <w:rsid w:val="00E906CE"/>
    <w:rsid w:val="00E9075D"/>
    <w:rsid w:val="00E90F69"/>
    <w:rsid w:val="00E90FD2"/>
    <w:rsid w:val="00E91163"/>
    <w:rsid w:val="00E915F2"/>
    <w:rsid w:val="00E935D4"/>
    <w:rsid w:val="00E93B69"/>
    <w:rsid w:val="00E93C2E"/>
    <w:rsid w:val="00E941D3"/>
    <w:rsid w:val="00E94AAC"/>
    <w:rsid w:val="00E952E8"/>
    <w:rsid w:val="00E95540"/>
    <w:rsid w:val="00E95615"/>
    <w:rsid w:val="00E95D50"/>
    <w:rsid w:val="00E96105"/>
    <w:rsid w:val="00E96431"/>
    <w:rsid w:val="00E969D0"/>
    <w:rsid w:val="00E96FB9"/>
    <w:rsid w:val="00E979F0"/>
    <w:rsid w:val="00EA01F0"/>
    <w:rsid w:val="00EA1186"/>
    <w:rsid w:val="00EA1417"/>
    <w:rsid w:val="00EA1820"/>
    <w:rsid w:val="00EA2180"/>
    <w:rsid w:val="00EA2EEB"/>
    <w:rsid w:val="00EA3DBE"/>
    <w:rsid w:val="00EA4520"/>
    <w:rsid w:val="00EA45FB"/>
    <w:rsid w:val="00EA4EC1"/>
    <w:rsid w:val="00EA599F"/>
    <w:rsid w:val="00EA5DE1"/>
    <w:rsid w:val="00EA6132"/>
    <w:rsid w:val="00EA6D86"/>
    <w:rsid w:val="00EA6FBD"/>
    <w:rsid w:val="00EA719A"/>
    <w:rsid w:val="00EA7466"/>
    <w:rsid w:val="00EA7AD7"/>
    <w:rsid w:val="00EB00F4"/>
    <w:rsid w:val="00EB04BE"/>
    <w:rsid w:val="00EB05E7"/>
    <w:rsid w:val="00EB08F2"/>
    <w:rsid w:val="00EB0B8E"/>
    <w:rsid w:val="00EB18FF"/>
    <w:rsid w:val="00EB2820"/>
    <w:rsid w:val="00EB38EC"/>
    <w:rsid w:val="00EB4357"/>
    <w:rsid w:val="00EB4BDD"/>
    <w:rsid w:val="00EB5DA7"/>
    <w:rsid w:val="00EB7255"/>
    <w:rsid w:val="00EC00D5"/>
    <w:rsid w:val="00EC04E1"/>
    <w:rsid w:val="00EC106D"/>
    <w:rsid w:val="00EC15A1"/>
    <w:rsid w:val="00EC16AF"/>
    <w:rsid w:val="00EC1C6B"/>
    <w:rsid w:val="00EC1DAB"/>
    <w:rsid w:val="00EC4044"/>
    <w:rsid w:val="00EC579E"/>
    <w:rsid w:val="00EC58D5"/>
    <w:rsid w:val="00EC61D9"/>
    <w:rsid w:val="00EC6AAD"/>
    <w:rsid w:val="00EC727B"/>
    <w:rsid w:val="00EC753F"/>
    <w:rsid w:val="00EC7E13"/>
    <w:rsid w:val="00ED0A06"/>
    <w:rsid w:val="00ED1CF4"/>
    <w:rsid w:val="00ED2CDD"/>
    <w:rsid w:val="00ED2E1A"/>
    <w:rsid w:val="00ED31CE"/>
    <w:rsid w:val="00ED339D"/>
    <w:rsid w:val="00ED3446"/>
    <w:rsid w:val="00ED37C3"/>
    <w:rsid w:val="00ED3B0D"/>
    <w:rsid w:val="00ED4251"/>
    <w:rsid w:val="00ED46FD"/>
    <w:rsid w:val="00ED53C7"/>
    <w:rsid w:val="00ED5B33"/>
    <w:rsid w:val="00ED5EB4"/>
    <w:rsid w:val="00ED6108"/>
    <w:rsid w:val="00ED633D"/>
    <w:rsid w:val="00ED6C06"/>
    <w:rsid w:val="00ED72B7"/>
    <w:rsid w:val="00EE0279"/>
    <w:rsid w:val="00EE197A"/>
    <w:rsid w:val="00EE1E89"/>
    <w:rsid w:val="00EE1EA4"/>
    <w:rsid w:val="00EE21BD"/>
    <w:rsid w:val="00EE3158"/>
    <w:rsid w:val="00EE34B8"/>
    <w:rsid w:val="00EE3EA1"/>
    <w:rsid w:val="00EE3EB8"/>
    <w:rsid w:val="00EE4E88"/>
    <w:rsid w:val="00EE4F62"/>
    <w:rsid w:val="00EE50C7"/>
    <w:rsid w:val="00EE6CA6"/>
    <w:rsid w:val="00EE7398"/>
    <w:rsid w:val="00EE77AC"/>
    <w:rsid w:val="00EE7C67"/>
    <w:rsid w:val="00EE7C68"/>
    <w:rsid w:val="00EF066F"/>
    <w:rsid w:val="00EF079A"/>
    <w:rsid w:val="00EF0872"/>
    <w:rsid w:val="00EF0E33"/>
    <w:rsid w:val="00EF126B"/>
    <w:rsid w:val="00EF1E18"/>
    <w:rsid w:val="00EF248C"/>
    <w:rsid w:val="00EF25CA"/>
    <w:rsid w:val="00EF2B08"/>
    <w:rsid w:val="00EF2E8A"/>
    <w:rsid w:val="00EF377C"/>
    <w:rsid w:val="00EF3C59"/>
    <w:rsid w:val="00EF3ED0"/>
    <w:rsid w:val="00EF3F8E"/>
    <w:rsid w:val="00EF5513"/>
    <w:rsid w:val="00EF58EF"/>
    <w:rsid w:val="00EF599B"/>
    <w:rsid w:val="00EF5B3C"/>
    <w:rsid w:val="00EF6FD3"/>
    <w:rsid w:val="00EF7358"/>
    <w:rsid w:val="00F0194C"/>
    <w:rsid w:val="00F01B33"/>
    <w:rsid w:val="00F01C31"/>
    <w:rsid w:val="00F02089"/>
    <w:rsid w:val="00F0228E"/>
    <w:rsid w:val="00F024E0"/>
    <w:rsid w:val="00F02A17"/>
    <w:rsid w:val="00F02DDB"/>
    <w:rsid w:val="00F02FBA"/>
    <w:rsid w:val="00F03B52"/>
    <w:rsid w:val="00F041DF"/>
    <w:rsid w:val="00F04B89"/>
    <w:rsid w:val="00F05582"/>
    <w:rsid w:val="00F0581E"/>
    <w:rsid w:val="00F05983"/>
    <w:rsid w:val="00F069A0"/>
    <w:rsid w:val="00F06FDE"/>
    <w:rsid w:val="00F07612"/>
    <w:rsid w:val="00F102F4"/>
    <w:rsid w:val="00F11248"/>
    <w:rsid w:val="00F12EF4"/>
    <w:rsid w:val="00F13000"/>
    <w:rsid w:val="00F1475D"/>
    <w:rsid w:val="00F1782A"/>
    <w:rsid w:val="00F2002A"/>
    <w:rsid w:val="00F20775"/>
    <w:rsid w:val="00F216AA"/>
    <w:rsid w:val="00F21A6B"/>
    <w:rsid w:val="00F22E66"/>
    <w:rsid w:val="00F2323C"/>
    <w:rsid w:val="00F23464"/>
    <w:rsid w:val="00F23B83"/>
    <w:rsid w:val="00F24128"/>
    <w:rsid w:val="00F24828"/>
    <w:rsid w:val="00F27C1B"/>
    <w:rsid w:val="00F316C0"/>
    <w:rsid w:val="00F32981"/>
    <w:rsid w:val="00F32B29"/>
    <w:rsid w:val="00F3325D"/>
    <w:rsid w:val="00F3368A"/>
    <w:rsid w:val="00F34E3C"/>
    <w:rsid w:val="00F354C8"/>
    <w:rsid w:val="00F35977"/>
    <w:rsid w:val="00F359DD"/>
    <w:rsid w:val="00F3602C"/>
    <w:rsid w:val="00F36691"/>
    <w:rsid w:val="00F3685E"/>
    <w:rsid w:val="00F37040"/>
    <w:rsid w:val="00F4031C"/>
    <w:rsid w:val="00F40975"/>
    <w:rsid w:val="00F41BF9"/>
    <w:rsid w:val="00F41DD5"/>
    <w:rsid w:val="00F421FB"/>
    <w:rsid w:val="00F42208"/>
    <w:rsid w:val="00F454C2"/>
    <w:rsid w:val="00F4677D"/>
    <w:rsid w:val="00F4729F"/>
    <w:rsid w:val="00F50AFF"/>
    <w:rsid w:val="00F51214"/>
    <w:rsid w:val="00F52FEE"/>
    <w:rsid w:val="00F53D4F"/>
    <w:rsid w:val="00F54561"/>
    <w:rsid w:val="00F5522D"/>
    <w:rsid w:val="00F55826"/>
    <w:rsid w:val="00F55CBB"/>
    <w:rsid w:val="00F608C8"/>
    <w:rsid w:val="00F608CF"/>
    <w:rsid w:val="00F61D4E"/>
    <w:rsid w:val="00F6297A"/>
    <w:rsid w:val="00F63653"/>
    <w:rsid w:val="00F6562F"/>
    <w:rsid w:val="00F65AF4"/>
    <w:rsid w:val="00F65C53"/>
    <w:rsid w:val="00F66018"/>
    <w:rsid w:val="00F667BB"/>
    <w:rsid w:val="00F66BA6"/>
    <w:rsid w:val="00F67A26"/>
    <w:rsid w:val="00F70AEF"/>
    <w:rsid w:val="00F716A4"/>
    <w:rsid w:val="00F72507"/>
    <w:rsid w:val="00F72EBA"/>
    <w:rsid w:val="00F72ED1"/>
    <w:rsid w:val="00F730C8"/>
    <w:rsid w:val="00F73AC7"/>
    <w:rsid w:val="00F73E7E"/>
    <w:rsid w:val="00F742F5"/>
    <w:rsid w:val="00F74AB5"/>
    <w:rsid w:val="00F75FE7"/>
    <w:rsid w:val="00F770F1"/>
    <w:rsid w:val="00F77319"/>
    <w:rsid w:val="00F773F5"/>
    <w:rsid w:val="00F80064"/>
    <w:rsid w:val="00F802E6"/>
    <w:rsid w:val="00F80A76"/>
    <w:rsid w:val="00F80D25"/>
    <w:rsid w:val="00F813FD"/>
    <w:rsid w:val="00F826FB"/>
    <w:rsid w:val="00F83463"/>
    <w:rsid w:val="00F842FB"/>
    <w:rsid w:val="00F849D6"/>
    <w:rsid w:val="00F850A8"/>
    <w:rsid w:val="00F85418"/>
    <w:rsid w:val="00F85C7B"/>
    <w:rsid w:val="00F85DE5"/>
    <w:rsid w:val="00F86212"/>
    <w:rsid w:val="00F867EA"/>
    <w:rsid w:val="00F8714C"/>
    <w:rsid w:val="00F87B83"/>
    <w:rsid w:val="00F90132"/>
    <w:rsid w:val="00F90223"/>
    <w:rsid w:val="00F9028C"/>
    <w:rsid w:val="00F9071E"/>
    <w:rsid w:val="00F92161"/>
    <w:rsid w:val="00F92F8E"/>
    <w:rsid w:val="00F941B4"/>
    <w:rsid w:val="00F958A6"/>
    <w:rsid w:val="00F959E0"/>
    <w:rsid w:val="00F963D9"/>
    <w:rsid w:val="00F967F4"/>
    <w:rsid w:val="00F9786A"/>
    <w:rsid w:val="00F97FF6"/>
    <w:rsid w:val="00FA009A"/>
    <w:rsid w:val="00FA0B7C"/>
    <w:rsid w:val="00FA0C67"/>
    <w:rsid w:val="00FA13F8"/>
    <w:rsid w:val="00FA169E"/>
    <w:rsid w:val="00FA1D00"/>
    <w:rsid w:val="00FA2A64"/>
    <w:rsid w:val="00FA3454"/>
    <w:rsid w:val="00FA392E"/>
    <w:rsid w:val="00FA397A"/>
    <w:rsid w:val="00FA39DC"/>
    <w:rsid w:val="00FA3E72"/>
    <w:rsid w:val="00FA51C3"/>
    <w:rsid w:val="00FA5A51"/>
    <w:rsid w:val="00FA6230"/>
    <w:rsid w:val="00FA69F4"/>
    <w:rsid w:val="00FA6FF1"/>
    <w:rsid w:val="00FB0130"/>
    <w:rsid w:val="00FB0358"/>
    <w:rsid w:val="00FB0C71"/>
    <w:rsid w:val="00FB0D93"/>
    <w:rsid w:val="00FB12AC"/>
    <w:rsid w:val="00FB1C0B"/>
    <w:rsid w:val="00FB1F46"/>
    <w:rsid w:val="00FB2D46"/>
    <w:rsid w:val="00FB6F5B"/>
    <w:rsid w:val="00FB7C51"/>
    <w:rsid w:val="00FB7F6F"/>
    <w:rsid w:val="00FC279F"/>
    <w:rsid w:val="00FC2F26"/>
    <w:rsid w:val="00FC30A6"/>
    <w:rsid w:val="00FC48E1"/>
    <w:rsid w:val="00FC4CDD"/>
    <w:rsid w:val="00FC511E"/>
    <w:rsid w:val="00FC5644"/>
    <w:rsid w:val="00FC5953"/>
    <w:rsid w:val="00FC7861"/>
    <w:rsid w:val="00FC7C5F"/>
    <w:rsid w:val="00FD08EE"/>
    <w:rsid w:val="00FD10D7"/>
    <w:rsid w:val="00FD20BD"/>
    <w:rsid w:val="00FD34AD"/>
    <w:rsid w:val="00FD35B3"/>
    <w:rsid w:val="00FD3D76"/>
    <w:rsid w:val="00FD3E4E"/>
    <w:rsid w:val="00FD4763"/>
    <w:rsid w:val="00FD47D5"/>
    <w:rsid w:val="00FD4845"/>
    <w:rsid w:val="00FD5352"/>
    <w:rsid w:val="00FD5414"/>
    <w:rsid w:val="00FD6665"/>
    <w:rsid w:val="00FD6CEB"/>
    <w:rsid w:val="00FD6DCB"/>
    <w:rsid w:val="00FD6E7A"/>
    <w:rsid w:val="00FD707F"/>
    <w:rsid w:val="00FD7468"/>
    <w:rsid w:val="00FD7B9F"/>
    <w:rsid w:val="00FD7C21"/>
    <w:rsid w:val="00FE0075"/>
    <w:rsid w:val="00FE0716"/>
    <w:rsid w:val="00FE0F59"/>
    <w:rsid w:val="00FE1A01"/>
    <w:rsid w:val="00FE1CA5"/>
    <w:rsid w:val="00FE2398"/>
    <w:rsid w:val="00FE23BE"/>
    <w:rsid w:val="00FE2EED"/>
    <w:rsid w:val="00FE385E"/>
    <w:rsid w:val="00FE416B"/>
    <w:rsid w:val="00FE4BCF"/>
    <w:rsid w:val="00FE5602"/>
    <w:rsid w:val="00FE5AAA"/>
    <w:rsid w:val="00FE5C98"/>
    <w:rsid w:val="00FE6263"/>
    <w:rsid w:val="00FE62AF"/>
    <w:rsid w:val="00FE63CA"/>
    <w:rsid w:val="00FE6C6F"/>
    <w:rsid w:val="00FE7B0E"/>
    <w:rsid w:val="00FF13CB"/>
    <w:rsid w:val="00FF16C1"/>
    <w:rsid w:val="00FF231B"/>
    <w:rsid w:val="00FF2B82"/>
    <w:rsid w:val="00FF3731"/>
    <w:rsid w:val="00FF4299"/>
    <w:rsid w:val="00FF49F0"/>
    <w:rsid w:val="00FF562F"/>
    <w:rsid w:val="00FF60E7"/>
    <w:rsid w:val="00FF6344"/>
    <w:rsid w:val="00FF6F53"/>
    <w:rsid w:val="00FF70DC"/>
    <w:rsid w:val="00FF7228"/>
    <w:rsid w:val="00FF7478"/>
    <w:rsid w:val="04214991"/>
    <w:rsid w:val="083ED68E"/>
    <w:rsid w:val="090ABD72"/>
    <w:rsid w:val="0D37B91F"/>
    <w:rsid w:val="132E9E7E"/>
    <w:rsid w:val="15C4F742"/>
    <w:rsid w:val="17F60D48"/>
    <w:rsid w:val="197ECB2D"/>
    <w:rsid w:val="1DBFC3F4"/>
    <w:rsid w:val="1DC1374B"/>
    <w:rsid w:val="2218C4EA"/>
    <w:rsid w:val="229CB4DA"/>
    <w:rsid w:val="22A2BB64"/>
    <w:rsid w:val="236362A6"/>
    <w:rsid w:val="23A44012"/>
    <w:rsid w:val="271706B4"/>
    <w:rsid w:val="2EEEDFF7"/>
    <w:rsid w:val="2F42FAB0"/>
    <w:rsid w:val="310C92DC"/>
    <w:rsid w:val="31382822"/>
    <w:rsid w:val="3313F998"/>
    <w:rsid w:val="3354132E"/>
    <w:rsid w:val="36A1B9DD"/>
    <w:rsid w:val="379CCE57"/>
    <w:rsid w:val="39433A07"/>
    <w:rsid w:val="3ACF8F36"/>
    <w:rsid w:val="3EB1110C"/>
    <w:rsid w:val="3F427942"/>
    <w:rsid w:val="3FAE471B"/>
    <w:rsid w:val="40213DD7"/>
    <w:rsid w:val="45072A33"/>
    <w:rsid w:val="47E175F2"/>
    <w:rsid w:val="4811AB32"/>
    <w:rsid w:val="4903C9FE"/>
    <w:rsid w:val="4AFD1BB8"/>
    <w:rsid w:val="4BA43382"/>
    <w:rsid w:val="4BB8BE3B"/>
    <w:rsid w:val="4D8B2273"/>
    <w:rsid w:val="5158FB08"/>
    <w:rsid w:val="524E4CE5"/>
    <w:rsid w:val="53A70C03"/>
    <w:rsid w:val="545F405B"/>
    <w:rsid w:val="56B66C26"/>
    <w:rsid w:val="57C27663"/>
    <w:rsid w:val="5A433BDD"/>
    <w:rsid w:val="5AFA1725"/>
    <w:rsid w:val="5C32194F"/>
    <w:rsid w:val="5C95E786"/>
    <w:rsid w:val="5D03D550"/>
    <w:rsid w:val="5D944CFF"/>
    <w:rsid w:val="5E4833EE"/>
    <w:rsid w:val="6064728B"/>
    <w:rsid w:val="62B84FD5"/>
    <w:rsid w:val="631C354E"/>
    <w:rsid w:val="696DF681"/>
    <w:rsid w:val="6CDD0B5C"/>
    <w:rsid w:val="6D83C941"/>
    <w:rsid w:val="7158AC8A"/>
    <w:rsid w:val="7229149F"/>
    <w:rsid w:val="77AEC99E"/>
    <w:rsid w:val="781F05F2"/>
    <w:rsid w:val="7A12F400"/>
    <w:rsid w:val="7E895AB0"/>
    <w:rsid w:val="7FB9D7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5F651C3"/>
  <w15:docId w15:val="{DBFE25D0-9D51-47B9-848A-B7403EC30F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imes New Roman" w:hAnsi="Arial" w:cs="Times New Roman"/>
        <w:lang w:val="en-AU" w:eastAsia="en-US" w:bidi="ar-SA"/>
      </w:rPr>
    </w:rPrDefault>
    <w:pPrDefault/>
  </w:docDefaults>
  <w:latentStyles w:defLockedState="0" w:defUIPriority="0" w:defSemiHidden="0" w:defUnhideWhenUsed="0" w:defQFormat="0" w:count="376">
    <w:lsdException w:name="Normal" w:qFormat="1"/>
    <w:lsdException w:name="heading 1" w:uiPriority="99" w:qFormat="1"/>
    <w:lsdException w:name="heading 2" w:uiPriority="99" w:qFormat="1"/>
    <w:lsdException w:name="heading 3" w:uiPriority="99" w:qFormat="1"/>
    <w:lsdException w:name="heading 4" w:uiPriority="99"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9" w:unhideWhenUsed="1"/>
    <w:lsdException w:name="List Number"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99"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99"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B1409"/>
    <w:pPr>
      <w:spacing w:before="40" w:after="120" w:line="280" w:lineRule="atLeast"/>
    </w:pPr>
  </w:style>
  <w:style w:type="paragraph" w:styleId="Heading1">
    <w:name w:val="heading 1"/>
    <w:aliases w:val="Heading 1 Char1,Heading 1 Char Char,Section Heading,h1,L1,No numbers,Appendix,Appendix1,Appendix2,Appendix3,A MAJOR/BOLD,Para1,Top 1,ParaLevel1,Level 1 Para,Level 1 Para1,Level 1 Para2,Level 1 Para3,Level 1 Para4,Level 1 Para11"/>
    <w:basedOn w:val="Normal"/>
    <w:next w:val="Normal"/>
    <w:link w:val="Heading1Char"/>
    <w:autoRedefine/>
    <w:uiPriority w:val="99"/>
    <w:qFormat/>
    <w:rsid w:val="009634C9"/>
    <w:pPr>
      <w:spacing w:before="120" w:after="0"/>
      <w:outlineLvl w:val="0"/>
    </w:pPr>
    <w:rPr>
      <w:rFonts w:asciiTheme="minorHAnsi" w:eastAsia="Calibri" w:hAnsiTheme="minorHAnsi" w:cstheme="minorHAnsi"/>
      <w:noProof/>
      <w:color w:val="264F90"/>
      <w:sz w:val="22"/>
      <w:szCs w:val="22"/>
    </w:rPr>
  </w:style>
  <w:style w:type="paragraph" w:styleId="Heading2">
    <w:name w:val="heading 2"/>
    <w:basedOn w:val="Normal"/>
    <w:next w:val="Normal"/>
    <w:link w:val="Heading2Char"/>
    <w:autoRedefine/>
    <w:uiPriority w:val="99"/>
    <w:qFormat/>
    <w:rsid w:val="00272960"/>
    <w:pPr>
      <w:keepNext/>
      <w:numPr>
        <w:numId w:val="12"/>
      </w:numPr>
      <w:spacing w:before="240"/>
      <w:ind w:left="709" w:hanging="709"/>
      <w:outlineLvl w:val="1"/>
    </w:pPr>
    <w:rPr>
      <w:rFonts w:cstheme="minorHAnsi"/>
      <w:b/>
      <w:iCs/>
      <w:color w:val="264F90"/>
      <w:sz w:val="32"/>
      <w:szCs w:val="32"/>
    </w:rPr>
  </w:style>
  <w:style w:type="paragraph" w:styleId="Heading3">
    <w:name w:val="heading 3"/>
    <w:basedOn w:val="Heading2"/>
    <w:next w:val="Normal"/>
    <w:link w:val="Heading3Char"/>
    <w:uiPriority w:val="99"/>
    <w:qFormat/>
    <w:rsid w:val="00490C48"/>
    <w:pPr>
      <w:numPr>
        <w:ilvl w:val="1"/>
        <w:numId w:val="10"/>
      </w:numPr>
      <w:outlineLvl w:val="2"/>
    </w:pPr>
    <w:rPr>
      <w:rFonts w:cs="Arial"/>
      <w:b w:val="0"/>
      <w:sz w:val="24"/>
    </w:rPr>
  </w:style>
  <w:style w:type="paragraph" w:styleId="Heading4">
    <w:name w:val="heading 4"/>
    <w:basedOn w:val="Heading3"/>
    <w:next w:val="Normal"/>
    <w:link w:val="Heading4Char"/>
    <w:autoRedefine/>
    <w:uiPriority w:val="99"/>
    <w:qFormat/>
    <w:rsid w:val="00E00BF7"/>
    <w:pPr>
      <w:numPr>
        <w:ilvl w:val="2"/>
        <w:numId w:val="12"/>
      </w:numPr>
      <w:outlineLvl w:val="3"/>
    </w:pPr>
    <w:rPr>
      <w:rFonts w:eastAsia="MS Mincho" w:cs="TimesNewRoman"/>
      <w:sz w:val="22"/>
      <w:szCs w:val="20"/>
    </w:rPr>
  </w:style>
  <w:style w:type="paragraph" w:styleId="Heading5">
    <w:name w:val="heading 5"/>
    <w:basedOn w:val="Heading4"/>
    <w:next w:val="Normal"/>
    <w:link w:val="Heading5Char"/>
    <w:qFormat/>
    <w:rsid w:val="00430D2E"/>
    <w:pPr>
      <w:numPr>
        <w:ilvl w:val="3"/>
      </w:numPr>
      <w:tabs>
        <w:tab w:val="left" w:pos="1985"/>
      </w:tabs>
      <w:outlineLvl w:val="4"/>
    </w:pPr>
    <w:rPr>
      <w:bCs/>
      <w:iCs w:val="0"/>
      <w:color w:val="auto"/>
      <w:sz w:val="20"/>
      <w:szCs w:val="26"/>
    </w:rPr>
  </w:style>
  <w:style w:type="paragraph" w:styleId="Heading6">
    <w:name w:val="heading 6"/>
    <w:basedOn w:val="Heading5"/>
    <w:next w:val="Normal"/>
    <w:link w:val="Heading6Char"/>
    <w:qFormat/>
    <w:rsid w:val="00C17209"/>
    <w:pPr>
      <w:outlineLvl w:val="5"/>
    </w:pPr>
    <w:rPr>
      <w:bCs w:val="0"/>
      <w:sz w:val="22"/>
      <w:szCs w:val="22"/>
    </w:rPr>
  </w:style>
  <w:style w:type="paragraph" w:styleId="Heading7">
    <w:name w:val="heading 7"/>
    <w:basedOn w:val="Normal"/>
    <w:next w:val="Normal"/>
    <w:qFormat/>
    <w:rsid w:val="00FD6DCB"/>
    <w:pPr>
      <w:spacing w:before="240" w:after="60"/>
      <w:outlineLvl w:val="6"/>
    </w:pPr>
    <w:rPr>
      <w:rFonts w:ascii="Times New Roman" w:hAnsi="Times New Roman"/>
      <w:sz w:val="24"/>
    </w:rPr>
  </w:style>
  <w:style w:type="paragraph" w:styleId="Heading8">
    <w:name w:val="heading 8"/>
    <w:basedOn w:val="Normal"/>
    <w:next w:val="Normal"/>
    <w:qFormat/>
    <w:rsid w:val="00FD6DCB"/>
    <w:pPr>
      <w:spacing w:before="240" w:after="60"/>
      <w:outlineLvl w:val="7"/>
    </w:pPr>
    <w:rPr>
      <w:rFonts w:ascii="Times New Roman" w:hAnsi="Times New Roman"/>
      <w:i/>
      <w:iCs/>
      <w:sz w:val="24"/>
    </w:rPr>
  </w:style>
  <w:style w:type="paragraph" w:styleId="Heading9">
    <w:name w:val="heading 9"/>
    <w:basedOn w:val="Normal"/>
    <w:next w:val="Normal"/>
    <w:qFormat/>
    <w:rsid w:val="00FD6DCB"/>
    <w:pPr>
      <w:spacing w:before="240" w:after="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9374D6"/>
  </w:style>
  <w:style w:type="paragraph" w:styleId="Footer">
    <w:name w:val="footer"/>
    <w:basedOn w:val="Normal"/>
    <w:link w:val="FooterChar"/>
    <w:uiPriority w:val="99"/>
    <w:rsid w:val="00CC3AA3"/>
    <w:pPr>
      <w:tabs>
        <w:tab w:val="center" w:pos="4153"/>
        <w:tab w:val="right" w:pos="8306"/>
      </w:tabs>
      <w:spacing w:before="0" w:after="0" w:line="240" w:lineRule="auto"/>
    </w:pPr>
    <w:rPr>
      <w:sz w:val="16"/>
    </w:rPr>
  </w:style>
  <w:style w:type="paragraph" w:styleId="ListNumber">
    <w:name w:val="List Number"/>
    <w:basedOn w:val="Normal"/>
    <w:qFormat/>
    <w:rsid w:val="00363657"/>
    <w:pPr>
      <w:numPr>
        <w:numId w:val="3"/>
      </w:numPr>
    </w:pPr>
  </w:style>
  <w:style w:type="character" w:styleId="Hyperlink">
    <w:name w:val="Hyperlink"/>
    <w:uiPriority w:val="99"/>
    <w:rPr>
      <w:rFonts w:cs="Times New Roman"/>
      <w:color w:val="3366CC"/>
      <w:u w:val="single"/>
    </w:rPr>
  </w:style>
  <w:style w:type="paragraph" w:styleId="FootnoteText">
    <w:name w:val="footnote text"/>
    <w:basedOn w:val="Normal"/>
    <w:link w:val="FootnoteTextChar1"/>
    <w:autoRedefine/>
    <w:uiPriority w:val="99"/>
    <w:qFormat/>
    <w:rsid w:val="009D646B"/>
    <w:pPr>
      <w:tabs>
        <w:tab w:val="left" w:pos="4590"/>
        <w:tab w:val="right" w:pos="9450"/>
      </w:tabs>
      <w:spacing w:line="220" w:lineRule="exact"/>
      <w:ind w:left="180" w:right="188"/>
    </w:pPr>
    <w:rPr>
      <w:sz w:val="16"/>
    </w:rPr>
  </w:style>
  <w:style w:type="character" w:customStyle="1" w:styleId="FootnoteTextChar1">
    <w:name w:val="Footnote Text Char1"/>
    <w:basedOn w:val="DefaultParagraphFont"/>
    <w:link w:val="FootnoteText"/>
    <w:uiPriority w:val="99"/>
    <w:rsid w:val="009D646B"/>
    <w:rPr>
      <w:sz w:val="16"/>
    </w:rPr>
  </w:style>
  <w:style w:type="paragraph" w:styleId="ListBullet2">
    <w:name w:val="List Bullet 2"/>
    <w:aliases w:val="Dot-dash bullet"/>
    <w:basedOn w:val="ListBullet"/>
    <w:rsid w:val="004918B1"/>
    <w:pPr>
      <w:numPr>
        <w:numId w:val="5"/>
      </w:numPr>
      <w:spacing w:line="240" w:lineRule="auto"/>
    </w:pPr>
  </w:style>
  <w:style w:type="character" w:customStyle="1" w:styleId="Heading1Char">
    <w:name w:val="Heading 1 Char"/>
    <w:aliases w:val="Heading 1 Char1 Char1,Heading 1 Char Char Char1,Section Heading Char1,h1 Char1,L1 Char1,No numbers Char1,Appendix Char1,Appendix1 Char1,Appendix2 Char1,Appendix3 Char1,A MAJOR/BOLD Char1,Para1 Char1,Top 1 Char1,ParaLevel1 Char1"/>
    <w:basedOn w:val="DefaultParagraphFont"/>
    <w:link w:val="Heading1"/>
    <w:uiPriority w:val="99"/>
    <w:rsid w:val="009634C9"/>
    <w:rPr>
      <w:rFonts w:asciiTheme="minorHAnsi" w:eastAsia="Calibri" w:hAnsiTheme="minorHAnsi" w:cstheme="minorHAnsi"/>
      <w:noProof/>
      <w:color w:val="264F90"/>
      <w:sz w:val="22"/>
      <w:szCs w:val="22"/>
    </w:rPr>
  </w:style>
  <w:style w:type="paragraph" w:styleId="ListBullet3">
    <w:name w:val="List Bullet 3"/>
    <w:aliases w:val="Indent Quote Bullet"/>
    <w:rsid w:val="004918B1"/>
    <w:pPr>
      <w:numPr>
        <w:numId w:val="6"/>
      </w:numPr>
      <w:tabs>
        <w:tab w:val="clear" w:pos="1800"/>
        <w:tab w:val="num" w:pos="1080"/>
      </w:tabs>
      <w:ind w:left="1080"/>
    </w:pPr>
    <w:rPr>
      <w:rFonts w:ascii="TheSansOffice" w:hAnsi="TheSansOffice"/>
      <w:iCs/>
      <w:szCs w:val="24"/>
    </w:rPr>
  </w:style>
  <w:style w:type="paragraph" w:styleId="ListBullet">
    <w:name w:val="List Bullet"/>
    <w:basedOn w:val="Normal"/>
    <w:uiPriority w:val="99"/>
    <w:rsid w:val="00E71DAA"/>
    <w:pPr>
      <w:numPr>
        <w:numId w:val="9"/>
      </w:numPr>
      <w:spacing w:after="80"/>
    </w:pPr>
    <w:rPr>
      <w:iCs/>
    </w:rPr>
  </w:style>
  <w:style w:type="character" w:customStyle="1" w:styleId="Heading2Char">
    <w:name w:val="Heading 2 Char"/>
    <w:basedOn w:val="DefaultParagraphFont"/>
    <w:link w:val="Heading2"/>
    <w:uiPriority w:val="99"/>
    <w:rsid w:val="00272960"/>
    <w:rPr>
      <w:rFonts w:cstheme="minorHAnsi"/>
      <w:b/>
      <w:iCs/>
      <w:color w:val="264F90"/>
      <w:sz w:val="32"/>
      <w:szCs w:val="32"/>
    </w:rPr>
  </w:style>
  <w:style w:type="paragraph" w:styleId="DocumentMap">
    <w:name w:val="Document Map"/>
    <w:basedOn w:val="Normal"/>
    <w:semiHidden/>
    <w:rsid w:val="00FF3731"/>
    <w:pPr>
      <w:shd w:val="clear" w:color="auto" w:fill="000080"/>
    </w:pPr>
    <w:rPr>
      <w:rFonts w:ascii="Tahoma" w:hAnsi="Tahoma" w:cs="Tahoma"/>
    </w:rPr>
  </w:style>
  <w:style w:type="paragraph" w:styleId="ListNumber2">
    <w:name w:val="List Number 2"/>
    <w:basedOn w:val="ListNumber"/>
    <w:rsid w:val="00115C6B"/>
    <w:pPr>
      <w:numPr>
        <w:numId w:val="11"/>
      </w:numPr>
    </w:pPr>
  </w:style>
  <w:style w:type="paragraph" w:styleId="TOC4">
    <w:name w:val="toc 4"/>
    <w:basedOn w:val="Normal"/>
    <w:next w:val="Normal"/>
    <w:autoRedefine/>
    <w:uiPriority w:val="39"/>
    <w:rsid w:val="00430D2E"/>
    <w:pPr>
      <w:tabs>
        <w:tab w:val="left" w:pos="1843"/>
        <w:tab w:val="right" w:leader="dot" w:pos="8789"/>
      </w:tabs>
      <w:spacing w:line="240" w:lineRule="auto"/>
      <w:ind w:left="1418" w:hanging="284"/>
    </w:pPr>
    <w:rPr>
      <w:noProof/>
    </w:rPr>
  </w:style>
  <w:style w:type="paragraph" w:styleId="ListNumber3">
    <w:name w:val="List Number 3"/>
    <w:basedOn w:val="ListNumber2"/>
    <w:rsid w:val="0028417F"/>
    <w:pPr>
      <w:numPr>
        <w:numId w:val="4"/>
      </w:numPr>
      <w:spacing w:before="60" w:after="60"/>
      <w:ind w:left="1080"/>
    </w:pPr>
  </w:style>
  <w:style w:type="character" w:customStyle="1" w:styleId="FootnoteTextChar">
    <w:name w:val="Footnote Text Char"/>
    <w:basedOn w:val="DefaultParagraphFont"/>
    <w:uiPriority w:val="99"/>
    <w:locked/>
    <w:rsid w:val="00FD6DCB"/>
    <w:rPr>
      <w:rFonts w:ascii="Calibri" w:hAnsi="Calibri" w:cs="Times New Roman"/>
      <w:sz w:val="20"/>
      <w:szCs w:val="20"/>
    </w:rPr>
  </w:style>
  <w:style w:type="character" w:styleId="FootnoteReference">
    <w:name w:val="footnote reference"/>
    <w:basedOn w:val="DefaultParagraphFont"/>
    <w:uiPriority w:val="99"/>
    <w:rsid w:val="00FD6DCB"/>
    <w:rPr>
      <w:rFonts w:cs="Times New Roman"/>
      <w:vertAlign w:val="superscript"/>
    </w:rPr>
  </w:style>
  <w:style w:type="paragraph" w:customStyle="1" w:styleId="Default">
    <w:name w:val="Default"/>
    <w:rsid w:val="00FD6DCB"/>
    <w:pPr>
      <w:autoSpaceDE w:val="0"/>
      <w:autoSpaceDN w:val="0"/>
      <w:adjustRightInd w:val="0"/>
    </w:pPr>
    <w:rPr>
      <w:rFonts w:cs="Arial"/>
      <w:color w:val="000000"/>
      <w:sz w:val="24"/>
      <w:szCs w:val="24"/>
    </w:rPr>
  </w:style>
  <w:style w:type="paragraph" w:styleId="TOCHeading">
    <w:name w:val="TOC Heading"/>
    <w:basedOn w:val="Heading1"/>
    <w:next w:val="Normal"/>
    <w:qFormat/>
    <w:rsid w:val="00CD0B22"/>
    <w:pPr>
      <w:keepNext/>
      <w:keepLines/>
      <w:spacing w:before="480" w:line="276" w:lineRule="auto"/>
      <w:outlineLvl w:val="9"/>
    </w:pPr>
    <w:rPr>
      <w:bCs/>
      <w:sz w:val="32"/>
      <w:szCs w:val="28"/>
      <w:lang w:val="en-US"/>
    </w:rPr>
  </w:style>
  <w:style w:type="paragraph" w:styleId="TOC1">
    <w:name w:val="toc 1"/>
    <w:basedOn w:val="Normal"/>
    <w:next w:val="Normal"/>
    <w:autoRedefine/>
    <w:uiPriority w:val="39"/>
    <w:rsid w:val="00FF3731"/>
    <w:pPr>
      <w:spacing w:after="100" w:line="276" w:lineRule="auto"/>
      <w:ind w:left="567" w:hanging="567"/>
    </w:pPr>
    <w:rPr>
      <w:rFonts w:eastAsia="Calibri"/>
      <w:szCs w:val="22"/>
      <w:lang w:val="en-US"/>
    </w:rPr>
  </w:style>
  <w:style w:type="paragraph" w:styleId="TOC2">
    <w:name w:val="toc 2"/>
    <w:basedOn w:val="Normal"/>
    <w:next w:val="Normal"/>
    <w:autoRedefine/>
    <w:uiPriority w:val="39"/>
    <w:rsid w:val="007F3793"/>
    <w:pPr>
      <w:tabs>
        <w:tab w:val="right" w:leader="dot" w:pos="8789"/>
      </w:tabs>
      <w:spacing w:line="300" w:lineRule="auto"/>
      <w:ind w:left="357" w:hanging="357"/>
      <w:contextualSpacing/>
    </w:pPr>
    <w:rPr>
      <w:rFonts w:eastAsia="Calibri"/>
      <w:b/>
      <w:szCs w:val="22"/>
      <w:lang w:val="en-US"/>
    </w:rPr>
  </w:style>
  <w:style w:type="paragraph" w:styleId="TOC3">
    <w:name w:val="toc 3"/>
    <w:basedOn w:val="Normal"/>
    <w:next w:val="Normal"/>
    <w:autoRedefine/>
    <w:uiPriority w:val="39"/>
    <w:rsid w:val="00ED4251"/>
    <w:pPr>
      <w:tabs>
        <w:tab w:val="right" w:leader="dot" w:pos="8789"/>
      </w:tabs>
      <w:spacing w:line="300" w:lineRule="auto"/>
      <w:ind w:left="1077" w:hanging="720"/>
      <w:contextualSpacing/>
    </w:pPr>
    <w:rPr>
      <w:rFonts w:eastAsia="Calibri"/>
      <w:szCs w:val="22"/>
      <w:lang w:val="en-US"/>
    </w:rPr>
  </w:style>
  <w:style w:type="character" w:customStyle="1" w:styleId="Heading3Char">
    <w:name w:val="Heading 3 Char"/>
    <w:basedOn w:val="DefaultParagraphFont"/>
    <w:link w:val="Heading3"/>
    <w:uiPriority w:val="99"/>
    <w:rsid w:val="00490C48"/>
    <w:rPr>
      <w:rFonts w:cs="Arial"/>
      <w:iCs/>
      <w:color w:val="264F90"/>
      <w:sz w:val="24"/>
      <w:szCs w:val="32"/>
    </w:rPr>
  </w:style>
  <w:style w:type="character" w:customStyle="1" w:styleId="Heading4Char">
    <w:name w:val="Heading 4 Char"/>
    <w:basedOn w:val="Heading3Char"/>
    <w:link w:val="Heading4"/>
    <w:uiPriority w:val="99"/>
    <w:rsid w:val="00E00BF7"/>
    <w:rPr>
      <w:rFonts w:eastAsia="MS Mincho" w:cs="TimesNewRoman"/>
      <w:iCs/>
      <w:color w:val="264F90"/>
      <w:sz w:val="22"/>
      <w:szCs w:val="32"/>
    </w:rPr>
  </w:style>
  <w:style w:type="character" w:customStyle="1" w:styleId="Heading5Char">
    <w:name w:val="Heading 5 Char"/>
    <w:basedOn w:val="Heading4Char"/>
    <w:link w:val="Heading5"/>
    <w:rsid w:val="00430D2E"/>
    <w:rPr>
      <w:rFonts w:eastAsia="MS Mincho" w:cs="TimesNewRoman"/>
      <w:bCs/>
      <w:iCs w:val="0"/>
      <w:color w:val="264F90"/>
      <w:sz w:val="22"/>
      <w:szCs w:val="26"/>
    </w:rPr>
  </w:style>
  <w:style w:type="character" w:customStyle="1" w:styleId="Heading6Char">
    <w:name w:val="Heading 6 Char"/>
    <w:basedOn w:val="Heading5Char"/>
    <w:link w:val="Heading6"/>
    <w:rsid w:val="00C17209"/>
    <w:rPr>
      <w:rFonts w:eastAsia="MS Mincho" w:cs="TimesNewRoman"/>
      <w:bCs w:val="0"/>
      <w:iCs w:val="0"/>
      <w:color w:val="264F90"/>
      <w:sz w:val="22"/>
      <w:szCs w:val="22"/>
    </w:rPr>
  </w:style>
  <w:style w:type="paragraph" w:styleId="BalloonText">
    <w:name w:val="Balloon Text"/>
    <w:basedOn w:val="Normal"/>
    <w:link w:val="BalloonTextChar"/>
    <w:uiPriority w:val="99"/>
    <w:rsid w:val="00356ED2"/>
    <w:pPr>
      <w:spacing w:after="0"/>
    </w:pPr>
    <w:rPr>
      <w:rFonts w:ascii="Tahoma" w:hAnsi="Tahoma" w:cs="Tahoma"/>
      <w:sz w:val="16"/>
      <w:szCs w:val="16"/>
    </w:rPr>
  </w:style>
  <w:style w:type="character" w:customStyle="1" w:styleId="BalloonTextChar">
    <w:name w:val="Balloon Text Char"/>
    <w:basedOn w:val="DefaultParagraphFont"/>
    <w:link w:val="BalloonText"/>
    <w:uiPriority w:val="99"/>
    <w:rsid w:val="00356ED2"/>
    <w:rPr>
      <w:rFonts w:ascii="Tahoma" w:hAnsi="Tahoma" w:cs="Tahoma"/>
      <w:sz w:val="16"/>
      <w:szCs w:val="16"/>
    </w:rPr>
  </w:style>
  <w:style w:type="numbering" w:customStyle="1" w:styleId="StyleBulleted">
    <w:name w:val="Style Bulleted"/>
    <w:basedOn w:val="NoList"/>
    <w:rsid w:val="00A35F51"/>
    <w:pPr>
      <w:numPr>
        <w:numId w:val="7"/>
      </w:numPr>
    </w:pPr>
  </w:style>
  <w:style w:type="table" w:styleId="TableGrid">
    <w:name w:val="Table Grid"/>
    <w:basedOn w:val="TableNormal"/>
    <w:uiPriority w:val="99"/>
    <w:rsid w:val="00A35F51"/>
    <w:pPr>
      <w:spacing w:after="120" w:line="32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eferencesText">
    <w:name w:val="References Text"/>
    <w:basedOn w:val="Normal"/>
    <w:rsid w:val="00A35F51"/>
    <w:pPr>
      <w:spacing w:line="320" w:lineRule="atLeast"/>
      <w:ind w:left="567" w:hanging="567"/>
    </w:pPr>
    <w:rPr>
      <w:rFonts w:ascii="Times New Roman" w:hAnsi="Times New Roman"/>
      <w:sz w:val="24"/>
    </w:rPr>
  </w:style>
  <w:style w:type="paragraph" w:customStyle="1" w:styleId="OtherHeadings">
    <w:name w:val="Other Headings"/>
    <w:basedOn w:val="Heading2"/>
    <w:next w:val="Normal"/>
    <w:rsid w:val="00A35F51"/>
    <w:pPr>
      <w:tabs>
        <w:tab w:val="left" w:pos="1134"/>
      </w:tabs>
    </w:pPr>
    <w:rPr>
      <w:rFonts w:ascii="Verdana" w:hAnsi="Verdana" w:cs="Times New Roman"/>
      <w:b w:val="0"/>
      <w:bCs/>
      <w:iCs w:val="0"/>
      <w:color w:val="auto"/>
      <w:szCs w:val="20"/>
    </w:rPr>
  </w:style>
  <w:style w:type="numbering" w:customStyle="1" w:styleId="StyleNumbered">
    <w:name w:val="Style Numbered"/>
    <w:basedOn w:val="NoList"/>
    <w:rsid w:val="00A35F51"/>
    <w:pPr>
      <w:numPr>
        <w:numId w:val="8"/>
      </w:numPr>
    </w:pPr>
  </w:style>
  <w:style w:type="table" w:customStyle="1" w:styleId="AusIndustryTable">
    <w:name w:val="AusIndustry Table"/>
    <w:basedOn w:val="TableNormal"/>
    <w:rsid w:val="00A35F51"/>
    <w:pPr>
      <w:widowControl w:val="0"/>
      <w:spacing w:before="80" w:after="80"/>
    </w:pPr>
    <w:rPr>
      <w:sz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Times New Roman" w:hAnsi="Times New Roman"/>
        <w:b/>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tcPr>
    </w:tblStylePr>
    <w:tblStylePr w:type="firstCol">
      <w:rPr>
        <w:rFonts w:ascii="Times New Roman" w:hAnsi="Times New Roman"/>
        <w:b w:val="0"/>
        <w:sz w:val="22"/>
      </w:rPr>
    </w:tblStylePr>
  </w:style>
  <w:style w:type="paragraph" w:customStyle="1" w:styleId="TableHeadingNumbered">
    <w:name w:val="Table Heading (Numbered)"/>
    <w:basedOn w:val="TableText"/>
    <w:next w:val="Normal"/>
    <w:rsid w:val="00DB5819"/>
    <w:rPr>
      <w:color w:val="FFFFFF" w:themeColor="background1"/>
    </w:rPr>
  </w:style>
  <w:style w:type="paragraph" w:customStyle="1" w:styleId="DefaultTableText">
    <w:name w:val="Default Table Text"/>
    <w:basedOn w:val="Normal"/>
    <w:rsid w:val="00A35F51"/>
    <w:pPr>
      <w:spacing w:before="80" w:after="80"/>
    </w:pPr>
    <w:rPr>
      <w:rFonts w:ascii="Times New Roman" w:hAnsi="Times New Roman"/>
    </w:rPr>
  </w:style>
  <w:style w:type="paragraph" w:customStyle="1" w:styleId="IndentQuote">
    <w:name w:val="Indent Quote"/>
    <w:basedOn w:val="Normal"/>
    <w:next w:val="Normal"/>
    <w:rsid w:val="00A35F51"/>
    <w:pPr>
      <w:spacing w:line="320" w:lineRule="atLeast"/>
      <w:ind w:left="567"/>
    </w:pPr>
    <w:rPr>
      <w:rFonts w:ascii="Times New Roman" w:hAnsi="Times New Roman"/>
    </w:rPr>
  </w:style>
  <w:style w:type="paragraph" w:customStyle="1" w:styleId="NumberedParas">
    <w:name w:val="Numbered Paras"/>
    <w:basedOn w:val="Normal"/>
    <w:rsid w:val="00A35F51"/>
    <w:pPr>
      <w:spacing w:after="0"/>
    </w:pPr>
    <w:rPr>
      <w:rFonts w:cs="Arial"/>
      <w:b/>
      <w:bCs/>
    </w:rPr>
  </w:style>
  <w:style w:type="paragraph" w:styleId="BodyText">
    <w:name w:val="Body Text"/>
    <w:basedOn w:val="Default"/>
    <w:next w:val="Default"/>
    <w:link w:val="BodyTextChar"/>
    <w:uiPriority w:val="99"/>
    <w:rsid w:val="00A35F51"/>
    <w:pPr>
      <w:spacing w:before="120" w:after="120"/>
    </w:pPr>
    <w:rPr>
      <w:rFonts w:cs="Times New Roman"/>
      <w:color w:val="auto"/>
      <w:lang w:eastAsia="en-AU"/>
    </w:rPr>
  </w:style>
  <w:style w:type="character" w:customStyle="1" w:styleId="BodyTextChar">
    <w:name w:val="Body Text Char"/>
    <w:basedOn w:val="DefaultParagraphFont"/>
    <w:link w:val="BodyText"/>
    <w:uiPriority w:val="99"/>
    <w:rsid w:val="00A35F51"/>
    <w:rPr>
      <w:rFonts w:ascii="Arial" w:hAnsi="Arial"/>
      <w:sz w:val="24"/>
      <w:szCs w:val="24"/>
    </w:rPr>
  </w:style>
  <w:style w:type="character" w:styleId="CommentReference">
    <w:name w:val="annotation reference"/>
    <w:uiPriority w:val="99"/>
    <w:rsid w:val="00A35F51"/>
    <w:rPr>
      <w:sz w:val="16"/>
      <w:szCs w:val="16"/>
    </w:rPr>
  </w:style>
  <w:style w:type="paragraph" w:styleId="CommentText">
    <w:name w:val="annotation text"/>
    <w:basedOn w:val="Normal"/>
    <w:link w:val="CommentTextChar"/>
    <w:uiPriority w:val="99"/>
    <w:rsid w:val="00A35F51"/>
    <w:pPr>
      <w:spacing w:line="320" w:lineRule="atLeast"/>
    </w:pPr>
    <w:rPr>
      <w:rFonts w:ascii="Times New Roman" w:hAnsi="Times New Roman"/>
    </w:rPr>
  </w:style>
  <w:style w:type="character" w:customStyle="1" w:styleId="CommentTextChar">
    <w:name w:val="Comment Text Char"/>
    <w:basedOn w:val="DefaultParagraphFont"/>
    <w:link w:val="CommentText"/>
    <w:uiPriority w:val="99"/>
    <w:rsid w:val="00A35F51"/>
    <w:rPr>
      <w:lang w:eastAsia="en-US"/>
    </w:rPr>
  </w:style>
  <w:style w:type="paragraph" w:styleId="CommentSubject">
    <w:name w:val="annotation subject"/>
    <w:basedOn w:val="CommentText"/>
    <w:next w:val="CommentText"/>
    <w:link w:val="CommentSubjectChar"/>
    <w:uiPriority w:val="99"/>
    <w:rsid w:val="00A35F51"/>
    <w:rPr>
      <w:b/>
      <w:bCs/>
    </w:rPr>
  </w:style>
  <w:style w:type="character" w:customStyle="1" w:styleId="CommentSubjectChar">
    <w:name w:val="Comment Subject Char"/>
    <w:basedOn w:val="CommentTextChar"/>
    <w:link w:val="CommentSubject"/>
    <w:uiPriority w:val="99"/>
    <w:rsid w:val="00A35F51"/>
    <w:rPr>
      <w:b/>
      <w:bCs/>
      <w:lang w:eastAsia="en-US"/>
    </w:rPr>
  </w:style>
  <w:style w:type="paragraph" w:styleId="ListParagraph">
    <w:name w:val="List Paragraph"/>
    <w:aliases w:val="Bulleted Para,Bulletr List Paragraph,FooterText,L,List Paragraph1,List Paragraph11,List Paragraph2,List Paragraph21,Listeafsnit1,NFP GP Bulleted List,Paragraphe de liste1,Parágrafo da Lista1,Recommendation,bullet point list,numbered"/>
    <w:basedOn w:val="Normal"/>
    <w:link w:val="ListParagraphChar"/>
    <w:uiPriority w:val="34"/>
    <w:qFormat/>
    <w:rsid w:val="0058223D"/>
    <w:pPr>
      <w:ind w:left="720"/>
      <w:contextualSpacing/>
    </w:pPr>
  </w:style>
  <w:style w:type="character" w:styleId="Emphasis">
    <w:name w:val="Emphasis"/>
    <w:basedOn w:val="DefaultParagraphFont"/>
    <w:uiPriority w:val="20"/>
    <w:qFormat/>
    <w:rsid w:val="00906BA9"/>
    <w:rPr>
      <w:i/>
      <w:iCs/>
    </w:rPr>
  </w:style>
  <w:style w:type="paragraph" w:customStyle="1" w:styleId="StyleBefore6pt">
    <w:name w:val="Style Before:  6 pt"/>
    <w:basedOn w:val="Normal"/>
    <w:rsid w:val="00BD48E4"/>
    <w:pPr>
      <w:suppressAutoHyphens/>
      <w:spacing w:after="60" w:line="320" w:lineRule="atLeast"/>
    </w:pPr>
    <w:rPr>
      <w:lang w:eastAsia="ar-SA"/>
    </w:rPr>
  </w:style>
  <w:style w:type="paragraph" w:customStyle="1" w:styleId="StyleBoldGreenBefore6pt">
    <w:name w:val="Style Bold Green Before:  6 pt"/>
    <w:basedOn w:val="Normal"/>
    <w:rsid w:val="00BD48E4"/>
    <w:pPr>
      <w:suppressAutoHyphens/>
      <w:spacing w:before="60" w:line="320" w:lineRule="atLeast"/>
    </w:pPr>
    <w:rPr>
      <w:b/>
      <w:bCs/>
      <w:color w:val="008000"/>
      <w:lang w:eastAsia="ar-SA"/>
    </w:rPr>
  </w:style>
  <w:style w:type="character" w:styleId="PageNumber">
    <w:name w:val="page number"/>
    <w:uiPriority w:val="99"/>
    <w:rsid w:val="00BD48E4"/>
    <w:rPr>
      <w:rFonts w:cs="Times New Roman"/>
    </w:rPr>
  </w:style>
  <w:style w:type="paragraph" w:customStyle="1" w:styleId="Normal-Style2">
    <w:name w:val="Normal - Style2"/>
    <w:basedOn w:val="Normal"/>
    <w:qFormat/>
    <w:rsid w:val="00791684"/>
    <w:pPr>
      <w:spacing w:before="240"/>
    </w:pPr>
    <w:rPr>
      <w:rFonts w:asciiTheme="minorHAnsi" w:hAnsiTheme="minorHAnsi" w:cs="Calibri"/>
      <w:color w:val="000000"/>
      <w:sz w:val="24"/>
    </w:rPr>
  </w:style>
  <w:style w:type="paragraph" w:customStyle="1" w:styleId="Normal-Style3bulletpoints">
    <w:name w:val="Normal - Style3 bullet points"/>
    <w:basedOn w:val="Normal-Style2"/>
    <w:qFormat/>
    <w:rsid w:val="00791684"/>
    <w:pPr>
      <w:spacing w:before="0"/>
    </w:pPr>
  </w:style>
  <w:style w:type="paragraph" w:customStyle="1" w:styleId="NormalStyle4subbulletpoint">
    <w:name w:val="Normal Style4 sub bullet point"/>
    <w:basedOn w:val="Normal-Style2"/>
    <w:qFormat/>
    <w:rsid w:val="00791684"/>
    <w:pPr>
      <w:spacing w:before="0" w:after="0"/>
    </w:pPr>
  </w:style>
  <w:style w:type="paragraph" w:customStyle="1" w:styleId="Pa5">
    <w:name w:val="Pa5"/>
    <w:basedOn w:val="Default"/>
    <w:next w:val="Default"/>
    <w:uiPriority w:val="99"/>
    <w:rsid w:val="00583D45"/>
    <w:pPr>
      <w:spacing w:line="191" w:lineRule="atLeast"/>
    </w:pPr>
    <w:rPr>
      <w:rFonts w:ascii="Interstate Light" w:hAnsi="Interstate Light" w:cs="Times New Roman"/>
      <w:color w:val="auto"/>
      <w:lang w:eastAsia="en-AU"/>
    </w:rPr>
  </w:style>
  <w:style w:type="character" w:styleId="Strong">
    <w:name w:val="Strong"/>
    <w:basedOn w:val="DefaultParagraphFont"/>
    <w:uiPriority w:val="22"/>
    <w:qFormat/>
    <w:rsid w:val="007F2FB3"/>
    <w:rPr>
      <w:b/>
      <w:bCs/>
    </w:rPr>
  </w:style>
  <w:style w:type="paragraph" w:styleId="Revision">
    <w:name w:val="Revision"/>
    <w:hidden/>
    <w:uiPriority w:val="99"/>
    <w:semiHidden/>
    <w:rsid w:val="000E4CD5"/>
    <w:rPr>
      <w:rFonts w:ascii="TheSansOffice" w:hAnsi="TheSansOffice"/>
      <w:szCs w:val="24"/>
    </w:rPr>
  </w:style>
  <w:style w:type="paragraph" w:customStyle="1" w:styleId="Normalbold">
    <w:name w:val="Normal + bold"/>
    <w:basedOn w:val="Normal"/>
    <w:qFormat/>
    <w:rsid w:val="00115C6B"/>
    <w:pPr>
      <w:keepNext/>
    </w:pPr>
    <w:rPr>
      <w:b/>
    </w:rPr>
  </w:style>
  <w:style w:type="paragraph" w:customStyle="1" w:styleId="Heading2Appendix">
    <w:name w:val="Heading 2 Appendix"/>
    <w:basedOn w:val="Heading2"/>
    <w:next w:val="Normal"/>
    <w:qFormat/>
    <w:rsid w:val="009B6938"/>
    <w:pPr>
      <w:numPr>
        <w:numId w:val="0"/>
      </w:numPr>
    </w:pPr>
  </w:style>
  <w:style w:type="paragraph" w:customStyle="1" w:styleId="Heading3Appendix">
    <w:name w:val="Heading 3 Appendix"/>
    <w:basedOn w:val="Heading3"/>
    <w:qFormat/>
    <w:rsid w:val="009B6938"/>
    <w:pPr>
      <w:numPr>
        <w:ilvl w:val="0"/>
        <w:numId w:val="0"/>
      </w:numPr>
    </w:pPr>
  </w:style>
  <w:style w:type="character" w:styleId="FollowedHyperlink">
    <w:name w:val="FollowedHyperlink"/>
    <w:basedOn w:val="DefaultParagraphFont"/>
    <w:uiPriority w:val="99"/>
    <w:rsid w:val="002C621C"/>
    <w:rPr>
      <w:color w:val="800080" w:themeColor="followedHyperlink"/>
      <w:u w:val="single"/>
    </w:rPr>
  </w:style>
  <w:style w:type="paragraph" w:styleId="TOC5">
    <w:name w:val="toc 5"/>
    <w:basedOn w:val="Normal"/>
    <w:next w:val="Normal"/>
    <w:autoRedefine/>
    <w:uiPriority w:val="39"/>
    <w:rsid w:val="008C2578"/>
    <w:pPr>
      <w:tabs>
        <w:tab w:val="left" w:pos="1985"/>
        <w:tab w:val="right" w:leader="dot" w:pos="8778"/>
      </w:tabs>
      <w:ind w:left="1418" w:hanging="284"/>
    </w:pPr>
  </w:style>
  <w:style w:type="character" w:styleId="PlaceholderText">
    <w:name w:val="Placeholder Text"/>
    <w:basedOn w:val="DefaultParagraphFont"/>
    <w:uiPriority w:val="99"/>
    <w:semiHidden/>
    <w:rsid w:val="00037556"/>
    <w:rPr>
      <w:color w:val="808080"/>
    </w:rPr>
  </w:style>
  <w:style w:type="paragraph" w:customStyle="1" w:styleId="Normalheaderrow">
    <w:name w:val="Normal + header row"/>
    <w:basedOn w:val="Normal"/>
    <w:qFormat/>
    <w:rsid w:val="00BE67A7"/>
    <w:rPr>
      <w:color w:val="FFFFFF" w:themeColor="background1"/>
    </w:rPr>
  </w:style>
  <w:style w:type="paragraph" w:customStyle="1" w:styleId="Heading5appendix">
    <w:name w:val="Heading 5 + appendix"/>
    <w:basedOn w:val="Heading5"/>
    <w:qFormat/>
    <w:rsid w:val="00752E32"/>
    <w:pPr>
      <w:numPr>
        <w:ilvl w:val="0"/>
        <w:numId w:val="0"/>
      </w:numPr>
    </w:pPr>
  </w:style>
  <w:style w:type="character" w:customStyle="1" w:styleId="hvr">
    <w:name w:val="hvr"/>
    <w:basedOn w:val="DefaultParagraphFont"/>
    <w:rsid w:val="00BB708D"/>
  </w:style>
  <w:style w:type="paragraph" w:customStyle="1" w:styleId="Heading4appendix">
    <w:name w:val="Heading 4 + appendix"/>
    <w:basedOn w:val="Heading4"/>
    <w:qFormat/>
    <w:rsid w:val="007D4984"/>
    <w:pPr>
      <w:numPr>
        <w:ilvl w:val="0"/>
        <w:numId w:val="0"/>
      </w:numPr>
    </w:pPr>
    <w:rPr>
      <w:b/>
      <w:color w:val="auto"/>
      <w:sz w:val="20"/>
    </w:rPr>
  </w:style>
  <w:style w:type="paragraph" w:customStyle="1" w:styleId="inputcomment">
    <w:name w:val="input comment"/>
    <w:basedOn w:val="Normal"/>
    <w:qFormat/>
    <w:rsid w:val="00B1460B"/>
    <w:pPr>
      <w:suppressAutoHyphens/>
      <w:spacing w:before="180" w:after="60" w:line="240" w:lineRule="auto"/>
    </w:pPr>
    <w:rPr>
      <w:rFonts w:asciiTheme="minorHAnsi" w:eastAsiaTheme="minorHAnsi" w:hAnsiTheme="minorHAnsi" w:cstheme="minorBidi"/>
      <w:b/>
      <w:iCs/>
      <w:color w:val="76923C" w:themeColor="accent3" w:themeShade="BF"/>
      <w:sz w:val="22"/>
      <w:szCs w:val="22"/>
    </w:rPr>
  </w:style>
  <w:style w:type="paragraph" w:customStyle="1" w:styleId="Boxed2Text">
    <w:name w:val="Boxed 2 Text"/>
    <w:basedOn w:val="Normal"/>
    <w:qFormat/>
    <w:rsid w:val="00022A7F"/>
    <w:pPr>
      <w:numPr>
        <w:numId w:val="13"/>
      </w:numPr>
      <w:pBdr>
        <w:top w:val="single" w:sz="4" w:space="4" w:color="DBE5F1" w:themeColor="accent1" w:themeTint="33"/>
        <w:left w:val="single" w:sz="4" w:space="0" w:color="DBE5F1" w:themeColor="accent1" w:themeTint="33"/>
        <w:bottom w:val="single" w:sz="4" w:space="4" w:color="DBE5F1" w:themeColor="accent1" w:themeTint="33"/>
        <w:right w:val="single" w:sz="4" w:space="0" w:color="DBE5F1" w:themeColor="accent1" w:themeTint="33"/>
      </w:pBdr>
      <w:shd w:val="clear" w:color="auto" w:fill="DBE5F1" w:themeFill="accent1" w:themeFillTint="33"/>
      <w:suppressAutoHyphens/>
      <w:spacing w:before="120" w:after="40"/>
      <w:ind w:right="284"/>
    </w:pPr>
    <w:rPr>
      <w:rFonts w:eastAsiaTheme="minorHAnsi" w:cstheme="minorBidi"/>
      <w:iCs/>
      <w:szCs w:val="22"/>
    </w:rPr>
  </w:style>
  <w:style w:type="paragraph" w:customStyle="1" w:styleId="BodyText1">
    <w:name w:val="Body Text1"/>
    <w:basedOn w:val="Normal"/>
    <w:rsid w:val="00B1460B"/>
    <w:pPr>
      <w:spacing w:before="0" w:line="240" w:lineRule="auto"/>
    </w:pPr>
    <w:rPr>
      <w:rFonts w:ascii="Cambria" w:hAnsi="Cambria"/>
      <w:iCs/>
      <w:sz w:val="22"/>
    </w:rPr>
  </w:style>
  <w:style w:type="paragraph" w:styleId="ListBullet4">
    <w:name w:val="List Bullet 4"/>
    <w:basedOn w:val="ListBullet"/>
    <w:unhideWhenUsed/>
    <w:rsid w:val="00DF69C8"/>
    <w:pPr>
      <w:shd w:val="clear" w:color="auto" w:fill="DBE5F1" w:themeFill="accent1" w:themeFillTint="33"/>
      <w:ind w:left="641" w:hanging="357"/>
    </w:pPr>
    <w:rPr>
      <w:rFonts w:cstheme="minorHAnsi"/>
    </w:rPr>
  </w:style>
  <w:style w:type="paragraph" w:customStyle="1" w:styleId="highlightedtext">
    <w:name w:val="highlighted text"/>
    <w:basedOn w:val="Normal"/>
    <w:link w:val="highlightedtextChar"/>
    <w:qFormat/>
    <w:rsid w:val="00022A7F"/>
    <w:pPr>
      <w:pBdr>
        <w:top w:val="single" w:sz="4" w:space="1" w:color="auto"/>
        <w:left w:val="single" w:sz="4" w:space="4" w:color="auto"/>
        <w:bottom w:val="single" w:sz="4" w:space="1" w:color="auto"/>
        <w:right w:val="single" w:sz="4" w:space="4" w:color="auto"/>
      </w:pBdr>
      <w:suppressAutoHyphens/>
      <w:spacing w:before="180" w:after="0"/>
      <w:jc w:val="center"/>
    </w:pPr>
    <w:rPr>
      <w:rFonts w:asciiTheme="minorHAnsi" w:eastAsiaTheme="minorHAnsi" w:hAnsiTheme="minorHAnsi" w:cstheme="minorBidi"/>
      <w:b/>
      <w:iCs/>
      <w:color w:val="4F6228" w:themeColor="accent3" w:themeShade="80"/>
      <w:sz w:val="22"/>
      <w:szCs w:val="22"/>
    </w:rPr>
  </w:style>
  <w:style w:type="character" w:customStyle="1" w:styleId="highlightedtextChar">
    <w:name w:val="highlighted text Char"/>
    <w:basedOn w:val="DefaultParagraphFont"/>
    <w:link w:val="highlightedtext"/>
    <w:rsid w:val="00022A7F"/>
    <w:rPr>
      <w:rFonts w:asciiTheme="minorHAnsi" w:eastAsiaTheme="minorHAnsi" w:hAnsiTheme="minorHAnsi" w:cstheme="minorBidi"/>
      <w:b/>
      <w:color w:val="4F6228" w:themeColor="accent3" w:themeShade="80"/>
      <w:sz w:val="22"/>
      <w:szCs w:val="22"/>
    </w:rPr>
  </w:style>
  <w:style w:type="paragraph" w:customStyle="1" w:styleId="Bullet1">
    <w:name w:val="Bullet 1"/>
    <w:basedOn w:val="Normal"/>
    <w:qFormat/>
    <w:rsid w:val="00022A7F"/>
    <w:pPr>
      <w:numPr>
        <w:numId w:val="14"/>
      </w:numPr>
      <w:suppressAutoHyphens/>
      <w:spacing w:before="120" w:after="60"/>
    </w:pPr>
    <w:rPr>
      <w:rFonts w:asciiTheme="minorHAnsi" w:eastAsiaTheme="minorHAnsi" w:hAnsiTheme="minorHAnsi" w:cstheme="minorBidi"/>
      <w:iCs/>
      <w:sz w:val="22"/>
      <w:szCs w:val="22"/>
    </w:rPr>
  </w:style>
  <w:style w:type="paragraph" w:customStyle="1" w:styleId="Bullet2">
    <w:name w:val="Bullet 2"/>
    <w:basedOn w:val="Bullet1"/>
    <w:qFormat/>
    <w:rsid w:val="00022A7F"/>
    <w:pPr>
      <w:numPr>
        <w:ilvl w:val="1"/>
      </w:numPr>
    </w:pPr>
  </w:style>
  <w:style w:type="paragraph" w:customStyle="1" w:styleId="Bullet3">
    <w:name w:val="Bullet 3"/>
    <w:basedOn w:val="Bullet2"/>
    <w:qFormat/>
    <w:rsid w:val="00022A7F"/>
    <w:pPr>
      <w:numPr>
        <w:ilvl w:val="2"/>
      </w:numPr>
    </w:pPr>
  </w:style>
  <w:style w:type="numbering" w:customStyle="1" w:styleId="BulletsList">
    <w:name w:val="Bullets List"/>
    <w:uiPriority w:val="99"/>
    <w:rsid w:val="00022A7F"/>
    <w:pPr>
      <w:numPr>
        <w:numId w:val="14"/>
      </w:numPr>
    </w:pPr>
  </w:style>
  <w:style w:type="numbering" w:customStyle="1" w:styleId="TableHeadingNumbers">
    <w:name w:val="Table Heading Numbers"/>
    <w:uiPriority w:val="99"/>
    <w:rsid w:val="00022A7F"/>
    <w:pPr>
      <w:numPr>
        <w:numId w:val="15"/>
      </w:numPr>
    </w:pPr>
  </w:style>
  <w:style w:type="paragraph" w:styleId="NoSpacing">
    <w:name w:val="No Spacing"/>
    <w:link w:val="NoSpacingChar"/>
    <w:uiPriority w:val="1"/>
    <w:qFormat/>
    <w:rsid w:val="00022A7F"/>
    <w:rPr>
      <w:rFonts w:ascii="Calibri" w:hAnsi="Calibri"/>
      <w:sz w:val="22"/>
      <w:szCs w:val="22"/>
    </w:rPr>
  </w:style>
  <w:style w:type="character" w:customStyle="1" w:styleId="NoSpacingChar">
    <w:name w:val="No Spacing Char"/>
    <w:basedOn w:val="DefaultParagraphFont"/>
    <w:link w:val="NoSpacing"/>
    <w:uiPriority w:val="1"/>
    <w:rsid w:val="00022A7F"/>
    <w:rPr>
      <w:rFonts w:ascii="Calibri" w:hAnsi="Calibri"/>
      <w:sz w:val="22"/>
      <w:szCs w:val="22"/>
    </w:rPr>
  </w:style>
  <w:style w:type="paragraph" w:customStyle="1" w:styleId="Guidelinesbodytext">
    <w:name w:val="Guidelines body text"/>
    <w:basedOn w:val="NoSpacing"/>
    <w:qFormat/>
    <w:rsid w:val="003848A4"/>
    <w:rPr>
      <w:color w:val="000000"/>
      <w:szCs w:val="20"/>
      <w:lang w:val="en-US" w:bidi="en-US"/>
    </w:rPr>
  </w:style>
  <w:style w:type="paragraph" w:styleId="Caption">
    <w:name w:val="caption"/>
    <w:basedOn w:val="Normal"/>
    <w:next w:val="Normal"/>
    <w:uiPriority w:val="35"/>
    <w:unhideWhenUsed/>
    <w:qFormat/>
    <w:rsid w:val="00B16B54"/>
    <w:pPr>
      <w:suppressAutoHyphens/>
      <w:spacing w:before="200"/>
    </w:pPr>
    <w:rPr>
      <w:rFonts w:eastAsiaTheme="minorHAnsi" w:cstheme="minorBidi"/>
      <w:color w:val="264F90"/>
      <w:szCs w:val="18"/>
    </w:rPr>
  </w:style>
  <w:style w:type="table" w:customStyle="1" w:styleId="Finance1">
    <w:name w:val="Finance 1"/>
    <w:basedOn w:val="TableNormal"/>
    <w:uiPriority w:val="99"/>
    <w:rsid w:val="00B16B54"/>
    <w:pPr>
      <w:spacing w:before="60" w:after="60" w:line="200" w:lineRule="atLeast"/>
    </w:pPr>
    <w:rPr>
      <w:rFonts w:asciiTheme="minorHAnsi" w:eastAsiaTheme="minorHAnsi" w:hAnsiTheme="minorHAnsi" w:cstheme="minorBidi"/>
      <w:sz w:val="16"/>
      <w:szCs w:val="22"/>
    </w:rPr>
    <w:tblPr>
      <w:tblStyleRowBandSize w:val="1"/>
      <w:tblStyleColBandSize w:val="1"/>
      <w:tblBorders>
        <w:top w:val="single" w:sz="4" w:space="0" w:color="1F497D" w:themeColor="text2"/>
        <w:bottom w:val="single" w:sz="4" w:space="0" w:color="1F497D" w:themeColor="text2"/>
        <w:insideH w:val="single" w:sz="4" w:space="0" w:color="1F497D" w:themeColor="text2"/>
      </w:tblBorders>
      <w:tblCellMar>
        <w:left w:w="85" w:type="dxa"/>
        <w:right w:w="85" w:type="dxa"/>
      </w:tblCellMar>
    </w:tblPr>
    <w:trPr>
      <w:cantSplit/>
    </w:trPr>
    <w:tblStylePr w:type="firstRow">
      <w:rPr>
        <w:b/>
      </w:rPr>
      <w:tblPr/>
      <w:trPr>
        <w:tblHeader/>
      </w:trPr>
      <w:tcPr>
        <w:shd w:val="clear" w:color="auto" w:fill="1F497D" w:themeFill="text2"/>
      </w:tcPr>
    </w:tblStylePr>
    <w:tblStylePr w:type="lastRow">
      <w:tblPr/>
      <w:tcPr>
        <w:shd w:val="clear" w:color="auto" w:fill="1F497D" w:themeFill="text2"/>
      </w:tcPr>
    </w:tblStylePr>
    <w:tblStylePr w:type="firstCol">
      <w:tblPr/>
      <w:tcPr>
        <w:tcBorders>
          <w:insideH w:val="single" w:sz="4" w:space="0" w:color="FFFFFF" w:themeColor="background1"/>
        </w:tcBorders>
        <w:shd w:val="clear" w:color="auto" w:fill="1F497D" w:themeFill="text2"/>
      </w:tcPr>
    </w:tblStylePr>
    <w:tblStylePr w:type="lastCol">
      <w:tblPr/>
      <w:tcPr>
        <w:shd w:val="clear" w:color="auto" w:fill="BFBFBF" w:themeFill="background1" w:themeFillShade="BF"/>
      </w:tcPr>
    </w:tblStylePr>
    <w:tblStylePr w:type="band1Vert">
      <w:tblPr/>
      <w:tcPr>
        <w:shd w:val="clear" w:color="auto" w:fill="EEECE1" w:themeFill="background2"/>
      </w:tcPr>
    </w:tblStylePr>
    <w:tblStylePr w:type="band2Vert">
      <w:tblPr/>
      <w:tcPr>
        <w:shd w:val="clear" w:color="auto" w:fill="FFFFFF" w:themeFill="background1"/>
      </w:tcPr>
    </w:tblStylePr>
    <w:tblStylePr w:type="band1Horz">
      <w:tblPr/>
      <w:tcPr>
        <w:shd w:val="clear" w:color="auto" w:fill="EEECE1" w:themeFill="background2"/>
      </w:tcPr>
    </w:tblStylePr>
    <w:tblStylePr w:type="band2Horz">
      <w:rPr>
        <w:color w:val="auto"/>
      </w:rPr>
      <w:tblPr/>
      <w:tcPr>
        <w:shd w:val="clear" w:color="auto" w:fill="FFFFFF" w:themeFill="background1"/>
      </w:tcPr>
    </w:tblStylePr>
  </w:style>
  <w:style w:type="paragraph" w:customStyle="1" w:styleId="TableText">
    <w:name w:val="Table Text"/>
    <w:basedOn w:val="Normal"/>
    <w:qFormat/>
    <w:rsid w:val="00B16B54"/>
    <w:pPr>
      <w:suppressAutoHyphens/>
      <w:spacing w:before="60" w:after="60"/>
    </w:pPr>
    <w:rPr>
      <w:rFonts w:eastAsiaTheme="minorHAnsi" w:cstheme="minorBidi"/>
      <w:iCs/>
      <w:szCs w:val="22"/>
    </w:rPr>
  </w:style>
  <w:style w:type="table" w:styleId="TableGridLight">
    <w:name w:val="Grid Table Light"/>
    <w:basedOn w:val="TableNormal"/>
    <w:uiPriority w:val="40"/>
    <w:rsid w:val="00B16B54"/>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NumberedList1">
    <w:name w:val="Numbered List 1"/>
    <w:basedOn w:val="Normal"/>
    <w:qFormat/>
    <w:rsid w:val="007E6B1A"/>
    <w:pPr>
      <w:numPr>
        <w:numId w:val="16"/>
      </w:numPr>
      <w:suppressAutoHyphens/>
      <w:spacing w:before="180" w:after="60"/>
    </w:pPr>
    <w:rPr>
      <w:rFonts w:asciiTheme="minorHAnsi" w:eastAsiaTheme="minorHAnsi" w:hAnsiTheme="minorHAnsi" w:cstheme="minorBidi"/>
      <w:sz w:val="22"/>
      <w:szCs w:val="22"/>
    </w:rPr>
  </w:style>
  <w:style w:type="paragraph" w:customStyle="1" w:styleId="NumberedList2">
    <w:name w:val="Numbered List 2"/>
    <w:basedOn w:val="NumberedList1"/>
    <w:qFormat/>
    <w:rsid w:val="007E6B1A"/>
    <w:pPr>
      <w:numPr>
        <w:ilvl w:val="1"/>
      </w:numPr>
      <w:spacing w:before="120"/>
    </w:pPr>
  </w:style>
  <w:style w:type="paragraph" w:customStyle="1" w:styleId="NumberedList3">
    <w:name w:val="Numbered List 3"/>
    <w:basedOn w:val="NumberedList2"/>
    <w:qFormat/>
    <w:rsid w:val="007E6B1A"/>
    <w:pPr>
      <w:numPr>
        <w:ilvl w:val="2"/>
      </w:numPr>
      <w:ind w:left="851"/>
    </w:pPr>
  </w:style>
  <w:style w:type="numbering" w:customStyle="1" w:styleId="Numberedlist">
    <w:name w:val="Numbered list"/>
    <w:uiPriority w:val="99"/>
    <w:rsid w:val="007E6B1A"/>
    <w:pPr>
      <w:numPr>
        <w:numId w:val="16"/>
      </w:numPr>
    </w:pPr>
  </w:style>
  <w:style w:type="table" w:styleId="GridTable1Light">
    <w:name w:val="Grid Table 1 Light"/>
    <w:basedOn w:val="TableNormal"/>
    <w:uiPriority w:val="46"/>
    <w:rsid w:val="00624853"/>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PlainTable1">
    <w:name w:val="Plain Table 1"/>
    <w:basedOn w:val="TableNormal"/>
    <w:uiPriority w:val="41"/>
    <w:rsid w:val="00624853"/>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normaltextrun">
    <w:name w:val="normaltextrun"/>
    <w:basedOn w:val="DefaultParagraphFont"/>
    <w:rsid w:val="00247072"/>
  </w:style>
  <w:style w:type="paragraph" w:customStyle="1" w:styleId="paragraph">
    <w:name w:val="paragraph"/>
    <w:aliases w:val="a"/>
    <w:basedOn w:val="Normal"/>
    <w:link w:val="paragraphChar"/>
    <w:rsid w:val="00B2262D"/>
    <w:pPr>
      <w:spacing w:before="100" w:beforeAutospacing="1" w:after="100" w:afterAutospacing="1" w:line="240" w:lineRule="auto"/>
    </w:pPr>
    <w:rPr>
      <w:rFonts w:ascii="Times New Roman" w:hAnsi="Times New Roman"/>
      <w:sz w:val="24"/>
      <w:szCs w:val="24"/>
      <w:lang w:eastAsia="en-AU"/>
    </w:rPr>
  </w:style>
  <w:style w:type="character" w:customStyle="1" w:styleId="eop">
    <w:name w:val="eop"/>
    <w:basedOn w:val="DefaultParagraphFont"/>
    <w:rsid w:val="00B2262D"/>
  </w:style>
  <w:style w:type="character" w:customStyle="1" w:styleId="paragraphChar">
    <w:name w:val="paragraph Char"/>
    <w:aliases w:val="a Char"/>
    <w:basedOn w:val="DefaultParagraphFont"/>
    <w:link w:val="paragraph"/>
    <w:rsid w:val="00B2262D"/>
    <w:rPr>
      <w:rFonts w:ascii="Times New Roman" w:hAnsi="Times New Roman"/>
      <w:sz w:val="24"/>
      <w:szCs w:val="24"/>
      <w:lang w:eastAsia="en-AU"/>
    </w:rPr>
  </w:style>
  <w:style w:type="character" w:customStyle="1" w:styleId="ListParagraphChar">
    <w:name w:val="List Paragraph Char"/>
    <w:aliases w:val="Bulleted Para Char,Bulletr List Paragraph Char,FooterText Char,L Char,List Paragraph1 Char,List Paragraph11 Char,List Paragraph2 Char,List Paragraph21 Char,Listeafsnit1 Char,NFP GP Bulleted List Char,Paragraphe de liste1 Char"/>
    <w:basedOn w:val="DefaultParagraphFont"/>
    <w:link w:val="ListParagraph"/>
    <w:uiPriority w:val="34"/>
    <w:qFormat/>
    <w:rsid w:val="00157542"/>
  </w:style>
  <w:style w:type="paragraph" w:customStyle="1" w:styleId="subsection">
    <w:name w:val="subsection"/>
    <w:aliases w:val="ss,Subsection"/>
    <w:basedOn w:val="Normal"/>
    <w:link w:val="subsectionChar"/>
    <w:rsid w:val="00157542"/>
    <w:pPr>
      <w:tabs>
        <w:tab w:val="right" w:pos="1021"/>
      </w:tabs>
      <w:spacing w:before="180" w:after="0" w:line="240" w:lineRule="auto"/>
      <w:ind w:left="1134" w:hanging="1134"/>
    </w:pPr>
    <w:rPr>
      <w:rFonts w:ascii="Times New Roman" w:hAnsi="Times New Roman"/>
      <w:sz w:val="22"/>
      <w:lang w:eastAsia="en-AU"/>
    </w:rPr>
  </w:style>
  <w:style w:type="paragraph" w:customStyle="1" w:styleId="paragraphsub">
    <w:name w:val="paragraph(sub)"/>
    <w:aliases w:val="aa"/>
    <w:basedOn w:val="Normal"/>
    <w:rsid w:val="00157542"/>
    <w:pPr>
      <w:tabs>
        <w:tab w:val="right" w:pos="1985"/>
      </w:tabs>
      <w:spacing w:after="0" w:line="240" w:lineRule="auto"/>
      <w:ind w:left="2098" w:hanging="2098"/>
    </w:pPr>
    <w:rPr>
      <w:rFonts w:ascii="Times New Roman" w:hAnsi="Times New Roman"/>
      <w:sz w:val="22"/>
      <w:lang w:eastAsia="en-AU"/>
    </w:rPr>
  </w:style>
  <w:style w:type="character" w:customStyle="1" w:styleId="subsectionChar">
    <w:name w:val="subsection Char"/>
    <w:aliases w:val="ss Char"/>
    <w:basedOn w:val="DefaultParagraphFont"/>
    <w:link w:val="subsection"/>
    <w:locked/>
    <w:rsid w:val="00157542"/>
    <w:rPr>
      <w:rFonts w:ascii="Times New Roman" w:hAnsi="Times New Roman"/>
      <w:sz w:val="22"/>
      <w:lang w:eastAsia="en-AU"/>
    </w:rPr>
  </w:style>
  <w:style w:type="paragraph" w:customStyle="1" w:styleId="ActHead5">
    <w:name w:val="ActHead 5"/>
    <w:aliases w:val="s"/>
    <w:basedOn w:val="Normal"/>
    <w:next w:val="subsection"/>
    <w:link w:val="ActHead5Char"/>
    <w:qFormat/>
    <w:rsid w:val="00157542"/>
    <w:pPr>
      <w:keepNext/>
      <w:keepLines/>
      <w:spacing w:before="280" w:after="0" w:line="240" w:lineRule="auto"/>
      <w:ind w:left="1134" w:hanging="1134"/>
      <w:outlineLvl w:val="4"/>
    </w:pPr>
    <w:rPr>
      <w:rFonts w:ascii="Times New Roman" w:hAnsi="Times New Roman"/>
      <w:b/>
      <w:kern w:val="28"/>
      <w:sz w:val="24"/>
      <w:lang w:eastAsia="en-AU"/>
    </w:rPr>
  </w:style>
  <w:style w:type="character" w:customStyle="1" w:styleId="ActHead5Char">
    <w:name w:val="ActHead 5 Char"/>
    <w:aliases w:val="s Char"/>
    <w:basedOn w:val="DefaultParagraphFont"/>
    <w:link w:val="ActHead5"/>
    <w:rsid w:val="00157542"/>
    <w:rPr>
      <w:rFonts w:ascii="Times New Roman" w:hAnsi="Times New Roman"/>
      <w:b/>
      <w:kern w:val="28"/>
      <w:sz w:val="24"/>
      <w:lang w:eastAsia="en-AU"/>
    </w:rPr>
  </w:style>
  <w:style w:type="character" w:styleId="UnresolvedMention">
    <w:name w:val="Unresolved Mention"/>
    <w:basedOn w:val="DefaultParagraphFont"/>
    <w:uiPriority w:val="99"/>
    <w:semiHidden/>
    <w:unhideWhenUsed/>
    <w:rsid w:val="00164108"/>
    <w:rPr>
      <w:color w:val="605E5C"/>
      <w:shd w:val="clear" w:color="auto" w:fill="E1DFDD"/>
    </w:rPr>
  </w:style>
  <w:style w:type="paragraph" w:customStyle="1" w:styleId="pf0">
    <w:name w:val="pf0"/>
    <w:basedOn w:val="Normal"/>
    <w:rsid w:val="007E5C89"/>
    <w:pPr>
      <w:spacing w:before="100" w:beforeAutospacing="1" w:after="100" w:afterAutospacing="1" w:line="240" w:lineRule="auto"/>
    </w:pPr>
    <w:rPr>
      <w:rFonts w:ascii="Times New Roman" w:hAnsi="Times New Roman"/>
      <w:sz w:val="24"/>
      <w:szCs w:val="24"/>
      <w:lang w:eastAsia="en-AU"/>
    </w:rPr>
  </w:style>
  <w:style w:type="character" w:customStyle="1" w:styleId="cf01">
    <w:name w:val="cf01"/>
    <w:basedOn w:val="DefaultParagraphFont"/>
    <w:rsid w:val="007E5C89"/>
    <w:rPr>
      <w:rFonts w:ascii="Segoe UI" w:hAnsi="Segoe UI" w:cs="Segoe UI" w:hint="default"/>
      <w:i/>
      <w:iCs/>
      <w:sz w:val="18"/>
      <w:szCs w:val="18"/>
      <w:shd w:val="clear" w:color="auto" w:fill="FFFFFF"/>
    </w:rPr>
  </w:style>
  <w:style w:type="character" w:customStyle="1" w:styleId="cf11">
    <w:name w:val="cf11"/>
    <w:basedOn w:val="DefaultParagraphFont"/>
    <w:rsid w:val="007E5C89"/>
    <w:rPr>
      <w:rFonts w:ascii="Segoe UI" w:hAnsi="Segoe UI" w:cs="Segoe UI" w:hint="default"/>
      <w:i/>
      <w:iCs/>
      <w:sz w:val="18"/>
      <w:szCs w:val="18"/>
    </w:rPr>
  </w:style>
  <w:style w:type="character" w:customStyle="1" w:styleId="Heading1Char2">
    <w:name w:val="Heading 1 Char2"/>
    <w:aliases w:val="Heading 1 Char1 Char,Heading 1 Char Char Char,Section Heading Char,h1 Char,L1 Char,No numbers Char,Appendix Char,Appendix1 Char,Appendix2 Char,Appendix3 Char,A MAJOR/BOLD Char,Para1 Char,Top 1 Char,ParaLevel1 Char,Level 1 Para Char"/>
    <w:basedOn w:val="DefaultParagraphFont"/>
    <w:uiPriority w:val="99"/>
    <w:locked/>
    <w:rsid w:val="00C82055"/>
    <w:rPr>
      <w:rFonts w:ascii="Arial" w:eastAsia="Times New Roman" w:hAnsi="Arial" w:cs="Times New Roman"/>
      <w:b/>
      <w:sz w:val="28"/>
      <w:szCs w:val="28"/>
    </w:rPr>
  </w:style>
  <w:style w:type="character" w:customStyle="1" w:styleId="FooterChar">
    <w:name w:val="Footer Char"/>
    <w:basedOn w:val="DefaultParagraphFont"/>
    <w:link w:val="Footer"/>
    <w:uiPriority w:val="99"/>
    <w:rsid w:val="00C82055"/>
    <w:rPr>
      <w:sz w:val="16"/>
    </w:rPr>
  </w:style>
  <w:style w:type="character" w:customStyle="1" w:styleId="HeaderChar">
    <w:name w:val="Header Char"/>
    <w:basedOn w:val="DefaultParagraphFont"/>
    <w:link w:val="Header"/>
    <w:uiPriority w:val="99"/>
    <w:rsid w:val="00C82055"/>
  </w:style>
  <w:style w:type="paragraph" w:customStyle="1" w:styleId="sub-paraxChar">
    <w:name w:val="sub-para (x) Char"/>
    <w:basedOn w:val="Normal"/>
    <w:link w:val="sub-paraxCharChar"/>
    <w:uiPriority w:val="99"/>
    <w:rsid w:val="00C82055"/>
    <w:pPr>
      <w:widowControl w:val="0"/>
      <w:numPr>
        <w:numId w:val="32"/>
      </w:numPr>
      <w:spacing w:before="0" w:after="0" w:line="240" w:lineRule="auto"/>
    </w:pPr>
    <w:rPr>
      <w:rFonts w:ascii="Garamond" w:hAnsi="Garamond"/>
      <w:color w:val="000000"/>
      <w:sz w:val="24"/>
      <w:lang w:eastAsia="en-AU"/>
    </w:rPr>
  </w:style>
  <w:style w:type="character" w:customStyle="1" w:styleId="sub-paraxCharChar">
    <w:name w:val="sub-para (x) Char Char"/>
    <w:basedOn w:val="DefaultParagraphFont"/>
    <w:link w:val="sub-paraxChar"/>
    <w:uiPriority w:val="99"/>
    <w:locked/>
    <w:rsid w:val="00C82055"/>
    <w:rPr>
      <w:rFonts w:ascii="Garamond" w:hAnsi="Garamond"/>
      <w:color w:val="000000"/>
      <w:sz w:val="24"/>
      <w:lang w:eastAsia="en-AU"/>
    </w:rPr>
  </w:style>
  <w:style w:type="paragraph" w:customStyle="1" w:styleId="Clause">
    <w:name w:val="Clause"/>
    <w:next w:val="sub-paraxChar"/>
    <w:link w:val="ClauseChar"/>
    <w:uiPriority w:val="99"/>
    <w:rsid w:val="00C82055"/>
    <w:pPr>
      <w:tabs>
        <w:tab w:val="num" w:pos="756"/>
      </w:tabs>
      <w:spacing w:before="120" w:after="120" w:line="300" w:lineRule="atLeast"/>
      <w:ind w:left="756" w:hanging="576"/>
    </w:pPr>
    <w:rPr>
      <w:rFonts w:ascii="Garamond" w:hAnsi="Garamond"/>
      <w:color w:val="000000"/>
      <w:sz w:val="24"/>
      <w:lang w:eastAsia="en-AU"/>
    </w:rPr>
  </w:style>
  <w:style w:type="character" w:customStyle="1" w:styleId="ClauseChar">
    <w:name w:val="Clause Char"/>
    <w:basedOn w:val="DefaultParagraphFont"/>
    <w:link w:val="Clause"/>
    <w:uiPriority w:val="99"/>
    <w:locked/>
    <w:rsid w:val="00C82055"/>
    <w:rPr>
      <w:rFonts w:ascii="Garamond" w:hAnsi="Garamond"/>
      <w:color w:val="000000"/>
      <w:sz w:val="24"/>
      <w:lang w:eastAsia="en-AU"/>
    </w:rPr>
  </w:style>
  <w:style w:type="paragraph" w:customStyle="1" w:styleId="sub-parai">
    <w:name w:val="sub-para(i)"/>
    <w:basedOn w:val="Normal"/>
    <w:uiPriority w:val="99"/>
    <w:rsid w:val="00C82055"/>
    <w:pPr>
      <w:numPr>
        <w:numId w:val="36"/>
      </w:numPr>
      <w:spacing w:before="0" w:after="0" w:line="240" w:lineRule="auto"/>
      <w:ind w:right="567"/>
    </w:pPr>
    <w:rPr>
      <w:rFonts w:ascii="Garamond" w:hAnsi="Garamond"/>
      <w:sz w:val="24"/>
    </w:rPr>
  </w:style>
  <w:style w:type="character" w:customStyle="1" w:styleId="Italics">
    <w:name w:val="Italics"/>
    <w:uiPriority w:val="99"/>
    <w:rsid w:val="00C82055"/>
    <w:rPr>
      <w:i/>
    </w:rPr>
  </w:style>
  <w:style w:type="paragraph" w:customStyle="1" w:styleId="schedule1">
    <w:name w:val="schedule 1"/>
    <w:basedOn w:val="Normal"/>
    <w:uiPriority w:val="99"/>
    <w:rsid w:val="00C82055"/>
    <w:pPr>
      <w:widowControl w:val="0"/>
      <w:tabs>
        <w:tab w:val="num" w:pos="549"/>
      </w:tabs>
      <w:spacing w:before="0" w:after="0" w:line="240" w:lineRule="auto"/>
      <w:ind w:left="549" w:hanging="576"/>
    </w:pPr>
    <w:rPr>
      <w:rFonts w:ascii="Garamond" w:hAnsi="Garamond"/>
      <w:sz w:val="24"/>
    </w:rPr>
  </w:style>
  <w:style w:type="paragraph" w:customStyle="1" w:styleId="schedule2">
    <w:name w:val="schedule 2"/>
    <w:basedOn w:val="schedule1"/>
    <w:uiPriority w:val="99"/>
    <w:rsid w:val="00C82055"/>
    <w:pPr>
      <w:spacing w:after="120"/>
    </w:pPr>
  </w:style>
  <w:style w:type="character" w:customStyle="1" w:styleId="Bold">
    <w:name w:val="Bold"/>
    <w:basedOn w:val="DefaultParagraphFont"/>
    <w:uiPriority w:val="99"/>
    <w:rsid w:val="00C82055"/>
    <w:rPr>
      <w:rFonts w:cs="Times New Roman"/>
      <w:b/>
    </w:rPr>
  </w:style>
  <w:style w:type="paragraph" w:customStyle="1" w:styleId="Interpretation">
    <w:name w:val="Interpretation"/>
    <w:basedOn w:val="Normal"/>
    <w:link w:val="InterpretationChar"/>
    <w:uiPriority w:val="99"/>
    <w:rsid w:val="00C82055"/>
    <w:pPr>
      <w:widowControl w:val="0"/>
      <w:spacing w:before="0" w:line="240" w:lineRule="auto"/>
      <w:ind w:left="567"/>
    </w:pPr>
    <w:rPr>
      <w:rFonts w:ascii="Garamond" w:hAnsi="Garamond"/>
      <w:sz w:val="24"/>
    </w:rPr>
  </w:style>
  <w:style w:type="character" w:customStyle="1" w:styleId="InterpretationChar">
    <w:name w:val="Interpretation Char"/>
    <w:basedOn w:val="DefaultParagraphFont"/>
    <w:link w:val="Interpretation"/>
    <w:uiPriority w:val="99"/>
    <w:locked/>
    <w:rsid w:val="00C82055"/>
    <w:rPr>
      <w:rFonts w:ascii="Garamond" w:hAnsi="Garamond"/>
      <w:sz w:val="24"/>
    </w:rPr>
  </w:style>
  <w:style w:type="paragraph" w:customStyle="1" w:styleId="MELegal1">
    <w:name w:val="ME Legal 1"/>
    <w:basedOn w:val="Normal"/>
    <w:next w:val="Normal"/>
    <w:uiPriority w:val="99"/>
    <w:rsid w:val="00C82055"/>
    <w:pPr>
      <w:keepNext/>
      <w:keepLines/>
      <w:numPr>
        <w:numId w:val="40"/>
      </w:numPr>
      <w:spacing w:before="280" w:after="140"/>
      <w:outlineLvl w:val="0"/>
    </w:pPr>
    <w:rPr>
      <w:rFonts w:cs="Angsana New"/>
      <w:spacing w:val="-10"/>
      <w:w w:val="95"/>
      <w:sz w:val="32"/>
      <w:szCs w:val="32"/>
      <w:lang w:eastAsia="zh-CN" w:bidi="th-TH"/>
    </w:rPr>
  </w:style>
  <w:style w:type="paragraph" w:customStyle="1" w:styleId="MELegal2">
    <w:name w:val="ME Legal 2"/>
    <w:basedOn w:val="Normal"/>
    <w:next w:val="Normal"/>
    <w:uiPriority w:val="99"/>
    <w:rsid w:val="00C82055"/>
    <w:pPr>
      <w:keepNext/>
      <w:keepLines/>
      <w:numPr>
        <w:ilvl w:val="1"/>
        <w:numId w:val="40"/>
      </w:numPr>
      <w:spacing w:before="60" w:after="60"/>
      <w:outlineLvl w:val="1"/>
    </w:pPr>
    <w:rPr>
      <w:rFonts w:cs="Angsana New"/>
      <w:b/>
      <w:bCs/>
      <w:w w:val="95"/>
      <w:sz w:val="24"/>
      <w:szCs w:val="24"/>
      <w:lang w:eastAsia="zh-CN" w:bidi="th-TH"/>
    </w:rPr>
  </w:style>
  <w:style w:type="paragraph" w:customStyle="1" w:styleId="MELegal3">
    <w:name w:val="ME Legal 3"/>
    <w:basedOn w:val="Normal"/>
    <w:uiPriority w:val="99"/>
    <w:rsid w:val="00C82055"/>
    <w:pPr>
      <w:numPr>
        <w:ilvl w:val="2"/>
        <w:numId w:val="40"/>
      </w:numPr>
      <w:spacing w:before="0" w:after="140"/>
      <w:outlineLvl w:val="2"/>
    </w:pPr>
    <w:rPr>
      <w:rFonts w:ascii="Times New Roman" w:hAnsi="Times New Roman" w:cs="Angsana New"/>
      <w:sz w:val="22"/>
      <w:szCs w:val="22"/>
      <w:lang w:eastAsia="zh-CN" w:bidi="th-TH"/>
    </w:rPr>
  </w:style>
  <w:style w:type="paragraph" w:customStyle="1" w:styleId="MELegal4">
    <w:name w:val="ME Legal 4"/>
    <w:basedOn w:val="Normal"/>
    <w:uiPriority w:val="99"/>
    <w:rsid w:val="00C82055"/>
    <w:pPr>
      <w:numPr>
        <w:ilvl w:val="3"/>
        <w:numId w:val="40"/>
      </w:numPr>
      <w:spacing w:before="0" w:after="140"/>
      <w:outlineLvl w:val="3"/>
    </w:pPr>
    <w:rPr>
      <w:rFonts w:ascii="Times New Roman" w:hAnsi="Times New Roman" w:cs="Angsana New"/>
      <w:sz w:val="22"/>
      <w:szCs w:val="22"/>
      <w:lang w:eastAsia="zh-CN" w:bidi="th-TH"/>
    </w:rPr>
  </w:style>
  <w:style w:type="paragraph" w:customStyle="1" w:styleId="MELegal5">
    <w:name w:val="ME Legal 5"/>
    <w:basedOn w:val="Normal"/>
    <w:uiPriority w:val="99"/>
    <w:rsid w:val="00C82055"/>
    <w:pPr>
      <w:numPr>
        <w:ilvl w:val="4"/>
        <w:numId w:val="40"/>
      </w:numPr>
      <w:spacing w:before="0" w:after="140"/>
      <w:outlineLvl w:val="4"/>
    </w:pPr>
    <w:rPr>
      <w:rFonts w:ascii="Times New Roman" w:hAnsi="Times New Roman" w:cs="Angsana New"/>
      <w:sz w:val="22"/>
      <w:szCs w:val="22"/>
      <w:lang w:eastAsia="zh-CN" w:bidi="th-TH"/>
    </w:rPr>
  </w:style>
  <w:style w:type="paragraph" w:customStyle="1" w:styleId="MELegal6">
    <w:name w:val="ME Legal 6"/>
    <w:basedOn w:val="Normal"/>
    <w:uiPriority w:val="99"/>
    <w:rsid w:val="00C82055"/>
    <w:pPr>
      <w:numPr>
        <w:ilvl w:val="5"/>
        <w:numId w:val="40"/>
      </w:numPr>
      <w:spacing w:before="0" w:after="140"/>
      <w:outlineLvl w:val="5"/>
    </w:pPr>
    <w:rPr>
      <w:rFonts w:ascii="Times New Roman" w:hAnsi="Times New Roman" w:cs="Angsana New"/>
      <w:sz w:val="22"/>
      <w:szCs w:val="22"/>
      <w:lang w:eastAsia="zh-CN" w:bidi="th-TH"/>
    </w:rPr>
  </w:style>
  <w:style w:type="paragraph" w:customStyle="1" w:styleId="TxtParagraphCharCharChar">
    <w:name w:val="Txt  Paragraph Char Char Char"/>
    <w:basedOn w:val="Normal"/>
    <w:link w:val="TxtParagraphCharCharCharChar"/>
    <w:uiPriority w:val="99"/>
    <w:rsid w:val="00C82055"/>
    <w:pPr>
      <w:spacing w:before="120" w:line="300" w:lineRule="atLeast"/>
    </w:pPr>
    <w:rPr>
      <w:rFonts w:ascii="Garamond" w:hAnsi="Garamond"/>
      <w:color w:val="000000"/>
      <w:sz w:val="24"/>
    </w:rPr>
  </w:style>
  <w:style w:type="character" w:customStyle="1" w:styleId="TxtParagraphCharCharCharChar">
    <w:name w:val="Txt  Paragraph Char Char Char Char"/>
    <w:basedOn w:val="DefaultParagraphFont"/>
    <w:link w:val="TxtParagraphCharCharChar"/>
    <w:uiPriority w:val="99"/>
    <w:locked/>
    <w:rsid w:val="00C82055"/>
    <w:rPr>
      <w:rFonts w:ascii="Garamond" w:hAnsi="Garamond"/>
      <w:color w:val="000000"/>
      <w:sz w:val="24"/>
    </w:rPr>
  </w:style>
  <w:style w:type="character" w:customStyle="1" w:styleId="Bluebold">
    <w:name w:val="Blue bold"/>
    <w:basedOn w:val="DefaultParagraphFont"/>
    <w:uiPriority w:val="99"/>
    <w:rsid w:val="00C82055"/>
    <w:rPr>
      <w:rFonts w:cs="Times New Roman"/>
      <w:b/>
      <w:color w:val="0000FF"/>
    </w:rPr>
  </w:style>
  <w:style w:type="character" w:styleId="HTMLCite">
    <w:name w:val="HTML Cite"/>
    <w:basedOn w:val="DefaultParagraphFont"/>
    <w:uiPriority w:val="99"/>
    <w:semiHidden/>
    <w:unhideWhenUsed/>
    <w:rsid w:val="00C82055"/>
    <w:rPr>
      <w:i/>
      <w:iCs/>
    </w:rPr>
  </w:style>
  <w:style w:type="paragraph" w:customStyle="1" w:styleId="shortt">
    <w:name w:val="shortt"/>
    <w:basedOn w:val="Normal"/>
    <w:rsid w:val="00C82055"/>
    <w:pPr>
      <w:spacing w:before="100" w:beforeAutospacing="1" w:after="100" w:afterAutospacing="1" w:line="240" w:lineRule="auto"/>
    </w:pPr>
    <w:rPr>
      <w:rFonts w:ascii="Times New Roman" w:hAnsi="Times New Roman"/>
      <w:sz w:val="24"/>
      <w:szCs w:val="24"/>
      <w:lang w:eastAsia="en-AU"/>
    </w:rPr>
  </w:style>
  <w:style w:type="character" w:customStyle="1" w:styleId="legtitle1">
    <w:name w:val="legtitle1"/>
    <w:basedOn w:val="DefaultParagraphFont"/>
    <w:rsid w:val="00C82055"/>
    <w:rPr>
      <w:rFonts w:ascii="Helvetica Neue" w:hAnsi="Helvetica Neue" w:hint="default"/>
      <w:b/>
      <w:bCs/>
      <w:color w:val="10418E"/>
      <w:sz w:val="40"/>
      <w:szCs w:val="40"/>
    </w:rPr>
  </w:style>
  <w:style w:type="character" w:customStyle="1" w:styleId="UnresolvedMention1">
    <w:name w:val="Unresolved Mention1"/>
    <w:basedOn w:val="DefaultParagraphFont"/>
    <w:uiPriority w:val="99"/>
    <w:semiHidden/>
    <w:unhideWhenUsed/>
    <w:rsid w:val="00C8205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4736230">
      <w:bodyDiv w:val="1"/>
      <w:marLeft w:val="0"/>
      <w:marRight w:val="0"/>
      <w:marTop w:val="0"/>
      <w:marBottom w:val="0"/>
      <w:divBdr>
        <w:top w:val="none" w:sz="0" w:space="0" w:color="auto"/>
        <w:left w:val="none" w:sz="0" w:space="0" w:color="auto"/>
        <w:bottom w:val="none" w:sz="0" w:space="0" w:color="auto"/>
        <w:right w:val="none" w:sz="0" w:space="0" w:color="auto"/>
      </w:divBdr>
    </w:div>
    <w:div w:id="210264026">
      <w:bodyDiv w:val="1"/>
      <w:marLeft w:val="0"/>
      <w:marRight w:val="0"/>
      <w:marTop w:val="0"/>
      <w:marBottom w:val="0"/>
      <w:divBdr>
        <w:top w:val="none" w:sz="0" w:space="0" w:color="auto"/>
        <w:left w:val="none" w:sz="0" w:space="0" w:color="auto"/>
        <w:bottom w:val="none" w:sz="0" w:space="0" w:color="auto"/>
        <w:right w:val="none" w:sz="0" w:space="0" w:color="auto"/>
      </w:divBdr>
    </w:div>
    <w:div w:id="246230205">
      <w:bodyDiv w:val="1"/>
      <w:marLeft w:val="0"/>
      <w:marRight w:val="0"/>
      <w:marTop w:val="0"/>
      <w:marBottom w:val="0"/>
      <w:divBdr>
        <w:top w:val="none" w:sz="0" w:space="0" w:color="auto"/>
        <w:left w:val="none" w:sz="0" w:space="0" w:color="auto"/>
        <w:bottom w:val="none" w:sz="0" w:space="0" w:color="auto"/>
        <w:right w:val="none" w:sz="0" w:space="0" w:color="auto"/>
      </w:divBdr>
    </w:div>
    <w:div w:id="269120462">
      <w:bodyDiv w:val="1"/>
      <w:marLeft w:val="0"/>
      <w:marRight w:val="0"/>
      <w:marTop w:val="0"/>
      <w:marBottom w:val="0"/>
      <w:divBdr>
        <w:top w:val="none" w:sz="0" w:space="0" w:color="auto"/>
        <w:left w:val="none" w:sz="0" w:space="0" w:color="auto"/>
        <w:bottom w:val="none" w:sz="0" w:space="0" w:color="auto"/>
        <w:right w:val="none" w:sz="0" w:space="0" w:color="auto"/>
      </w:divBdr>
    </w:div>
    <w:div w:id="273102679">
      <w:bodyDiv w:val="1"/>
      <w:marLeft w:val="0"/>
      <w:marRight w:val="0"/>
      <w:marTop w:val="0"/>
      <w:marBottom w:val="0"/>
      <w:divBdr>
        <w:top w:val="none" w:sz="0" w:space="0" w:color="auto"/>
        <w:left w:val="none" w:sz="0" w:space="0" w:color="auto"/>
        <w:bottom w:val="none" w:sz="0" w:space="0" w:color="auto"/>
        <w:right w:val="none" w:sz="0" w:space="0" w:color="auto"/>
      </w:divBdr>
    </w:div>
    <w:div w:id="363478870">
      <w:bodyDiv w:val="1"/>
      <w:marLeft w:val="0"/>
      <w:marRight w:val="0"/>
      <w:marTop w:val="0"/>
      <w:marBottom w:val="0"/>
      <w:divBdr>
        <w:top w:val="none" w:sz="0" w:space="0" w:color="auto"/>
        <w:left w:val="none" w:sz="0" w:space="0" w:color="auto"/>
        <w:bottom w:val="none" w:sz="0" w:space="0" w:color="auto"/>
        <w:right w:val="none" w:sz="0" w:space="0" w:color="auto"/>
      </w:divBdr>
    </w:div>
    <w:div w:id="388463194">
      <w:bodyDiv w:val="1"/>
      <w:marLeft w:val="0"/>
      <w:marRight w:val="0"/>
      <w:marTop w:val="0"/>
      <w:marBottom w:val="0"/>
      <w:divBdr>
        <w:top w:val="none" w:sz="0" w:space="0" w:color="auto"/>
        <w:left w:val="none" w:sz="0" w:space="0" w:color="auto"/>
        <w:bottom w:val="none" w:sz="0" w:space="0" w:color="auto"/>
        <w:right w:val="none" w:sz="0" w:space="0" w:color="auto"/>
      </w:divBdr>
    </w:div>
    <w:div w:id="413286200">
      <w:bodyDiv w:val="1"/>
      <w:marLeft w:val="0"/>
      <w:marRight w:val="0"/>
      <w:marTop w:val="0"/>
      <w:marBottom w:val="0"/>
      <w:divBdr>
        <w:top w:val="none" w:sz="0" w:space="0" w:color="auto"/>
        <w:left w:val="none" w:sz="0" w:space="0" w:color="auto"/>
        <w:bottom w:val="none" w:sz="0" w:space="0" w:color="auto"/>
        <w:right w:val="none" w:sz="0" w:space="0" w:color="auto"/>
      </w:divBdr>
    </w:div>
    <w:div w:id="775514852">
      <w:bodyDiv w:val="1"/>
      <w:marLeft w:val="0"/>
      <w:marRight w:val="0"/>
      <w:marTop w:val="0"/>
      <w:marBottom w:val="0"/>
      <w:divBdr>
        <w:top w:val="none" w:sz="0" w:space="0" w:color="auto"/>
        <w:left w:val="none" w:sz="0" w:space="0" w:color="auto"/>
        <w:bottom w:val="none" w:sz="0" w:space="0" w:color="auto"/>
        <w:right w:val="none" w:sz="0" w:space="0" w:color="auto"/>
      </w:divBdr>
    </w:div>
    <w:div w:id="786854460">
      <w:bodyDiv w:val="1"/>
      <w:marLeft w:val="0"/>
      <w:marRight w:val="0"/>
      <w:marTop w:val="0"/>
      <w:marBottom w:val="0"/>
      <w:divBdr>
        <w:top w:val="none" w:sz="0" w:space="0" w:color="auto"/>
        <w:left w:val="none" w:sz="0" w:space="0" w:color="auto"/>
        <w:bottom w:val="none" w:sz="0" w:space="0" w:color="auto"/>
        <w:right w:val="none" w:sz="0" w:space="0" w:color="auto"/>
      </w:divBdr>
    </w:div>
    <w:div w:id="807623732">
      <w:bodyDiv w:val="1"/>
      <w:marLeft w:val="0"/>
      <w:marRight w:val="0"/>
      <w:marTop w:val="0"/>
      <w:marBottom w:val="0"/>
      <w:divBdr>
        <w:top w:val="none" w:sz="0" w:space="0" w:color="auto"/>
        <w:left w:val="none" w:sz="0" w:space="0" w:color="auto"/>
        <w:bottom w:val="none" w:sz="0" w:space="0" w:color="auto"/>
        <w:right w:val="none" w:sz="0" w:space="0" w:color="auto"/>
      </w:divBdr>
    </w:div>
    <w:div w:id="828248166">
      <w:bodyDiv w:val="1"/>
      <w:marLeft w:val="0"/>
      <w:marRight w:val="0"/>
      <w:marTop w:val="0"/>
      <w:marBottom w:val="0"/>
      <w:divBdr>
        <w:top w:val="none" w:sz="0" w:space="0" w:color="auto"/>
        <w:left w:val="none" w:sz="0" w:space="0" w:color="auto"/>
        <w:bottom w:val="none" w:sz="0" w:space="0" w:color="auto"/>
        <w:right w:val="none" w:sz="0" w:space="0" w:color="auto"/>
      </w:divBdr>
    </w:div>
    <w:div w:id="927152560">
      <w:bodyDiv w:val="1"/>
      <w:marLeft w:val="0"/>
      <w:marRight w:val="0"/>
      <w:marTop w:val="0"/>
      <w:marBottom w:val="0"/>
      <w:divBdr>
        <w:top w:val="none" w:sz="0" w:space="0" w:color="auto"/>
        <w:left w:val="none" w:sz="0" w:space="0" w:color="auto"/>
        <w:bottom w:val="none" w:sz="0" w:space="0" w:color="auto"/>
        <w:right w:val="none" w:sz="0" w:space="0" w:color="auto"/>
      </w:divBdr>
    </w:div>
    <w:div w:id="936518510">
      <w:bodyDiv w:val="1"/>
      <w:marLeft w:val="0"/>
      <w:marRight w:val="0"/>
      <w:marTop w:val="0"/>
      <w:marBottom w:val="0"/>
      <w:divBdr>
        <w:top w:val="none" w:sz="0" w:space="0" w:color="auto"/>
        <w:left w:val="none" w:sz="0" w:space="0" w:color="auto"/>
        <w:bottom w:val="none" w:sz="0" w:space="0" w:color="auto"/>
        <w:right w:val="none" w:sz="0" w:space="0" w:color="auto"/>
      </w:divBdr>
    </w:div>
    <w:div w:id="979071147">
      <w:bodyDiv w:val="1"/>
      <w:marLeft w:val="0"/>
      <w:marRight w:val="0"/>
      <w:marTop w:val="100"/>
      <w:marBottom w:val="100"/>
      <w:divBdr>
        <w:top w:val="none" w:sz="0" w:space="0" w:color="auto"/>
        <w:left w:val="none" w:sz="0" w:space="0" w:color="auto"/>
        <w:bottom w:val="none" w:sz="0" w:space="0" w:color="auto"/>
        <w:right w:val="none" w:sz="0" w:space="0" w:color="auto"/>
      </w:divBdr>
      <w:divsChild>
        <w:div w:id="233400005">
          <w:marLeft w:val="0"/>
          <w:marRight w:val="0"/>
          <w:marTop w:val="0"/>
          <w:marBottom w:val="0"/>
          <w:divBdr>
            <w:top w:val="none" w:sz="0" w:space="0" w:color="auto"/>
            <w:left w:val="none" w:sz="0" w:space="0" w:color="auto"/>
            <w:bottom w:val="none" w:sz="0" w:space="0" w:color="auto"/>
            <w:right w:val="none" w:sz="0" w:space="0" w:color="auto"/>
          </w:divBdr>
          <w:divsChild>
            <w:div w:id="571741436">
              <w:marLeft w:val="0"/>
              <w:marRight w:val="0"/>
              <w:marTop w:val="0"/>
              <w:marBottom w:val="0"/>
              <w:divBdr>
                <w:top w:val="none" w:sz="0" w:space="0" w:color="auto"/>
                <w:left w:val="none" w:sz="0" w:space="0" w:color="auto"/>
                <w:bottom w:val="none" w:sz="0" w:space="0" w:color="auto"/>
                <w:right w:val="none" w:sz="0" w:space="0" w:color="auto"/>
              </w:divBdr>
              <w:divsChild>
                <w:div w:id="31467450">
                  <w:marLeft w:val="0"/>
                  <w:marRight w:val="0"/>
                  <w:marTop w:val="0"/>
                  <w:marBottom w:val="0"/>
                  <w:divBdr>
                    <w:top w:val="none" w:sz="0" w:space="0" w:color="auto"/>
                    <w:left w:val="none" w:sz="0" w:space="0" w:color="auto"/>
                    <w:bottom w:val="none" w:sz="0" w:space="0" w:color="auto"/>
                    <w:right w:val="none" w:sz="0" w:space="0" w:color="auto"/>
                  </w:divBdr>
                  <w:divsChild>
                    <w:div w:id="1335959444">
                      <w:marLeft w:val="0"/>
                      <w:marRight w:val="0"/>
                      <w:marTop w:val="0"/>
                      <w:marBottom w:val="0"/>
                      <w:divBdr>
                        <w:top w:val="none" w:sz="0" w:space="0" w:color="auto"/>
                        <w:left w:val="none" w:sz="0" w:space="0" w:color="auto"/>
                        <w:bottom w:val="none" w:sz="0" w:space="0" w:color="auto"/>
                        <w:right w:val="none" w:sz="0" w:space="0" w:color="auto"/>
                      </w:divBdr>
                      <w:divsChild>
                        <w:div w:id="1409959479">
                          <w:marLeft w:val="45"/>
                          <w:marRight w:val="0"/>
                          <w:marTop w:val="0"/>
                          <w:marBottom w:val="0"/>
                          <w:divBdr>
                            <w:top w:val="none" w:sz="0" w:space="0" w:color="auto"/>
                            <w:left w:val="none" w:sz="0" w:space="0" w:color="auto"/>
                            <w:bottom w:val="none" w:sz="0" w:space="0" w:color="auto"/>
                            <w:right w:val="none" w:sz="0" w:space="0" w:color="auto"/>
                          </w:divBdr>
                          <w:divsChild>
                            <w:div w:id="19306975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87711457">
      <w:bodyDiv w:val="1"/>
      <w:marLeft w:val="0"/>
      <w:marRight w:val="0"/>
      <w:marTop w:val="0"/>
      <w:marBottom w:val="0"/>
      <w:divBdr>
        <w:top w:val="none" w:sz="0" w:space="0" w:color="auto"/>
        <w:left w:val="none" w:sz="0" w:space="0" w:color="auto"/>
        <w:bottom w:val="none" w:sz="0" w:space="0" w:color="auto"/>
        <w:right w:val="none" w:sz="0" w:space="0" w:color="auto"/>
      </w:divBdr>
    </w:div>
    <w:div w:id="1046023036">
      <w:bodyDiv w:val="1"/>
      <w:marLeft w:val="0"/>
      <w:marRight w:val="0"/>
      <w:marTop w:val="0"/>
      <w:marBottom w:val="0"/>
      <w:divBdr>
        <w:top w:val="none" w:sz="0" w:space="0" w:color="auto"/>
        <w:left w:val="none" w:sz="0" w:space="0" w:color="auto"/>
        <w:bottom w:val="none" w:sz="0" w:space="0" w:color="auto"/>
        <w:right w:val="none" w:sz="0" w:space="0" w:color="auto"/>
      </w:divBdr>
    </w:div>
    <w:div w:id="1132821465">
      <w:bodyDiv w:val="1"/>
      <w:marLeft w:val="0"/>
      <w:marRight w:val="0"/>
      <w:marTop w:val="0"/>
      <w:marBottom w:val="0"/>
      <w:divBdr>
        <w:top w:val="none" w:sz="0" w:space="0" w:color="auto"/>
        <w:left w:val="none" w:sz="0" w:space="0" w:color="auto"/>
        <w:bottom w:val="none" w:sz="0" w:space="0" w:color="auto"/>
        <w:right w:val="none" w:sz="0" w:space="0" w:color="auto"/>
      </w:divBdr>
    </w:div>
    <w:div w:id="1174035715">
      <w:bodyDiv w:val="1"/>
      <w:marLeft w:val="0"/>
      <w:marRight w:val="0"/>
      <w:marTop w:val="0"/>
      <w:marBottom w:val="0"/>
      <w:divBdr>
        <w:top w:val="none" w:sz="0" w:space="0" w:color="auto"/>
        <w:left w:val="none" w:sz="0" w:space="0" w:color="auto"/>
        <w:bottom w:val="none" w:sz="0" w:space="0" w:color="auto"/>
        <w:right w:val="none" w:sz="0" w:space="0" w:color="auto"/>
      </w:divBdr>
    </w:div>
    <w:div w:id="1180043740">
      <w:bodyDiv w:val="1"/>
      <w:marLeft w:val="0"/>
      <w:marRight w:val="0"/>
      <w:marTop w:val="0"/>
      <w:marBottom w:val="0"/>
      <w:divBdr>
        <w:top w:val="none" w:sz="0" w:space="0" w:color="auto"/>
        <w:left w:val="none" w:sz="0" w:space="0" w:color="auto"/>
        <w:bottom w:val="none" w:sz="0" w:space="0" w:color="auto"/>
        <w:right w:val="none" w:sz="0" w:space="0" w:color="auto"/>
      </w:divBdr>
    </w:div>
    <w:div w:id="1249384109">
      <w:bodyDiv w:val="1"/>
      <w:marLeft w:val="0"/>
      <w:marRight w:val="0"/>
      <w:marTop w:val="0"/>
      <w:marBottom w:val="0"/>
      <w:divBdr>
        <w:top w:val="none" w:sz="0" w:space="0" w:color="auto"/>
        <w:left w:val="none" w:sz="0" w:space="0" w:color="auto"/>
        <w:bottom w:val="none" w:sz="0" w:space="0" w:color="auto"/>
        <w:right w:val="none" w:sz="0" w:space="0" w:color="auto"/>
      </w:divBdr>
    </w:div>
    <w:div w:id="1254971239">
      <w:bodyDiv w:val="1"/>
      <w:marLeft w:val="0"/>
      <w:marRight w:val="0"/>
      <w:marTop w:val="0"/>
      <w:marBottom w:val="0"/>
      <w:divBdr>
        <w:top w:val="none" w:sz="0" w:space="0" w:color="auto"/>
        <w:left w:val="none" w:sz="0" w:space="0" w:color="auto"/>
        <w:bottom w:val="none" w:sz="0" w:space="0" w:color="auto"/>
        <w:right w:val="none" w:sz="0" w:space="0" w:color="auto"/>
      </w:divBdr>
    </w:div>
    <w:div w:id="1313410162">
      <w:bodyDiv w:val="1"/>
      <w:marLeft w:val="0"/>
      <w:marRight w:val="0"/>
      <w:marTop w:val="0"/>
      <w:marBottom w:val="0"/>
      <w:divBdr>
        <w:top w:val="none" w:sz="0" w:space="0" w:color="auto"/>
        <w:left w:val="none" w:sz="0" w:space="0" w:color="auto"/>
        <w:bottom w:val="none" w:sz="0" w:space="0" w:color="auto"/>
        <w:right w:val="none" w:sz="0" w:space="0" w:color="auto"/>
      </w:divBdr>
    </w:div>
    <w:div w:id="1320770206">
      <w:bodyDiv w:val="1"/>
      <w:marLeft w:val="0"/>
      <w:marRight w:val="0"/>
      <w:marTop w:val="0"/>
      <w:marBottom w:val="0"/>
      <w:divBdr>
        <w:top w:val="none" w:sz="0" w:space="0" w:color="auto"/>
        <w:left w:val="none" w:sz="0" w:space="0" w:color="auto"/>
        <w:bottom w:val="none" w:sz="0" w:space="0" w:color="auto"/>
        <w:right w:val="none" w:sz="0" w:space="0" w:color="auto"/>
      </w:divBdr>
    </w:div>
    <w:div w:id="1364987239">
      <w:bodyDiv w:val="1"/>
      <w:marLeft w:val="0"/>
      <w:marRight w:val="0"/>
      <w:marTop w:val="0"/>
      <w:marBottom w:val="0"/>
      <w:divBdr>
        <w:top w:val="none" w:sz="0" w:space="0" w:color="auto"/>
        <w:left w:val="none" w:sz="0" w:space="0" w:color="auto"/>
        <w:bottom w:val="none" w:sz="0" w:space="0" w:color="auto"/>
        <w:right w:val="none" w:sz="0" w:space="0" w:color="auto"/>
      </w:divBdr>
    </w:div>
    <w:div w:id="1522281507">
      <w:bodyDiv w:val="1"/>
      <w:marLeft w:val="0"/>
      <w:marRight w:val="0"/>
      <w:marTop w:val="0"/>
      <w:marBottom w:val="0"/>
      <w:divBdr>
        <w:top w:val="none" w:sz="0" w:space="0" w:color="auto"/>
        <w:left w:val="none" w:sz="0" w:space="0" w:color="auto"/>
        <w:bottom w:val="none" w:sz="0" w:space="0" w:color="auto"/>
        <w:right w:val="none" w:sz="0" w:space="0" w:color="auto"/>
      </w:divBdr>
    </w:div>
    <w:div w:id="1527061510">
      <w:bodyDiv w:val="1"/>
      <w:marLeft w:val="0"/>
      <w:marRight w:val="0"/>
      <w:marTop w:val="0"/>
      <w:marBottom w:val="0"/>
      <w:divBdr>
        <w:top w:val="none" w:sz="0" w:space="0" w:color="auto"/>
        <w:left w:val="none" w:sz="0" w:space="0" w:color="auto"/>
        <w:bottom w:val="none" w:sz="0" w:space="0" w:color="auto"/>
        <w:right w:val="none" w:sz="0" w:space="0" w:color="auto"/>
      </w:divBdr>
    </w:div>
    <w:div w:id="1553158029">
      <w:bodyDiv w:val="1"/>
      <w:marLeft w:val="0"/>
      <w:marRight w:val="0"/>
      <w:marTop w:val="0"/>
      <w:marBottom w:val="0"/>
      <w:divBdr>
        <w:top w:val="none" w:sz="0" w:space="0" w:color="auto"/>
        <w:left w:val="none" w:sz="0" w:space="0" w:color="auto"/>
        <w:bottom w:val="none" w:sz="0" w:space="0" w:color="auto"/>
        <w:right w:val="none" w:sz="0" w:space="0" w:color="auto"/>
      </w:divBdr>
    </w:div>
    <w:div w:id="1631781898">
      <w:bodyDiv w:val="1"/>
      <w:marLeft w:val="0"/>
      <w:marRight w:val="0"/>
      <w:marTop w:val="0"/>
      <w:marBottom w:val="0"/>
      <w:divBdr>
        <w:top w:val="none" w:sz="0" w:space="0" w:color="auto"/>
        <w:left w:val="none" w:sz="0" w:space="0" w:color="auto"/>
        <w:bottom w:val="none" w:sz="0" w:space="0" w:color="auto"/>
        <w:right w:val="none" w:sz="0" w:space="0" w:color="auto"/>
      </w:divBdr>
    </w:div>
    <w:div w:id="1707170059">
      <w:bodyDiv w:val="1"/>
      <w:marLeft w:val="0"/>
      <w:marRight w:val="0"/>
      <w:marTop w:val="0"/>
      <w:marBottom w:val="0"/>
      <w:divBdr>
        <w:top w:val="none" w:sz="0" w:space="0" w:color="auto"/>
        <w:left w:val="none" w:sz="0" w:space="0" w:color="auto"/>
        <w:bottom w:val="none" w:sz="0" w:space="0" w:color="auto"/>
        <w:right w:val="none" w:sz="0" w:space="0" w:color="auto"/>
      </w:divBdr>
    </w:div>
    <w:div w:id="1794639204">
      <w:bodyDiv w:val="1"/>
      <w:marLeft w:val="0"/>
      <w:marRight w:val="0"/>
      <w:marTop w:val="0"/>
      <w:marBottom w:val="0"/>
      <w:divBdr>
        <w:top w:val="none" w:sz="0" w:space="0" w:color="auto"/>
        <w:left w:val="none" w:sz="0" w:space="0" w:color="auto"/>
        <w:bottom w:val="none" w:sz="0" w:space="0" w:color="auto"/>
        <w:right w:val="none" w:sz="0" w:space="0" w:color="auto"/>
      </w:divBdr>
    </w:div>
    <w:div w:id="1869566423">
      <w:bodyDiv w:val="1"/>
      <w:marLeft w:val="0"/>
      <w:marRight w:val="0"/>
      <w:marTop w:val="0"/>
      <w:marBottom w:val="0"/>
      <w:divBdr>
        <w:top w:val="none" w:sz="0" w:space="0" w:color="auto"/>
        <w:left w:val="none" w:sz="0" w:space="0" w:color="auto"/>
        <w:bottom w:val="none" w:sz="0" w:space="0" w:color="auto"/>
        <w:right w:val="none" w:sz="0" w:space="0" w:color="auto"/>
      </w:divBdr>
    </w:div>
    <w:div w:id="1889948683">
      <w:bodyDiv w:val="1"/>
      <w:marLeft w:val="0"/>
      <w:marRight w:val="0"/>
      <w:marTop w:val="0"/>
      <w:marBottom w:val="0"/>
      <w:divBdr>
        <w:top w:val="none" w:sz="0" w:space="0" w:color="auto"/>
        <w:left w:val="none" w:sz="0" w:space="0" w:color="auto"/>
        <w:bottom w:val="none" w:sz="0" w:space="0" w:color="auto"/>
        <w:right w:val="none" w:sz="0" w:space="0" w:color="auto"/>
      </w:divBdr>
    </w:div>
    <w:div w:id="1890604323">
      <w:bodyDiv w:val="1"/>
      <w:marLeft w:val="0"/>
      <w:marRight w:val="0"/>
      <w:marTop w:val="0"/>
      <w:marBottom w:val="0"/>
      <w:divBdr>
        <w:top w:val="none" w:sz="0" w:space="0" w:color="auto"/>
        <w:left w:val="none" w:sz="0" w:space="0" w:color="auto"/>
        <w:bottom w:val="none" w:sz="0" w:space="0" w:color="auto"/>
        <w:right w:val="none" w:sz="0" w:space="0" w:color="auto"/>
      </w:divBdr>
    </w:div>
    <w:div w:id="1922984553">
      <w:bodyDiv w:val="1"/>
      <w:marLeft w:val="0"/>
      <w:marRight w:val="0"/>
      <w:marTop w:val="0"/>
      <w:marBottom w:val="0"/>
      <w:divBdr>
        <w:top w:val="none" w:sz="0" w:space="0" w:color="auto"/>
        <w:left w:val="none" w:sz="0" w:space="0" w:color="auto"/>
        <w:bottom w:val="none" w:sz="0" w:space="0" w:color="auto"/>
        <w:right w:val="none" w:sz="0" w:space="0" w:color="auto"/>
      </w:divBdr>
    </w:div>
    <w:div w:id="1960139379">
      <w:bodyDiv w:val="1"/>
      <w:marLeft w:val="0"/>
      <w:marRight w:val="0"/>
      <w:marTop w:val="0"/>
      <w:marBottom w:val="0"/>
      <w:divBdr>
        <w:top w:val="none" w:sz="0" w:space="0" w:color="auto"/>
        <w:left w:val="none" w:sz="0" w:space="0" w:color="auto"/>
        <w:bottom w:val="none" w:sz="0" w:space="0" w:color="auto"/>
        <w:right w:val="none" w:sz="0" w:space="0" w:color="auto"/>
      </w:divBdr>
    </w:div>
    <w:div w:id="2011171889">
      <w:bodyDiv w:val="1"/>
      <w:marLeft w:val="0"/>
      <w:marRight w:val="0"/>
      <w:marTop w:val="0"/>
      <w:marBottom w:val="0"/>
      <w:divBdr>
        <w:top w:val="none" w:sz="0" w:space="0" w:color="auto"/>
        <w:left w:val="none" w:sz="0" w:space="0" w:color="auto"/>
        <w:bottom w:val="none" w:sz="0" w:space="0" w:color="auto"/>
        <w:right w:val="none" w:sz="0" w:space="0" w:color="auto"/>
      </w:divBdr>
    </w:div>
    <w:div w:id="2060782470">
      <w:bodyDiv w:val="1"/>
      <w:marLeft w:val="0"/>
      <w:marRight w:val="0"/>
      <w:marTop w:val="0"/>
      <w:marBottom w:val="0"/>
      <w:divBdr>
        <w:top w:val="none" w:sz="0" w:space="0" w:color="auto"/>
        <w:left w:val="none" w:sz="0" w:space="0" w:color="auto"/>
        <w:bottom w:val="none" w:sz="0" w:space="0" w:color="auto"/>
        <w:right w:val="none" w:sz="0" w:space="0" w:color="auto"/>
      </w:divBdr>
    </w:div>
    <w:div w:id="2083798370">
      <w:bodyDiv w:val="1"/>
      <w:marLeft w:val="0"/>
      <w:marRight w:val="0"/>
      <w:marTop w:val="0"/>
      <w:marBottom w:val="0"/>
      <w:divBdr>
        <w:top w:val="none" w:sz="0" w:space="0" w:color="auto"/>
        <w:left w:val="none" w:sz="0" w:space="0" w:color="auto"/>
        <w:bottom w:val="none" w:sz="0" w:space="0" w:color="auto"/>
        <w:right w:val="none" w:sz="0" w:space="0" w:color="auto"/>
      </w:divBdr>
    </w:div>
    <w:div w:id="20941588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legislation.gov.au/Series/F2017L01286" TargetMode="External"/><Relationship Id="rId21" Type="http://schemas.openxmlformats.org/officeDocument/2006/relationships/hyperlink" Target="mailto:HEMicrocredentials@education.gov.au" TargetMode="External"/><Relationship Id="rId42" Type="http://schemas.openxmlformats.org/officeDocument/2006/relationships/hyperlink" Target="https://www.legislation.gov.au/Series/F2022L00347/Amendments" TargetMode="External"/><Relationship Id="rId47" Type="http://schemas.openxmlformats.org/officeDocument/2006/relationships/hyperlink" Target="https://www.jobsandskills.gov.au/data/skills-priority-list" TargetMode="External"/><Relationship Id="rId63" Type="http://schemas.openxmlformats.org/officeDocument/2006/relationships/hyperlink" Target="https://www.legislation.gov.au/Series/C2013A00123" TargetMode="External"/><Relationship Id="rId68" Type="http://schemas.openxmlformats.org/officeDocument/2006/relationships/image" Target="media/image4.png"/><Relationship Id="rId84" Type="http://schemas.openxmlformats.org/officeDocument/2006/relationships/footer" Target="footer12.xml"/><Relationship Id="rId16" Type="http://schemas.openxmlformats.org/officeDocument/2006/relationships/header" Target="header2.xml"/><Relationship Id="rId11" Type="http://schemas.openxmlformats.org/officeDocument/2006/relationships/endnotes" Target="endnotes.xml"/><Relationship Id="rId32" Type="http://schemas.openxmlformats.org/officeDocument/2006/relationships/hyperlink" Target="https://www.legislation.gov.au/Series/F2017L01286" TargetMode="External"/><Relationship Id="rId37" Type="http://schemas.openxmlformats.org/officeDocument/2006/relationships/hyperlink" Target="https://www.jobsandskills.gov.au/data/skills-priority-list" TargetMode="External"/><Relationship Id="rId53" Type="http://schemas.openxmlformats.org/officeDocument/2006/relationships/hyperlink" Target="mailto:HEmicrocredentials@education.gov.au" TargetMode="External"/><Relationship Id="rId58" Type="http://schemas.openxmlformats.org/officeDocument/2006/relationships/hyperlink" Target="http://www.apsc.gov.au/publications-and-media/current-publications/aps-values-and-code-of-conduct-in-practice/conflict-of-interest" TargetMode="External"/><Relationship Id="rId74" Type="http://schemas.openxmlformats.org/officeDocument/2006/relationships/footer" Target="footer8.xml"/><Relationship Id="rId79" Type="http://schemas.openxmlformats.org/officeDocument/2006/relationships/footer" Target="footer10.xml"/><Relationship Id="rId5" Type="http://schemas.openxmlformats.org/officeDocument/2006/relationships/customXml" Target="../customXml/item5.xml"/><Relationship Id="rId19" Type="http://schemas.openxmlformats.org/officeDocument/2006/relationships/header" Target="header3.xml"/><Relationship Id="rId14" Type="http://schemas.openxmlformats.org/officeDocument/2006/relationships/image" Target="media/image3.jpeg"/><Relationship Id="rId22" Type="http://schemas.openxmlformats.org/officeDocument/2006/relationships/footer" Target="footer4.xml"/><Relationship Id="rId27" Type="http://schemas.openxmlformats.org/officeDocument/2006/relationships/hyperlink" Target="https://www.education.gov.au/microcredentials-pilot-higher-education" TargetMode="External"/><Relationship Id="rId30" Type="http://schemas.openxmlformats.org/officeDocument/2006/relationships/hyperlink" Target="https://www.legislation.gov.au/Details/C2022A00064" TargetMode="External"/><Relationship Id="rId35" Type="http://schemas.openxmlformats.org/officeDocument/2006/relationships/hyperlink" Target="https://www.legislation.gov.au/Details/F2023C00617/Download" TargetMode="External"/><Relationship Id="rId43" Type="http://schemas.openxmlformats.org/officeDocument/2006/relationships/hyperlink" Target="https://www.legislation.gov.au/Details/F2023C00617/Download" TargetMode="External"/><Relationship Id="rId48" Type="http://schemas.openxmlformats.org/officeDocument/2006/relationships/hyperlink" Target="https://submit.dese.gov.au/jfe/form/SV_2rAMFI3dWDVTlRQ" TargetMode="External"/><Relationship Id="rId56" Type="http://schemas.openxmlformats.org/officeDocument/2006/relationships/hyperlink" Target="https://www.education.gov.au/microcredentials-pilot-higher-education" TargetMode="External"/><Relationship Id="rId64" Type="http://schemas.openxmlformats.org/officeDocument/2006/relationships/hyperlink" Target="https://www.finance.gov.au/government/managing-commonwealth-resources/managing-money-property/managing-money/other-consolidated-revenue-fund-crf-money" TargetMode="External"/><Relationship Id="rId69" Type="http://schemas.openxmlformats.org/officeDocument/2006/relationships/header" Target="header4.xml"/><Relationship Id="rId77" Type="http://schemas.openxmlformats.org/officeDocument/2006/relationships/header" Target="header8.xml"/><Relationship Id="rId8" Type="http://schemas.openxmlformats.org/officeDocument/2006/relationships/settings" Target="settings.xml"/><Relationship Id="rId51" Type="http://schemas.openxmlformats.org/officeDocument/2006/relationships/hyperlink" Target="http://www8.austlii.edu.au/cgi-bin/viewdoc/au/legis/cth/consol_act/cca1995115/sch1.html" TargetMode="External"/><Relationship Id="rId72" Type="http://schemas.openxmlformats.org/officeDocument/2006/relationships/footer" Target="footer7.xml"/><Relationship Id="rId80" Type="http://schemas.openxmlformats.org/officeDocument/2006/relationships/header" Target="header9.xml"/><Relationship Id="rId85" Type="http://schemas.openxmlformats.org/officeDocument/2006/relationships/footer" Target="footer13.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1.xml"/><Relationship Id="rId25" Type="http://schemas.openxmlformats.org/officeDocument/2006/relationships/hyperlink" Target="https://www.legislation.gov.au/Series/F2022L00347" TargetMode="External"/><Relationship Id="rId33" Type="http://schemas.openxmlformats.org/officeDocument/2006/relationships/hyperlink" Target="https://www.legislation.gov.au/Series/F2022L00347/Amendments" TargetMode="External"/><Relationship Id="rId38" Type="http://schemas.openxmlformats.org/officeDocument/2006/relationships/hyperlink" Target="https://www.jobsandskills.gov.au/australian-skills-classification" TargetMode="External"/><Relationship Id="rId46" Type="http://schemas.openxmlformats.org/officeDocument/2006/relationships/hyperlink" Target="https://www.legislation.gov.au/Series/C2011A00073" TargetMode="External"/><Relationship Id="rId59" Type="http://schemas.openxmlformats.org/officeDocument/2006/relationships/hyperlink" Target="http://www8.austlii.edu.au/cgi-bin/viewdoc/au/legis/cth/consol_act/psa1999152/s13.html" TargetMode="External"/><Relationship Id="rId67" Type="http://schemas.openxmlformats.org/officeDocument/2006/relationships/hyperlink" Target="http://en.wikipedia.org/wiki/File:Australian_C" TargetMode="External"/><Relationship Id="rId20" Type="http://schemas.openxmlformats.org/officeDocument/2006/relationships/footer" Target="footer3.xml"/><Relationship Id="rId41" Type="http://schemas.openxmlformats.org/officeDocument/2006/relationships/hyperlink" Target="https://www.education.gov.au/higher-education-loan-program/approved-hep-information/funding-clusters-and-indexed-rates" TargetMode="External"/><Relationship Id="rId54" Type="http://schemas.openxmlformats.org/officeDocument/2006/relationships/hyperlink" Target="mailto:HEMicrocredentials@education.gov.au" TargetMode="External"/><Relationship Id="rId62" Type="http://schemas.openxmlformats.org/officeDocument/2006/relationships/hyperlink" Target="https://www.oaic.gov.au/privacy-law/privacy-act/australian-privacy-principles" TargetMode="External"/><Relationship Id="rId70" Type="http://schemas.openxmlformats.org/officeDocument/2006/relationships/header" Target="header5.xml"/><Relationship Id="rId75" Type="http://schemas.openxmlformats.org/officeDocument/2006/relationships/hyperlink" Target="https://www.microcredseeker.edu.au/" TargetMode="External"/><Relationship Id="rId83" Type="http://schemas.openxmlformats.org/officeDocument/2006/relationships/hyperlink" Target="https://www.microcredseeker.edu.au/" TargetMode="Externa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hyperlink" Target="https://www.education.gov.au/microcredentials-pilot-higher-education" TargetMode="External"/><Relationship Id="rId36" Type="http://schemas.openxmlformats.org/officeDocument/2006/relationships/hyperlink" Target="https://www.legislation.gov.au/Series/F2017L01286" TargetMode="External"/><Relationship Id="rId49" Type="http://schemas.openxmlformats.org/officeDocument/2006/relationships/hyperlink" Target="https://submit.dese.gov.au/jfe/form/SV_cCIrldH5tc861fw" TargetMode="External"/><Relationship Id="rId57" Type="http://schemas.openxmlformats.org/officeDocument/2006/relationships/hyperlink" Target="mailto:HEMicrocredentials@education.gov.au" TargetMode="External"/><Relationship Id="rId10" Type="http://schemas.openxmlformats.org/officeDocument/2006/relationships/footnotes" Target="footnotes.xml"/><Relationship Id="rId31" Type="http://schemas.openxmlformats.org/officeDocument/2006/relationships/hyperlink" Target="https://www.legislation.gov.au/Series/C2004A01234" TargetMode="External"/><Relationship Id="rId44" Type="http://schemas.openxmlformats.org/officeDocument/2006/relationships/hyperlink" Target="https://www.education.gov.au/higher-education-loan-program/approved-hep-information/funding-clusters-and-indexed-rates" TargetMode="External"/><Relationship Id="rId52" Type="http://schemas.openxmlformats.org/officeDocument/2006/relationships/hyperlink" Target="mailto:HEmicrocredentials@education.gov.au" TargetMode="External"/><Relationship Id="rId60" Type="http://schemas.openxmlformats.org/officeDocument/2006/relationships/hyperlink" Target="https://www.legislation.gov.au/Series/C2004A00538" TargetMode="External"/><Relationship Id="rId65" Type="http://schemas.openxmlformats.org/officeDocument/2006/relationships/hyperlink" Target="https://www.jobsandskills.gov.au/data/skills-priority-list" TargetMode="External"/><Relationship Id="rId73" Type="http://schemas.openxmlformats.org/officeDocument/2006/relationships/header" Target="header6.xml"/><Relationship Id="rId78" Type="http://schemas.openxmlformats.org/officeDocument/2006/relationships/footer" Target="footer9.xml"/><Relationship Id="rId81" Type="http://schemas.openxmlformats.org/officeDocument/2006/relationships/footer" Target="footer11.xml"/><Relationship Id="rId86"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svg"/><Relationship Id="rId18" Type="http://schemas.openxmlformats.org/officeDocument/2006/relationships/footer" Target="footer2.xml"/><Relationship Id="rId39" Type="http://schemas.openxmlformats.org/officeDocument/2006/relationships/hyperlink" Target="https://www.legislation.gov.au/Series/F2022L00347/Amendments" TargetMode="External"/><Relationship Id="rId34" Type="http://schemas.openxmlformats.org/officeDocument/2006/relationships/hyperlink" Target="https://www.legislation.gov.au/Series/F2022L00347" TargetMode="External"/><Relationship Id="rId50" Type="http://schemas.openxmlformats.org/officeDocument/2006/relationships/hyperlink" Target="https://submit.dese.gov.au/jfe/form/SV_eRGG5FK56NrJeB0" TargetMode="External"/><Relationship Id="rId55" Type="http://schemas.openxmlformats.org/officeDocument/2006/relationships/hyperlink" Target="https://www.legislation.gov.au/Series/F2022L00347" TargetMode="External"/><Relationship Id="rId76" Type="http://schemas.openxmlformats.org/officeDocument/2006/relationships/header" Target="header7.xml"/><Relationship Id="rId7" Type="http://schemas.openxmlformats.org/officeDocument/2006/relationships/styles" Target="styles.xml"/><Relationship Id="rId71" Type="http://schemas.openxmlformats.org/officeDocument/2006/relationships/footer" Target="footer6.xml"/><Relationship Id="rId2" Type="http://schemas.openxmlformats.org/officeDocument/2006/relationships/customXml" Target="../customXml/item2.xml"/><Relationship Id="rId29" Type="http://schemas.openxmlformats.org/officeDocument/2006/relationships/hyperlink" Target="https://www.education.gov.au/higher-education-reviews-and-consultations/university-industry-collaboration-teaching-learning-review" TargetMode="External"/><Relationship Id="rId24" Type="http://schemas.openxmlformats.org/officeDocument/2006/relationships/hyperlink" Target="https://www.legislation.gov.au/Series/C2004A01234" TargetMode="External"/><Relationship Id="rId40" Type="http://schemas.openxmlformats.org/officeDocument/2006/relationships/hyperlink" Target="https://www.legislation.gov.au/Details/F2023C00617/Download" TargetMode="External"/><Relationship Id="rId45" Type="http://schemas.openxmlformats.org/officeDocument/2006/relationships/hyperlink" Target="https://www.legislation.gov.au/Series/C2004A01234" TargetMode="External"/><Relationship Id="rId66" Type="http://schemas.openxmlformats.org/officeDocument/2006/relationships/hyperlink" Target="https://www.jobsandskills.gov.au/australian-skills-classification" TargetMode="External"/><Relationship Id="rId87" Type="http://schemas.openxmlformats.org/officeDocument/2006/relationships/glossaryDocument" Target="glossary/document.xml"/><Relationship Id="rId61" Type="http://schemas.openxmlformats.org/officeDocument/2006/relationships/hyperlink" Target="https://www.legislation.gov.au/Series/C2004A03712" TargetMode="External"/><Relationship Id="rId82" Type="http://schemas.openxmlformats.org/officeDocument/2006/relationships/hyperlink" Target="https://www.nationalskillscommission.gov.au/topics/australian-skills-classification"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AEF5674C2504AD193AF7DC638F07461"/>
        <w:category>
          <w:name w:val="General"/>
          <w:gallery w:val="placeholder"/>
        </w:category>
        <w:types>
          <w:type w:val="bbPlcHdr"/>
        </w:types>
        <w:behaviors>
          <w:behavior w:val="content"/>
        </w:behaviors>
        <w:guid w:val="{84A53746-D44E-4B70-8317-2D75562C0934}"/>
      </w:docPartPr>
      <w:docPartBody>
        <w:p w:rsidR="00B44786" w:rsidRDefault="00B44786" w:rsidP="00B44786">
          <w:pPr>
            <w:pStyle w:val="2AEF5674C2504AD193AF7DC638F07461"/>
          </w:pPr>
          <w:r w:rsidRPr="00CB2643">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TheSansOffice">
    <w:charset w:val="00"/>
    <w:family w:val="swiss"/>
    <w:pitch w:val="variable"/>
    <w:sig w:usb0="80000027" w:usb1="00000040" w:usb2="00000000" w:usb3="00000000" w:csb0="00000001" w:csb1="00000000"/>
  </w:font>
  <w:font w:name="&quot;Courier New&quot;">
    <w:altName w:val="Cambria"/>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Interstate Light">
    <w:altName w:val="Calibri"/>
    <w:charset w:val="00"/>
    <w:family w:val="auto"/>
    <w:pitch w:val="variable"/>
    <w:sig w:usb0="800000AF" w:usb1="5000204A" w:usb2="00000000" w:usb3="00000000" w:csb0="00000001"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Garamond">
    <w:panose1 w:val="02020404030301010803"/>
    <w:charset w:val="00"/>
    <w:family w:val="roman"/>
    <w:pitch w:val="variable"/>
    <w:sig w:usb0="00000287" w:usb1="00000000" w:usb2="00000000" w:usb3="00000000" w:csb0="0000009F" w:csb1="00000000"/>
  </w:font>
  <w:font w:name="Angsana New">
    <w:panose1 w:val="02020603050405020304"/>
    <w:charset w:val="DE"/>
    <w:family w:val="roman"/>
    <w:pitch w:val="variable"/>
    <w:sig w:usb0="81000003" w:usb1="00000000" w:usb2="00000000" w:usb3="00000000" w:csb0="00010001" w:csb1="00000000"/>
  </w:font>
  <w:font w:name="Helvetica Neue">
    <w:altName w:val="Times New Roman"/>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comments="0" w:formatting="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6F1D58"/>
    <w:rsid w:val="00002068"/>
    <w:rsid w:val="00014E90"/>
    <w:rsid w:val="0001606D"/>
    <w:rsid w:val="000219A8"/>
    <w:rsid w:val="00021B63"/>
    <w:rsid w:val="00030888"/>
    <w:rsid w:val="00047593"/>
    <w:rsid w:val="000660FF"/>
    <w:rsid w:val="00071798"/>
    <w:rsid w:val="0007740B"/>
    <w:rsid w:val="000816CC"/>
    <w:rsid w:val="000A35DD"/>
    <w:rsid w:val="000D7768"/>
    <w:rsid w:val="000F772A"/>
    <w:rsid w:val="00102082"/>
    <w:rsid w:val="0011541E"/>
    <w:rsid w:val="00131AF8"/>
    <w:rsid w:val="00131C76"/>
    <w:rsid w:val="0017095F"/>
    <w:rsid w:val="001829BF"/>
    <w:rsid w:val="00184057"/>
    <w:rsid w:val="001874E2"/>
    <w:rsid w:val="001D19C2"/>
    <w:rsid w:val="001D556D"/>
    <w:rsid w:val="001D6595"/>
    <w:rsid w:val="001F735A"/>
    <w:rsid w:val="00204B5D"/>
    <w:rsid w:val="00205AE4"/>
    <w:rsid w:val="00256378"/>
    <w:rsid w:val="00267D81"/>
    <w:rsid w:val="00267E5F"/>
    <w:rsid w:val="002720C6"/>
    <w:rsid w:val="00275662"/>
    <w:rsid w:val="00287FAB"/>
    <w:rsid w:val="002A3210"/>
    <w:rsid w:val="002A7BA7"/>
    <w:rsid w:val="002B6F21"/>
    <w:rsid w:val="002D08AA"/>
    <w:rsid w:val="002D31BB"/>
    <w:rsid w:val="003075AB"/>
    <w:rsid w:val="00317884"/>
    <w:rsid w:val="00391F0F"/>
    <w:rsid w:val="00392AF4"/>
    <w:rsid w:val="003969DB"/>
    <w:rsid w:val="003B6A66"/>
    <w:rsid w:val="003C363A"/>
    <w:rsid w:val="003D1F7D"/>
    <w:rsid w:val="003F46F5"/>
    <w:rsid w:val="004012A8"/>
    <w:rsid w:val="00405878"/>
    <w:rsid w:val="00420B2B"/>
    <w:rsid w:val="00432514"/>
    <w:rsid w:val="00443BE9"/>
    <w:rsid w:val="0045165D"/>
    <w:rsid w:val="00466819"/>
    <w:rsid w:val="004917E4"/>
    <w:rsid w:val="00491EAB"/>
    <w:rsid w:val="004C5BB6"/>
    <w:rsid w:val="004E2075"/>
    <w:rsid w:val="004E7CAB"/>
    <w:rsid w:val="00507096"/>
    <w:rsid w:val="005321DB"/>
    <w:rsid w:val="00533CA6"/>
    <w:rsid w:val="00543D3F"/>
    <w:rsid w:val="00547FFA"/>
    <w:rsid w:val="005673B4"/>
    <w:rsid w:val="0056781E"/>
    <w:rsid w:val="00573B84"/>
    <w:rsid w:val="005A07E5"/>
    <w:rsid w:val="005A7688"/>
    <w:rsid w:val="005E65D2"/>
    <w:rsid w:val="005F2C75"/>
    <w:rsid w:val="00617C4F"/>
    <w:rsid w:val="0062631E"/>
    <w:rsid w:val="00626C0A"/>
    <w:rsid w:val="00642D3B"/>
    <w:rsid w:val="00660762"/>
    <w:rsid w:val="0067338C"/>
    <w:rsid w:val="00691E9F"/>
    <w:rsid w:val="006C6952"/>
    <w:rsid w:val="006F1D58"/>
    <w:rsid w:val="0070249A"/>
    <w:rsid w:val="00712240"/>
    <w:rsid w:val="00714E10"/>
    <w:rsid w:val="00720317"/>
    <w:rsid w:val="00726777"/>
    <w:rsid w:val="0073578B"/>
    <w:rsid w:val="00745610"/>
    <w:rsid w:val="0075345E"/>
    <w:rsid w:val="00767746"/>
    <w:rsid w:val="0077347A"/>
    <w:rsid w:val="007B0E8B"/>
    <w:rsid w:val="007B517E"/>
    <w:rsid w:val="007C1B91"/>
    <w:rsid w:val="007E1D73"/>
    <w:rsid w:val="007E1FB5"/>
    <w:rsid w:val="007E6184"/>
    <w:rsid w:val="008125DB"/>
    <w:rsid w:val="0081618B"/>
    <w:rsid w:val="00835500"/>
    <w:rsid w:val="008357F5"/>
    <w:rsid w:val="00884DE8"/>
    <w:rsid w:val="008B5A41"/>
    <w:rsid w:val="008C7A00"/>
    <w:rsid w:val="008D0A8E"/>
    <w:rsid w:val="008D32AC"/>
    <w:rsid w:val="008E71B5"/>
    <w:rsid w:val="00901F89"/>
    <w:rsid w:val="00940252"/>
    <w:rsid w:val="009518D1"/>
    <w:rsid w:val="00954EF5"/>
    <w:rsid w:val="00955C19"/>
    <w:rsid w:val="00994045"/>
    <w:rsid w:val="009B2426"/>
    <w:rsid w:val="009B439B"/>
    <w:rsid w:val="009E0441"/>
    <w:rsid w:val="009E4C16"/>
    <w:rsid w:val="00A12344"/>
    <w:rsid w:val="00A1591D"/>
    <w:rsid w:val="00A52D16"/>
    <w:rsid w:val="00A82A0F"/>
    <w:rsid w:val="00A8492E"/>
    <w:rsid w:val="00A90126"/>
    <w:rsid w:val="00AF29F7"/>
    <w:rsid w:val="00AF62FF"/>
    <w:rsid w:val="00B03B6C"/>
    <w:rsid w:val="00B10E67"/>
    <w:rsid w:val="00B21169"/>
    <w:rsid w:val="00B23806"/>
    <w:rsid w:val="00B27EDD"/>
    <w:rsid w:val="00B308B4"/>
    <w:rsid w:val="00B44786"/>
    <w:rsid w:val="00B821C1"/>
    <w:rsid w:val="00BB44E9"/>
    <w:rsid w:val="00BC1D4F"/>
    <w:rsid w:val="00BC219B"/>
    <w:rsid w:val="00BD4A9E"/>
    <w:rsid w:val="00BF0741"/>
    <w:rsid w:val="00BF10FB"/>
    <w:rsid w:val="00C1596C"/>
    <w:rsid w:val="00C24B73"/>
    <w:rsid w:val="00C2738A"/>
    <w:rsid w:val="00C536DE"/>
    <w:rsid w:val="00C8774C"/>
    <w:rsid w:val="00C93610"/>
    <w:rsid w:val="00CB71B2"/>
    <w:rsid w:val="00CF3EAA"/>
    <w:rsid w:val="00D1748B"/>
    <w:rsid w:val="00D51C4D"/>
    <w:rsid w:val="00D82B1F"/>
    <w:rsid w:val="00D96834"/>
    <w:rsid w:val="00DA47B3"/>
    <w:rsid w:val="00DC2784"/>
    <w:rsid w:val="00DF3458"/>
    <w:rsid w:val="00E11D2E"/>
    <w:rsid w:val="00E17E29"/>
    <w:rsid w:val="00E57DD5"/>
    <w:rsid w:val="00E75E70"/>
    <w:rsid w:val="00EA2DD7"/>
    <w:rsid w:val="00ED3250"/>
    <w:rsid w:val="00EE0A5E"/>
    <w:rsid w:val="00EE7809"/>
    <w:rsid w:val="00F05FB0"/>
    <w:rsid w:val="00F11230"/>
    <w:rsid w:val="00F465E8"/>
    <w:rsid w:val="00F80090"/>
    <w:rsid w:val="00FB421B"/>
    <w:rsid w:val="00FB79BF"/>
    <w:rsid w:val="00FD13C2"/>
    <w:rsid w:val="00FD5F47"/>
    <w:rsid w:val="00FE1F63"/>
    <w:rsid w:val="00FF39D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1D58"/>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44786"/>
    <w:rPr>
      <w:color w:val="808080"/>
    </w:rPr>
  </w:style>
  <w:style w:type="paragraph" w:customStyle="1" w:styleId="2AEF5674C2504AD193AF7DC638F07461">
    <w:name w:val="2AEF5674C2504AD193AF7DC638F07461"/>
    <w:rsid w:val="00B44786"/>
    <w:pPr>
      <w:spacing w:after="160" w:line="259"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93162BA753748F4BB53721499FC70481" ma:contentTypeVersion="14" ma:contentTypeDescription="Create a new document." ma:contentTypeScope="" ma:versionID="253efb706447b9166db59eb564112d1d">
  <xsd:schema xmlns:xsd="http://www.w3.org/2001/XMLSchema" xmlns:xs="http://www.w3.org/2001/XMLSchema" xmlns:p="http://schemas.microsoft.com/office/2006/metadata/properties" xmlns:ns2="da72cac6-940c-4742-b333-53bc562b4053" xmlns:ns3="c35adfce-f9b0-4566-a0fa-e4f70df87b41" targetNamespace="http://schemas.microsoft.com/office/2006/metadata/properties" ma:root="true" ma:fieldsID="12bd6fb7fed4183d838e394f7854b499" ns2:_="" ns3:_="">
    <xsd:import namespace="da72cac6-940c-4742-b333-53bc562b4053"/>
    <xsd:import namespace="c35adfce-f9b0-4566-a0fa-e4f70df87b41"/>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72cac6-940c-4742-b333-53bc562b405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35adfce-f9b0-4566-a0fa-e4f70df87b41"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a71e8d9d-fbc5-4c5f-be92-0def1f9d0b2d}" ma:internalName="TaxCatchAll" ma:showField="CatchAllData" ma:web="c35adfce-f9b0-4566-a0fa-e4f70df87b41">
      <xsd:complexType>
        <xsd:complexContent>
          <xsd:extension base="dms:MultiChoiceLookup">
            <xsd:sequence>
              <xsd:element name="Value" type="dms:Lookup" maxOccurs="unbounded" minOccurs="0" nillable="true"/>
            </xsd:sequence>
          </xsd:extension>
        </xsd:complexContent>
      </xsd:complex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SharedWithUsers xmlns="c35adfce-f9b0-4566-a0fa-e4f70df87b41">
      <UserInfo>
        <DisplayName>CHANNING,Scott</DisplayName>
        <AccountId>17</AccountId>
        <AccountType/>
      </UserInfo>
      <UserInfo>
        <DisplayName>WILKINSON,Matthew</DisplayName>
        <AccountId>69</AccountId>
        <AccountType/>
      </UserInfo>
      <UserInfo>
        <DisplayName>COLACO,Emily</DisplayName>
        <AccountId>13</AccountId>
        <AccountType/>
      </UserInfo>
      <UserInfo>
        <DisplayName>CAMPBELL,Neveen</DisplayName>
        <AccountId>70</AccountId>
        <AccountType/>
      </UserInfo>
    </SharedWithUsers>
    <TaxCatchAll xmlns="c35adfce-f9b0-4566-a0fa-e4f70df87b41" xsi:nil="true"/>
    <lcf76f155ced4ddcb4097134ff3c332f xmlns="da72cac6-940c-4742-b333-53bc562b405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0749069-5151-4E62-82C3-E1A7629DA52A}">
  <ds:schemaRefs>
    <ds:schemaRef ds:uri="http://schemas.openxmlformats.org/officeDocument/2006/bibliography"/>
  </ds:schemaRefs>
</ds:datastoreItem>
</file>

<file path=customXml/itemProps2.xml><?xml version="1.0" encoding="utf-8"?>
<ds:datastoreItem xmlns:ds="http://schemas.openxmlformats.org/officeDocument/2006/customXml" ds:itemID="{579C650C-E1C8-4229-9DD2-A04FBD9CCE90}"/>
</file>

<file path=customXml/itemProps3.xml><?xml version="1.0" encoding="utf-8"?>
<ds:datastoreItem xmlns:ds="http://schemas.openxmlformats.org/officeDocument/2006/customXml" ds:itemID="{6D2B707D-A078-4F2F-A50E-003D1DE5439F}">
  <ds:schemaRefs>
    <ds:schemaRef ds:uri="http://schemas.microsoft.com/sharepoint/v3/contenttype/forms"/>
  </ds:schemaRefs>
</ds:datastoreItem>
</file>

<file path=customXml/itemProps4.xml><?xml version="1.0" encoding="utf-8"?>
<ds:datastoreItem xmlns:ds="http://schemas.openxmlformats.org/officeDocument/2006/customXml" ds:itemID="{D106F536-A6CD-464B-B165-602F6B31A89A}">
  <ds:schemaRefs>
    <ds:schemaRef ds:uri="http://schemas.microsoft.com/office/2006/metadata/longProperties"/>
  </ds:schemaRefs>
</ds:datastoreItem>
</file>

<file path=customXml/itemProps5.xml><?xml version="1.0" encoding="utf-8"?>
<ds:datastoreItem xmlns:ds="http://schemas.openxmlformats.org/officeDocument/2006/customXml" ds:itemID="{9F6E2E88-EE6C-43C6-86B9-33AC0BB14B7F}">
  <ds:schemaRefs>
    <ds:schemaRef ds:uri="http://purl.org/dc/dcmitype/"/>
    <ds:schemaRef ds:uri="http://schemas.microsoft.com/office/2006/documentManagement/types"/>
    <ds:schemaRef ds:uri="632232de-ab3d-446d-9cdf-cad18efeb500"/>
    <ds:schemaRef ds:uri="http://schemas.microsoft.com/office/infopath/2007/PartnerControls"/>
    <ds:schemaRef ds:uri="8e385ea9-78bc-48a7-b0ae-b9d0ad6e5e81"/>
    <ds:schemaRef ds:uri="http://purl.org/dc/elements/1.1/"/>
    <ds:schemaRef ds:uri="http://www.w3.org/XML/1998/namespac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Normal.dotm</Template>
  <TotalTime>67</TotalTime>
  <Pages>71</Pages>
  <Words>21222</Words>
  <Characters>120969</Characters>
  <Application>Microsoft Office Word</Application>
  <DocSecurity>0</DocSecurity>
  <Lines>1008</Lines>
  <Paragraphs>283</Paragraphs>
  <ScaleCrop>false</ScaleCrop>
  <HeadingPairs>
    <vt:vector size="2" baseType="variant">
      <vt:variant>
        <vt:lpstr>Title</vt:lpstr>
      </vt:variant>
      <vt:variant>
        <vt:i4>1</vt:i4>
      </vt:variant>
    </vt:vector>
  </HeadingPairs>
  <TitlesOfParts>
    <vt:vector size="1" baseType="lpstr">
      <vt:lpstr>Microcredentials Pilot in Higher Education Round 2 Guidelines</vt:lpstr>
    </vt:vector>
  </TitlesOfParts>
  <Company>Industry</Company>
  <LinksUpToDate>false</LinksUpToDate>
  <CharactersWithSpaces>141908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Microcredentials Pilot in Higher Education Round 2 Guidelines</dc:title>
  <dc:subject/>
  <dc:creator>Industry</dc:creator>
  <cp:keywords/>
  <cp:lastModifiedBy>Kim Comer</cp:lastModifiedBy>
  <cp:revision>11</cp:revision>
  <cp:lastPrinted>2023-12-19T03:13:00Z</cp:lastPrinted>
  <dcterms:created xsi:type="dcterms:W3CDTF">2023-12-18T22:07:00Z</dcterms:created>
  <dcterms:modified xsi:type="dcterms:W3CDTF">2023-12-19T03:24:00Z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Number">
    <vt:i4>0</vt:i4>
  </property>
  <property fmtid="{D5CDD505-2E9C-101B-9397-08002B2CF9AE}" pid="3" name="ClassificationPty">
    <vt:lpwstr/>
  </property>
  <property fmtid="{D5CDD505-2E9C-101B-9397-08002B2CF9AE}" pid="4" name="FileNumberPty">
    <vt:lpwstr/>
  </property>
  <property fmtid="{D5CDD505-2E9C-101B-9397-08002B2CF9AE}" pid="5" name="CorporateTmplBased">
    <vt:lpwstr>No</vt:lpwstr>
  </property>
  <property fmtid="{D5CDD505-2E9C-101B-9397-08002B2CF9AE}" pid="6" name="display_urn:schemas-microsoft-com:office:office#PublishingContact">
    <vt:lpwstr>Caldwell, Clare</vt:lpwstr>
  </property>
  <property fmtid="{D5CDD505-2E9C-101B-9397-08002B2CF9AE}" pid="7" name="ContentType">
    <vt:lpwstr>Intranet Document</vt:lpwstr>
  </property>
  <property fmtid="{D5CDD505-2E9C-101B-9397-08002B2CF9AE}" pid="8" name="ContentTypeId">
    <vt:lpwstr>0x0101007F9F4128165EC14F9D0928D6FF92FCF4</vt:lpwstr>
  </property>
  <property fmtid="{D5CDD505-2E9C-101B-9397-08002B2CF9AE}" pid="9" name="xd_Signature">
    <vt:bool>false</vt:bool>
  </property>
  <property fmtid="{D5CDD505-2E9C-101B-9397-08002B2CF9AE}" pid="10" name="xd_ProgID">
    <vt:lpwstr/>
  </property>
  <property fmtid="{D5CDD505-2E9C-101B-9397-08002B2CF9AE}" pid="11" name="TemplateUrl">
    <vt:lpwstr/>
  </property>
  <property fmtid="{D5CDD505-2E9C-101B-9397-08002B2CF9AE}" pid="12" name="Order">
    <vt:r8>2100</vt:r8>
  </property>
  <property fmtid="{D5CDD505-2E9C-101B-9397-08002B2CF9AE}" pid="13" name="DocHub_Year">
    <vt:lpwstr>222;#2017|5f6de30b-6e1e-4c09-9e51-982258231536</vt:lpwstr>
  </property>
  <property fmtid="{D5CDD505-2E9C-101B-9397-08002B2CF9AE}" pid="14" name="DocHub_DocumentType">
    <vt:lpwstr>82;#Template|9b48ba34-650a-488d-9fe8-e5181e10b797</vt:lpwstr>
  </property>
  <property fmtid="{D5CDD505-2E9C-101B-9397-08002B2CF9AE}" pid="15" name="DocHub_SecurityClassification">
    <vt:lpwstr>3;#UNCLASSIFIED|6106d03b-a1a0-4e30-9d91-d5e9fb4314f9</vt:lpwstr>
  </property>
  <property fmtid="{D5CDD505-2E9C-101B-9397-08002B2CF9AE}" pid="16" name="DocHub_Keywords">
    <vt:lpwstr>70;#Business Grants Hub|1ef0944f-fc0a-410e-86f5-2043b43abc96;#8319;#Department of Finance|3a3ebec4-99c4-4632-8356-56807d8710f5</vt:lpwstr>
  </property>
  <property fmtid="{D5CDD505-2E9C-101B-9397-08002B2CF9AE}" pid="17" name="DocHub_WorkActivity">
    <vt:lpwstr>83;#Programme Management|e917d196-d1dd-46ca-8880-b205532cede6</vt:lpwstr>
  </property>
  <property fmtid="{D5CDD505-2E9C-101B-9397-08002B2CF9AE}" pid="18" name="_dlc_DocIdItemGuid">
    <vt:lpwstr>8dbf5473-ed08-49fb-ba9a-56913bdfbd0f</vt:lpwstr>
  </property>
  <property fmtid="{D5CDD505-2E9C-101B-9397-08002B2CF9AE}" pid="19" name="TaxKeyword">
    <vt:lpwstr/>
  </property>
  <property fmtid="{D5CDD505-2E9C-101B-9397-08002B2CF9AE}" pid="20" name="AbtEntity">
    <vt:lpwstr>1;#Department of Finance|fd660e8f-8f31-49bd-92a3-d31d4da31afe</vt:lpwstr>
  </property>
  <property fmtid="{D5CDD505-2E9C-101B-9397-08002B2CF9AE}" pid="21" name="InitiatingEntity">
    <vt:lpwstr>1;#Department of Finance|fd660e8f-8f31-49bd-92a3-d31d4da31afe</vt:lpwstr>
  </property>
  <property fmtid="{D5CDD505-2E9C-101B-9397-08002B2CF9AE}" pid="22" name="Function and Activity">
    <vt:lpwstr/>
  </property>
  <property fmtid="{D5CDD505-2E9C-101B-9397-08002B2CF9AE}" pid="23" name="OrgUnit">
    <vt:lpwstr>2;#Grants Policy and Simplification|70c845c2-de6d-438a-85d0-be462581f948</vt:lpwstr>
  </property>
  <property fmtid="{D5CDD505-2E9C-101B-9397-08002B2CF9AE}" pid="24" name="MSIP_Label_79d889eb-932f-4752-8739-64d25806ef64_Enabled">
    <vt:lpwstr>true</vt:lpwstr>
  </property>
  <property fmtid="{D5CDD505-2E9C-101B-9397-08002B2CF9AE}" pid="25" name="MSIP_Label_79d889eb-932f-4752-8739-64d25806ef64_SetDate">
    <vt:lpwstr>2023-10-03T23:34:21Z</vt:lpwstr>
  </property>
  <property fmtid="{D5CDD505-2E9C-101B-9397-08002B2CF9AE}" pid="26" name="MSIP_Label_79d889eb-932f-4752-8739-64d25806ef64_Method">
    <vt:lpwstr>Privileged</vt:lpwstr>
  </property>
  <property fmtid="{D5CDD505-2E9C-101B-9397-08002B2CF9AE}" pid="27" name="MSIP_Label_79d889eb-932f-4752-8739-64d25806ef64_Name">
    <vt:lpwstr>79d889eb-932f-4752-8739-64d25806ef64</vt:lpwstr>
  </property>
  <property fmtid="{D5CDD505-2E9C-101B-9397-08002B2CF9AE}" pid="28" name="MSIP_Label_79d889eb-932f-4752-8739-64d25806ef64_SiteId">
    <vt:lpwstr>dd0cfd15-4558-4b12-8bad-ea26984fc417</vt:lpwstr>
  </property>
  <property fmtid="{D5CDD505-2E9C-101B-9397-08002B2CF9AE}" pid="29" name="MSIP_Label_79d889eb-932f-4752-8739-64d25806ef64_ActionId">
    <vt:lpwstr>e54e69cb-a91f-4eeb-8608-7e3f45409086</vt:lpwstr>
  </property>
  <property fmtid="{D5CDD505-2E9C-101B-9397-08002B2CF9AE}" pid="30" name="MSIP_Label_79d889eb-932f-4752-8739-64d25806ef64_ContentBits">
    <vt:lpwstr>0</vt:lpwstr>
  </property>
</Properties>
</file>